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9"/>
  </p:notesMasterIdLst>
  <p:sldIdLst>
    <p:sldId id="256" r:id="rId2"/>
    <p:sldId id="422" r:id="rId3"/>
    <p:sldId id="423" r:id="rId4"/>
    <p:sldId id="290" r:id="rId5"/>
    <p:sldId id="406" r:id="rId6"/>
    <p:sldId id="407" r:id="rId7"/>
    <p:sldId id="408" r:id="rId8"/>
    <p:sldId id="409" r:id="rId9"/>
    <p:sldId id="412" r:id="rId10"/>
    <p:sldId id="414" r:id="rId11"/>
    <p:sldId id="415" r:id="rId12"/>
    <p:sldId id="416" r:id="rId13"/>
    <p:sldId id="417" r:id="rId14"/>
    <p:sldId id="418" r:id="rId15"/>
    <p:sldId id="420" r:id="rId16"/>
    <p:sldId id="419" r:id="rId17"/>
    <p:sldId id="421" r:id="rId18"/>
    <p:sldId id="424" r:id="rId19"/>
    <p:sldId id="439" r:id="rId20"/>
    <p:sldId id="440" r:id="rId21"/>
    <p:sldId id="443" r:id="rId22"/>
    <p:sldId id="444" r:id="rId23"/>
    <p:sldId id="442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3" r:id="rId32"/>
    <p:sldId id="434" r:id="rId33"/>
    <p:sldId id="435" r:id="rId34"/>
    <p:sldId id="436" r:id="rId35"/>
    <p:sldId id="437" r:id="rId36"/>
    <p:sldId id="438" r:id="rId37"/>
    <p:sldId id="446" r:id="rId38"/>
  </p:sldIdLst>
  <p:sldSz cx="9144000" cy="5143500" type="screen16x9"/>
  <p:notesSz cx="6858000" cy="9144000"/>
  <p:embeddedFontLst>
    <p:embeddedFont>
      <p:font typeface="Arvo" panose="020B0604020202020204" charset="0"/>
      <p:regular r:id="rId40"/>
      <p:bold r:id="rId41"/>
      <p:italic r:id="rId42"/>
      <p:boldItalic r:id="rId43"/>
    </p:embeddedFont>
    <p:embeddedFont>
      <p:font typeface="Roboto Condensed" panose="020B0604020202020204" charset="0"/>
      <p:regular r:id="rId44"/>
      <p:bold r:id="rId45"/>
      <p:italic r:id="rId46"/>
      <p:boldItalic r:id="rId47"/>
    </p:embeddedFont>
    <p:embeddedFont>
      <p:font typeface="Roboto Condensed Light" panose="020B0604020202020204" charset="0"/>
      <p:regular r:id="rId48"/>
      <p:bold r:id="rId49"/>
      <p:italic r:id="rId50"/>
      <p:boldItalic r:id="rId51"/>
    </p:embeddedFont>
    <p:embeddedFont>
      <p:font typeface="Cambria Math" panose="02040503050406030204" pitchFamily="18" charset="0"/>
      <p:regular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96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CDD6BAC-CCD5-4E98-95CD-357AD7155B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3" y="4472724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1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8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  <a:endParaRPr lang="en-US" sz="9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alktotransformer.com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vidia-research-mingyuliu.com/gaugan/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 smtClean="0"/>
              <a:t>Inteligencia Artificial aplicada a los Videojuegos</a:t>
            </a:r>
            <a:endParaRPr sz="3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288850"/>
          </a:xfrm>
        </p:spPr>
        <p:txBody>
          <a:bodyPr/>
          <a:lstStyle/>
          <a:p>
            <a:r>
              <a:rPr lang="es-MX" dirty="0" smtClean="0"/>
              <a:t>Un agente interactúa con su entorno a través de señores y actuadores: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44" y="2362200"/>
            <a:ext cx="3949245" cy="218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1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Sensor: Elementos usados para percibir el ambiente</a:t>
            </a:r>
          </a:p>
          <a:p>
            <a:r>
              <a:rPr lang="es-MX" dirty="0" smtClean="0"/>
              <a:t>Actuador: Elementos usados para actuar en el ambiente.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65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Percepción: Datos instantáneos que percibe el agente</a:t>
            </a:r>
          </a:p>
          <a:p>
            <a:r>
              <a:rPr lang="es-MX" dirty="0" smtClean="0"/>
              <a:t>Secuencia de Percepción: Toda la historia de percepción dada una ventana de tiempo.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295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Un agente funciona a través de </a:t>
            </a:r>
            <a:r>
              <a:rPr lang="es-MX" b="1" dirty="0" smtClean="0"/>
              <a:t>Funciones de Agente </a:t>
            </a:r>
            <a:r>
              <a:rPr lang="es-MX" dirty="0" smtClean="0"/>
              <a:t>(</a:t>
            </a:r>
            <a:r>
              <a:rPr lang="es-MX" dirty="0" err="1" smtClean="0"/>
              <a:t>Agent</a:t>
            </a:r>
            <a:r>
              <a:rPr lang="es-MX" dirty="0" smtClean="0"/>
              <a:t> </a:t>
            </a:r>
            <a:r>
              <a:rPr lang="es-MX" dirty="0" err="1" smtClean="0"/>
              <a:t>Functions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Son operaciones matemáticas que mapean una secuencia de percepción a una acción.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7081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  <p:sp>
        <p:nvSpPr>
          <p:cNvPr id="5" name="Nube 4"/>
          <p:cNvSpPr/>
          <p:nvPr/>
        </p:nvSpPr>
        <p:spPr>
          <a:xfrm>
            <a:off x="693420" y="1554480"/>
            <a:ext cx="2499360" cy="199644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Percepciones</a:t>
            </a:r>
            <a:endParaRPr lang="es-MX" dirty="0"/>
          </a:p>
        </p:txBody>
      </p:sp>
      <p:sp>
        <p:nvSpPr>
          <p:cNvPr id="6" name="Nube 5"/>
          <p:cNvSpPr/>
          <p:nvPr/>
        </p:nvSpPr>
        <p:spPr>
          <a:xfrm>
            <a:off x="5433060" y="1554480"/>
            <a:ext cx="2499360" cy="1996440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Acciones</a:t>
            </a:r>
            <a:endParaRPr lang="es-MX" dirty="0"/>
          </a:p>
        </p:txBody>
      </p:sp>
      <p:sp>
        <p:nvSpPr>
          <p:cNvPr id="7" name="Flecha derecha 6"/>
          <p:cNvSpPr/>
          <p:nvPr/>
        </p:nvSpPr>
        <p:spPr>
          <a:xfrm>
            <a:off x="3520440" y="2400300"/>
            <a:ext cx="172974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3697974" y="2106930"/>
                <a:ext cx="13746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𝑃𝑒𝑟𝑐𝑒𝑝𝑐𝑖𝑜𝑛𝑒𝑠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974" y="2106930"/>
                <a:ext cx="1374672" cy="215444"/>
              </a:xfrm>
              <a:prstGeom prst="rect">
                <a:avLst/>
              </a:prstGeom>
              <a:blipFill>
                <a:blip r:embed="rId2"/>
                <a:stretch>
                  <a:fillRect l="-4000" r="-3556" b="-342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764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15</a:t>
            </a:fld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96850"/>
            <a:ext cx="5210080" cy="27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48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16</a:t>
            </a:fld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60" y="1396950"/>
            <a:ext cx="5569200" cy="234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3949434" y="1040130"/>
                <a:ext cx="13746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𝑃𝑒𝑟𝑐𝑒𝑝𝑐𝑖𝑜𝑛𝑒𝑠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34" y="1040130"/>
                <a:ext cx="1374672" cy="215444"/>
              </a:xfrm>
              <a:prstGeom prst="rect">
                <a:avLst/>
              </a:prstGeom>
              <a:blipFill>
                <a:blip r:embed="rId3"/>
                <a:stretch>
                  <a:fillRect l="-4000" r="-3556" b="-342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006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 la tabla la mejor forma de codificar la función?</a:t>
            </a:r>
          </a:p>
          <a:p>
            <a:r>
              <a:rPr lang="es-MX" dirty="0" smtClean="0"/>
              <a:t>Cuales son las ventajas y las desventajas?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44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 del Agente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El programa del Agente es un “programa” (</a:t>
            </a:r>
            <a:r>
              <a:rPr lang="es-MX" dirty="0" err="1" smtClean="0"/>
              <a:t>nooooooo</a:t>
            </a:r>
            <a:r>
              <a:rPr lang="es-MX" dirty="0" smtClean="0"/>
              <a:t>!). </a:t>
            </a:r>
          </a:p>
          <a:p>
            <a:pPr lvl="1"/>
            <a:r>
              <a:rPr lang="es-MX" dirty="0" smtClean="0"/>
              <a:t>Este programa tiene como función hacer el mapeo, en lugar de recurrir a una tabla.</a:t>
            </a:r>
          </a:p>
          <a:p>
            <a:r>
              <a:rPr lang="es-MX" dirty="0" smtClean="0"/>
              <a:t>Un programa del Agente es una realización concreta de la abstracción matemática de la función del agente.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646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Usamos programas de agentes, ya que es imposible codificar todas las posibles alternativas.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31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</a:t>
            </a:fld>
            <a:endParaRPr lang="es-MX"/>
          </a:p>
        </p:txBody>
      </p:sp>
      <p:pic>
        <p:nvPicPr>
          <p:cNvPr id="5" name="Imagen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570" y="764176"/>
            <a:ext cx="3923979" cy="36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p:pic>
        <p:nvPicPr>
          <p:cNvPr id="2050" name="Picture 2" descr="Image result for fortnite screensho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" y="21713"/>
            <a:ext cx="9105400" cy="51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/>
          <p:cNvSpPr/>
          <p:nvPr/>
        </p:nvSpPr>
        <p:spPr>
          <a:xfrm>
            <a:off x="4101737" y="2155372"/>
            <a:ext cx="1443446" cy="777240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Mover el cursor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5649685" y="4056480"/>
            <a:ext cx="3180805" cy="777240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Cambiar el </a:t>
            </a:r>
            <a:r>
              <a:rPr lang="es-MX" b="1" dirty="0" err="1" smtClean="0">
                <a:solidFill>
                  <a:srgbClr val="FF0000"/>
                </a:solidFill>
              </a:rPr>
              <a:t>item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664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722158"/>
              </p:ext>
            </p:extLst>
          </p:nvPr>
        </p:nvGraphicFramePr>
        <p:xfrm>
          <a:off x="1569720" y="1486807"/>
          <a:ext cx="6096000" cy="2225040"/>
        </p:xfrm>
        <a:graphic>
          <a:graphicData uri="http://schemas.openxmlformats.org/drawingml/2006/table">
            <a:tbl>
              <a:tblPr firstRow="1" bandRow="1">
                <a:tableStyleId>{D87CA831-11D2-4159-8545-C5A921CE741D}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09503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53873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Percept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Sequence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Action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[enemigo, escopeta]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disparar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0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[no enemigo, escopeta]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caminar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73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[enemigo, no escopeta]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cargar arma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24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4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17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378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22</a:t>
            </a:fld>
            <a:endParaRPr lang="en-US"/>
          </a:p>
        </p:txBody>
      </p:sp>
      <p:sp>
        <p:nvSpPr>
          <p:cNvPr id="3" name="Flecha derecha 2"/>
          <p:cNvSpPr/>
          <p:nvPr/>
        </p:nvSpPr>
        <p:spPr>
          <a:xfrm>
            <a:off x="3004457" y="2305594"/>
            <a:ext cx="1972492" cy="1195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Agent</a:t>
            </a:r>
            <a:r>
              <a:rPr lang="es-MX" dirty="0" smtClean="0"/>
              <a:t> </a:t>
            </a:r>
            <a:r>
              <a:rPr lang="es-MX" dirty="0" err="1" smtClean="0"/>
              <a:t>Program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1606731" y="2357847"/>
            <a:ext cx="10807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Escopeta</a:t>
            </a:r>
          </a:p>
          <a:p>
            <a:r>
              <a:rPr lang="es-MX" dirty="0" smtClean="0"/>
              <a:t>Enemigo</a:t>
            </a:r>
          </a:p>
          <a:p>
            <a:r>
              <a:rPr lang="es-MX" dirty="0" smtClean="0"/>
              <a:t>Puntuación</a:t>
            </a:r>
          </a:p>
          <a:p>
            <a:r>
              <a:rPr lang="es-MX" dirty="0" err="1" smtClean="0"/>
              <a:t>Etc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5148943" y="274933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Acción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5938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3992856" cy="2826639"/>
          </a:xfrm>
        </p:spPr>
        <p:txBody>
          <a:bodyPr/>
          <a:lstStyle/>
          <a:p>
            <a:r>
              <a:rPr lang="es-MX" sz="1600" dirty="0" smtClean="0"/>
              <a:t>Tarea 1:</a:t>
            </a:r>
          </a:p>
          <a:p>
            <a:pPr lvl="1"/>
            <a:r>
              <a:rPr lang="es-MX" sz="1600" dirty="0" smtClean="0"/>
              <a:t>Elegir un videojuego.</a:t>
            </a:r>
          </a:p>
          <a:p>
            <a:pPr lvl="1"/>
            <a:r>
              <a:rPr lang="es-MX" sz="1600" dirty="0" smtClean="0"/>
              <a:t>Describir en una forma muy concreta una tabla que describa la función de un agente.</a:t>
            </a:r>
          </a:p>
          <a:p>
            <a:pPr lvl="1"/>
            <a:r>
              <a:rPr lang="es-MX" sz="1600" dirty="0" smtClean="0"/>
              <a:t>Que entradas y salidas necesitaría el programa del agente.</a:t>
            </a:r>
          </a:p>
          <a:p>
            <a:pPr lvl="1"/>
            <a:r>
              <a:rPr lang="es-MX" sz="1600" dirty="0" smtClean="0"/>
              <a:t>Van a presentar 3 personas al azar.</a:t>
            </a:r>
          </a:p>
          <a:p>
            <a:pPr lvl="1"/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455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24</a:t>
            </a:fld>
            <a:endParaRPr lang="en-US"/>
          </a:p>
        </p:txBody>
      </p:sp>
      <p:pic>
        <p:nvPicPr>
          <p:cNvPr id="2050" name="Picture 2" descr="Image result for three laws of robo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253" y="215536"/>
            <a:ext cx="3700807" cy="44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284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  <p:pic>
        <p:nvPicPr>
          <p:cNvPr id="1026" name="Picture 2" descr="The Three Laws of Robo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3" y="604032"/>
            <a:ext cx="4121332" cy="377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52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Agente Racional</a:t>
            </a:r>
          </a:p>
          <a:p>
            <a:pPr lvl="1"/>
            <a:r>
              <a:rPr lang="es-MX" dirty="0" smtClean="0"/>
              <a:t>Es un agente que hace la tarea adecuada</a:t>
            </a:r>
          </a:p>
          <a:p>
            <a:pPr lvl="1"/>
            <a:r>
              <a:rPr lang="es-MX" dirty="0" smtClean="0"/>
              <a:t>Pero…..</a:t>
            </a:r>
          </a:p>
          <a:p>
            <a:pPr lvl="2"/>
            <a:r>
              <a:rPr lang="es-MX" dirty="0" smtClean="0"/>
              <a:t>Qué significa la tarea adecuada?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07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  <p:pic>
        <p:nvPicPr>
          <p:cNvPr id="3074" name="Picture 2" descr="Image result for room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041400"/>
            <a:ext cx="32258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029201" y="1803400"/>
            <a:ext cx="3416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 smtClean="0"/>
              <a:t>Cuál es el objetivo de la </a:t>
            </a:r>
            <a:r>
              <a:rPr lang="es-MX" sz="1800" dirty="0" err="1"/>
              <a:t>R</a:t>
            </a:r>
            <a:r>
              <a:rPr lang="es-MX" sz="1800" dirty="0" err="1" smtClean="0"/>
              <a:t>oomba</a:t>
            </a:r>
            <a:r>
              <a:rPr lang="es-MX" sz="1800" dirty="0" smtClean="0"/>
              <a:t>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800" dirty="0" smtClean="0"/>
              <a:t>Como lo medimos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 smtClean="0"/>
              <a:t>Como sabemos cuando el objetivo se ha cumplido?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1192412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Métrica de desempeño</a:t>
            </a:r>
          </a:p>
          <a:p>
            <a:pPr lvl="1"/>
            <a:r>
              <a:rPr lang="es-MX" dirty="0" smtClean="0"/>
              <a:t>Performance </a:t>
            </a:r>
            <a:r>
              <a:rPr lang="es-MX" dirty="0" err="1" smtClean="0"/>
              <a:t>Measure</a:t>
            </a:r>
            <a:endParaRPr lang="es-MX" dirty="0" smtClean="0"/>
          </a:p>
          <a:p>
            <a:pPr lvl="1"/>
            <a:r>
              <a:rPr lang="es-MX" dirty="0" smtClean="0"/>
              <a:t>Evalúa la secuencia de estados en el </a:t>
            </a:r>
            <a:r>
              <a:rPr lang="es-MX" b="1" dirty="0" smtClean="0"/>
              <a:t>ambiente</a:t>
            </a:r>
          </a:p>
          <a:p>
            <a:pPr lvl="1"/>
            <a:r>
              <a:rPr lang="es-MX" dirty="0" smtClean="0"/>
              <a:t>Por que en el ambiente?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90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Al evaluar en el ambiente:</a:t>
            </a:r>
          </a:p>
          <a:p>
            <a:pPr lvl="1"/>
            <a:r>
              <a:rPr lang="es-MX" dirty="0" smtClean="0"/>
              <a:t>Podemos medir en realidad el efecto del agente en el ambiente</a:t>
            </a:r>
          </a:p>
          <a:p>
            <a:pPr lvl="1"/>
            <a:r>
              <a:rPr lang="es-MX" dirty="0" smtClean="0"/>
              <a:t>No necesariamente nos interesa medir u optimizar lo que hace el agente.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080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3</a:t>
            </a:fld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2694723" y="2417862"/>
            <a:ext cx="37545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hlinkClick r:id="rId2"/>
              </a:rPr>
              <a:t>http://nvidia-research-mingyuliu.com/gaugan/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30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30</a:t>
            </a:fld>
            <a:endParaRPr lang="es-MX"/>
          </a:p>
        </p:txBody>
      </p:sp>
      <p:pic>
        <p:nvPicPr>
          <p:cNvPr id="5" name="Picture 2" descr="The Three Laws of Robo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3" y="604032"/>
            <a:ext cx="4121332" cy="377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825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31</a:t>
            </a:fld>
            <a:endParaRPr lang="en-US"/>
          </a:p>
        </p:txBody>
      </p:sp>
      <p:pic>
        <p:nvPicPr>
          <p:cNvPr id="4098" name="Picture 2" descr="Image result for pest engl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1108075"/>
            <a:ext cx="20955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cane toad australia simps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67" y="1268412"/>
            <a:ext cx="3458633" cy="259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710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32</a:t>
            </a:fld>
            <a:endParaRPr lang="en-US"/>
          </a:p>
        </p:txBody>
      </p:sp>
      <p:pic>
        <p:nvPicPr>
          <p:cNvPr id="6146" name="Picture 2" descr="Image result for hoy no circ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1270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307" y="1169400"/>
            <a:ext cx="3496818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4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La racionalidad depende de 4 cosas:</a:t>
            </a:r>
          </a:p>
          <a:p>
            <a:pPr lvl="1"/>
            <a:r>
              <a:rPr lang="es-MX" sz="2000" dirty="0" smtClean="0"/>
              <a:t>La métrica de desempeño que definimos para un caso exitoso.</a:t>
            </a:r>
          </a:p>
          <a:p>
            <a:pPr lvl="1"/>
            <a:r>
              <a:rPr lang="es-MX" sz="2000" dirty="0" smtClean="0"/>
              <a:t>El conocimiento que tiene el agente sobre el ambiente</a:t>
            </a:r>
          </a:p>
          <a:p>
            <a:pPr lvl="1"/>
            <a:r>
              <a:rPr lang="es-MX" sz="2000" dirty="0" smtClean="0"/>
              <a:t>Las acciones que el agente puede realizar</a:t>
            </a:r>
          </a:p>
          <a:p>
            <a:pPr lvl="1"/>
            <a:r>
              <a:rPr lang="es-MX" sz="2000" dirty="0" smtClean="0"/>
              <a:t>La secuencia de percepciones del agente hasta ahora.</a:t>
            </a:r>
            <a:endParaRPr lang="es-MX" sz="20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72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Agente Racional:</a:t>
            </a:r>
          </a:p>
          <a:p>
            <a:pPr lvl="1"/>
            <a:r>
              <a:rPr lang="en-US" i="1" dirty="0"/>
              <a:t>For each possible percept sequence, a rational agent should select an action that is </a:t>
            </a:r>
            <a:r>
              <a:rPr lang="en-US" i="1" dirty="0" smtClean="0"/>
              <a:t>expected to </a:t>
            </a:r>
            <a:r>
              <a:rPr lang="en-US" i="1" dirty="0"/>
              <a:t>maximize its performance measure, given the evidence provided by the </a:t>
            </a:r>
            <a:r>
              <a:rPr lang="en-US" i="1" dirty="0" smtClean="0"/>
              <a:t>percept sequence </a:t>
            </a:r>
            <a:r>
              <a:rPr lang="en-US" i="1" dirty="0"/>
              <a:t>and whatever built-in knowledge the agent has.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7962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000499" y="1327350"/>
            <a:ext cx="4343401" cy="3145500"/>
          </a:xfrm>
        </p:spPr>
        <p:txBody>
          <a:bodyPr/>
          <a:lstStyle/>
          <a:p>
            <a:r>
              <a:rPr lang="es-MX" sz="1800" dirty="0" smtClean="0"/>
              <a:t>La métrica de desempeño va a dar puntos por cada cuadrito limpio en el piso.</a:t>
            </a:r>
          </a:p>
          <a:p>
            <a:r>
              <a:rPr lang="es-MX" sz="1800" dirty="0" smtClean="0"/>
              <a:t>La </a:t>
            </a:r>
            <a:r>
              <a:rPr lang="es-MX" sz="1800" dirty="0" err="1" smtClean="0"/>
              <a:t>roomba</a:t>
            </a:r>
            <a:r>
              <a:rPr lang="es-MX" sz="1800" dirty="0" smtClean="0"/>
              <a:t> puede tener un mapa del área, y sus movimientos básicos.</a:t>
            </a:r>
          </a:p>
          <a:p>
            <a:r>
              <a:rPr lang="es-MX" sz="1800" dirty="0" smtClean="0"/>
              <a:t>Las acciones que puede hacer son “moverse” y aspirar.</a:t>
            </a:r>
          </a:p>
          <a:p>
            <a:r>
              <a:rPr lang="es-MX" sz="1800" dirty="0" smtClean="0"/>
              <a:t>El agente percibe su locación y sabe si la locación contiene tierra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35</a:t>
            </a:fld>
            <a:endParaRPr lang="es-MX"/>
          </a:p>
        </p:txBody>
      </p:sp>
      <p:pic>
        <p:nvPicPr>
          <p:cNvPr id="5" name="Picture 2" descr="Image result for room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75" y="1521650"/>
            <a:ext cx="2756900" cy="27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487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36</a:t>
            </a:fld>
            <a:endParaRPr lang="es-MX"/>
          </a:p>
        </p:txBody>
      </p:sp>
      <p:pic>
        <p:nvPicPr>
          <p:cNvPr id="7170" name="Picture 2" descr="Image result for google waymo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75" y="1765299"/>
            <a:ext cx="3995447" cy="249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4978400" y="1327350"/>
            <a:ext cx="4013200" cy="3145500"/>
          </a:xfrm>
        </p:spPr>
        <p:txBody>
          <a:bodyPr/>
          <a:lstStyle/>
          <a:p>
            <a:r>
              <a:rPr lang="es-MX" sz="1800" dirty="0" smtClean="0"/>
              <a:t>Deseamos que llegue de </a:t>
            </a:r>
            <a:r>
              <a:rPr lang="es-MX" sz="1800" dirty="0" err="1" smtClean="0"/>
              <a:t>Zocalo</a:t>
            </a:r>
            <a:r>
              <a:rPr lang="es-MX" sz="1800" dirty="0" smtClean="0"/>
              <a:t> a la Universidad Panamericana</a:t>
            </a:r>
          </a:p>
          <a:p>
            <a:r>
              <a:rPr lang="es-MX" sz="1800" dirty="0" smtClean="0"/>
              <a:t>Un domingo 25 de Agosto</a:t>
            </a:r>
          </a:p>
          <a:p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857187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3992856" cy="2826639"/>
          </a:xfrm>
        </p:spPr>
        <p:txBody>
          <a:bodyPr/>
          <a:lstStyle/>
          <a:p>
            <a:r>
              <a:rPr lang="es-MX" sz="1600" dirty="0" smtClean="0"/>
              <a:t>Tarea 2:</a:t>
            </a:r>
          </a:p>
          <a:p>
            <a:pPr lvl="1"/>
            <a:r>
              <a:rPr lang="es-MX" sz="1600" dirty="0" smtClean="0"/>
              <a:t>Elegir una AI de una película.</a:t>
            </a:r>
          </a:p>
          <a:p>
            <a:pPr lvl="1"/>
            <a:r>
              <a:rPr lang="es-MX" sz="1600" dirty="0" smtClean="0"/>
              <a:t>Describir sus 4 elementos que comprenden racionalidad.</a:t>
            </a:r>
          </a:p>
          <a:p>
            <a:pPr lvl="1"/>
            <a:r>
              <a:rPr lang="es-MX" sz="1600" dirty="0" smtClean="0"/>
              <a:t>Hacer una presentación.</a:t>
            </a:r>
          </a:p>
          <a:p>
            <a:pPr lvl="1"/>
            <a:r>
              <a:rPr lang="es-MX" sz="1600" dirty="0" smtClean="0"/>
              <a:t>Van a presentar 3 personas al azar.</a:t>
            </a:r>
          </a:p>
          <a:p>
            <a:pPr lvl="1"/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37</a:t>
            </a:fld>
            <a:endParaRPr lang="es-MX"/>
          </a:p>
        </p:txBody>
      </p:sp>
      <p:pic>
        <p:nvPicPr>
          <p:cNvPr id="1026" name="Picture 2" descr="Image result for os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744" y="1913708"/>
            <a:ext cx="1346864" cy="244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71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Introducción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Agentes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Usando Agentes, Acciones racionales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735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Un agente computacional es aquel que actúa de acuerdo a su entorno.</a:t>
            </a:r>
          </a:p>
          <a:p>
            <a:r>
              <a:rPr lang="es-MX" dirty="0" smtClean="0"/>
              <a:t>Esta acción debe de llegar al mejor resultado.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752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pic>
        <p:nvPicPr>
          <p:cNvPr id="2050" name="Picture 2" descr="https://hackernoon.com/hn-images/1*6O_SaZglnq4TGvDuxFbE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249" y="1805487"/>
            <a:ext cx="48577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21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¿Cómo definimos las reglas y las acciones?</a:t>
            </a:r>
          </a:p>
          <a:p>
            <a:pPr lvl="1"/>
            <a:r>
              <a:rPr lang="es-MX" dirty="0" smtClean="0"/>
              <a:t>NLP, Machine </a:t>
            </a:r>
            <a:r>
              <a:rPr lang="es-MX" dirty="0" err="1" smtClean="0"/>
              <a:t>Learning</a:t>
            </a:r>
            <a:r>
              <a:rPr lang="es-MX" dirty="0" smtClean="0"/>
              <a:t>, </a:t>
            </a:r>
            <a:r>
              <a:rPr lang="es-MX" dirty="0" err="1" smtClean="0"/>
              <a:t>Knowledge</a:t>
            </a:r>
            <a:r>
              <a:rPr lang="es-MX" dirty="0" smtClean="0"/>
              <a:t> </a:t>
            </a:r>
            <a:r>
              <a:rPr lang="es-MX" dirty="0" err="1" smtClean="0"/>
              <a:t>Representation</a:t>
            </a:r>
            <a:r>
              <a:rPr lang="es-MX" dirty="0" smtClean="0"/>
              <a:t>, </a:t>
            </a:r>
            <a:r>
              <a:rPr lang="es-MX" dirty="0" err="1" smtClean="0"/>
              <a:t>etc</a:t>
            </a:r>
            <a:endParaRPr lang="es-MX" dirty="0" smtClean="0"/>
          </a:p>
          <a:p>
            <a:pPr lvl="1"/>
            <a:r>
              <a:rPr lang="es-MX" dirty="0" err="1" smtClean="0"/>
              <a:t>Computer</a:t>
            </a:r>
            <a:r>
              <a:rPr lang="es-MX" dirty="0" smtClean="0"/>
              <a:t> </a:t>
            </a:r>
            <a:r>
              <a:rPr lang="es-MX" dirty="0" err="1" smtClean="0"/>
              <a:t>Vision</a:t>
            </a:r>
            <a:endParaRPr lang="es-MX" dirty="0" smtClean="0"/>
          </a:p>
          <a:p>
            <a:pPr lvl="1"/>
            <a:r>
              <a:rPr lang="es-MX" dirty="0" err="1" smtClean="0"/>
              <a:t>Robotica</a:t>
            </a:r>
            <a:endParaRPr lang="es-MX" dirty="0" smtClean="0"/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942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Agentes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Definiciones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1795477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7687</TotalTime>
  <Words>628</Words>
  <Application>Microsoft Office PowerPoint</Application>
  <PresentationFormat>Presentación en pantalla (16:9)</PresentationFormat>
  <Paragraphs>124</Paragraphs>
  <Slides>37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3" baseType="lpstr">
      <vt:lpstr>Arvo</vt:lpstr>
      <vt:lpstr>Roboto Condensed</vt:lpstr>
      <vt:lpstr>Roboto Condensed Light</vt:lpstr>
      <vt:lpstr>Arial</vt:lpstr>
      <vt:lpstr>Cambria Math</vt:lpstr>
      <vt:lpstr>Salerio template</vt:lpstr>
      <vt:lpstr>Inteligencia Artificial aplicada a los Videojuegos</vt:lpstr>
      <vt:lpstr>Presentación de PowerPoint</vt:lpstr>
      <vt:lpstr>Presentación de PowerPoint</vt:lpstr>
      <vt:lpstr>Introducción</vt:lpstr>
      <vt:lpstr>Presentación de PowerPoint</vt:lpstr>
      <vt:lpstr>Presentación de PowerPoint</vt:lpstr>
      <vt:lpstr>Presentación de PowerPoint</vt:lpstr>
      <vt:lpstr>Presentación de PowerPoint</vt:lpstr>
      <vt:lpstr>Agentes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Programa del Agente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42</cp:revision>
  <dcterms:modified xsi:type="dcterms:W3CDTF">2020-02-06T20:31:44Z</dcterms:modified>
</cp:coreProperties>
</file>