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1"/>
  </p:notesMasterIdLst>
  <p:sldIdLst>
    <p:sldId id="256" r:id="rId2"/>
    <p:sldId id="259" r:id="rId3"/>
    <p:sldId id="395" r:id="rId4"/>
    <p:sldId id="456" r:id="rId5"/>
    <p:sldId id="448" r:id="rId6"/>
    <p:sldId id="290" r:id="rId7"/>
    <p:sldId id="441" r:id="rId8"/>
    <p:sldId id="443" r:id="rId9"/>
    <p:sldId id="444" r:id="rId10"/>
    <p:sldId id="449" r:id="rId11"/>
    <p:sldId id="450" r:id="rId12"/>
    <p:sldId id="453" r:id="rId13"/>
    <p:sldId id="454" r:id="rId14"/>
    <p:sldId id="457" r:id="rId15"/>
    <p:sldId id="458" r:id="rId16"/>
    <p:sldId id="459" r:id="rId17"/>
    <p:sldId id="460" r:id="rId18"/>
    <p:sldId id="461" r:id="rId19"/>
    <p:sldId id="462" r:id="rId20"/>
  </p:sldIdLst>
  <p:sldSz cx="9144000" cy="5143500" type="screen16x9"/>
  <p:notesSz cx="6858000" cy="9144000"/>
  <p:embeddedFontLst>
    <p:embeddedFont>
      <p:font typeface="Arvo" panose="020B0604020202020204" charset="0"/>
      <p:regular r:id="rId22"/>
      <p:bold r:id="rId23"/>
      <p:italic r:id="rId24"/>
      <p:boldItalic r:id="rId25"/>
    </p:embeddedFont>
    <p:embeddedFont>
      <p:font typeface="Roboto Condensed Light" panose="020B0604020202020204" charset="0"/>
      <p:regular r:id="rId26"/>
      <p:bold r:id="rId27"/>
      <p:italic r:id="rId28"/>
      <p:boldItalic r:id="rId29"/>
    </p:embeddedFont>
    <p:embeddedFont>
      <p:font typeface="Roboto Condensed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291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8729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FCDD6BAC-CCD5-4E98-95CD-357AD7155BD4}" type="slidenum">
              <a:rPr lang="en-US" smtClean="0"/>
              <a:t>‹Nº›</a:t>
            </a:fld>
            <a:endParaRPr lang="en-US"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3" y="4472724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1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pic>
        <p:nvPicPr>
          <p:cNvPr id="19" name="Imagen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8" y="270850"/>
            <a:ext cx="1238277" cy="100965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05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4857750"/>
            <a:ext cx="4572000" cy="28575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857750"/>
            <a:ext cx="4572000" cy="285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71500"/>
            <a:ext cx="9144000" cy="5715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/>
          </a:p>
        </p:txBody>
      </p:sp>
      <p:sp>
        <p:nvSpPr>
          <p:cNvPr id="7" name="TextBox 6"/>
          <p:cNvSpPr txBox="1"/>
          <p:nvPr/>
        </p:nvSpPr>
        <p:spPr>
          <a:xfrm>
            <a:off x="1071564" y="4866085"/>
            <a:ext cx="3500437" cy="27741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120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Leon Palafox</a:t>
            </a:r>
            <a:endParaRPr lang="en-US" sz="900" kern="1200" dirty="0">
              <a:solidFill>
                <a:schemeClr val="bg1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14451"/>
            <a:ext cx="8382000" cy="3280172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585036"/>
            <a:ext cx="9007642" cy="557965"/>
          </a:xfrm>
        </p:spPr>
        <p:txBody>
          <a:bodyPr/>
          <a:lstStyle>
            <a:lvl1pPr marL="13716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4869657"/>
            <a:ext cx="3505200" cy="273844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4869657"/>
            <a:ext cx="1066800" cy="273844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fld id="{EE30A369-18F9-4BE8-9B0F-1974E6BF41F7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95800" y="-9024"/>
            <a:ext cx="4648200" cy="580524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6016" y="-9024"/>
            <a:ext cx="4572000" cy="5940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99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9" r:id="rId4"/>
    <p:sldLayoutId id="2147483660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lpalafox@up.edu.mx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Inteligencia Artificial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tx1"/>
                </a:solidFill>
              </a:rPr>
              <a:t>Dr. Leon Felipe Palafox Novack</a:t>
            </a:r>
          </a:p>
          <a:p>
            <a:r>
              <a:rPr lang="es-MX" sz="1600" b="1" dirty="0">
                <a:solidFill>
                  <a:schemeClr val="tx1"/>
                </a:solidFill>
              </a:rPr>
              <a:t>lpalafox@up.edu.mx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Observable/Parcialmente observable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Observable</a:t>
            </a:r>
          </a:p>
          <a:p>
            <a:pPr lvl="1"/>
            <a:r>
              <a:rPr lang="es-MX" dirty="0" smtClean="0"/>
              <a:t>Ambiente donde los sensores tienen la capacidad de </a:t>
            </a:r>
            <a:r>
              <a:rPr lang="es-MX" dirty="0" err="1" smtClean="0"/>
              <a:t>sensar</a:t>
            </a:r>
            <a:r>
              <a:rPr lang="es-MX" dirty="0" smtClean="0"/>
              <a:t> todas las variables del mismo</a:t>
            </a:r>
          </a:p>
          <a:p>
            <a:r>
              <a:rPr lang="es-MX" dirty="0" smtClean="0"/>
              <a:t>Parcialmente</a:t>
            </a:r>
          </a:p>
          <a:p>
            <a:pPr lvl="1"/>
            <a:r>
              <a:rPr lang="es-MX" dirty="0" smtClean="0"/>
              <a:t>Los sensores no permiten saber todas las variables del ambiente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6554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Multiagente</a:t>
            </a:r>
            <a:r>
              <a:rPr lang="es-MX" dirty="0" smtClean="0"/>
              <a:t>/agente sencillo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 smtClean="0"/>
              <a:t>Multiagente</a:t>
            </a:r>
            <a:endParaRPr lang="es-MX" dirty="0" smtClean="0"/>
          </a:p>
          <a:p>
            <a:pPr lvl="1"/>
            <a:r>
              <a:rPr lang="es-MX" dirty="0" smtClean="0"/>
              <a:t>En un sistema </a:t>
            </a:r>
            <a:r>
              <a:rPr lang="es-MX" dirty="0" err="1" smtClean="0"/>
              <a:t>multiagente</a:t>
            </a:r>
            <a:r>
              <a:rPr lang="es-MX" dirty="0" smtClean="0"/>
              <a:t>, tenemos varios agentes:</a:t>
            </a:r>
          </a:p>
          <a:p>
            <a:pPr lvl="2"/>
            <a:r>
              <a:rPr lang="es-MX" dirty="0" smtClean="0"/>
              <a:t>Cooperando</a:t>
            </a:r>
          </a:p>
          <a:p>
            <a:pPr lvl="2"/>
            <a:r>
              <a:rPr lang="es-MX" dirty="0" smtClean="0"/>
              <a:t>Compitiendo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6259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Determinístico/Estocástico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Determinístico</a:t>
            </a:r>
          </a:p>
          <a:p>
            <a:pPr lvl="1"/>
            <a:r>
              <a:rPr lang="es-MX" dirty="0" smtClean="0"/>
              <a:t>El agente conoce todas las variables presentes y futuras del ambiente</a:t>
            </a:r>
          </a:p>
          <a:p>
            <a:pPr lvl="2"/>
            <a:r>
              <a:rPr lang="es-MX" dirty="0" smtClean="0"/>
              <a:t>No tiene incertidumbre</a:t>
            </a:r>
          </a:p>
          <a:p>
            <a:pPr lvl="2"/>
            <a:r>
              <a:rPr lang="es-MX" dirty="0" smtClean="0"/>
              <a:t>Por lo general se atribuye a ambientes totalmente observables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8495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Estocástico</a:t>
            </a:r>
          </a:p>
          <a:p>
            <a:pPr lvl="1"/>
            <a:r>
              <a:rPr lang="es-MX" dirty="0" smtClean="0"/>
              <a:t>Es un ambiente donde no es posible saber todos los escenarios</a:t>
            </a:r>
          </a:p>
          <a:p>
            <a:pPr lvl="1"/>
            <a:r>
              <a:rPr lang="es-MX" dirty="0" smtClean="0"/>
              <a:t>Tenemos que utilizar probabilidades</a:t>
            </a:r>
          </a:p>
          <a:p>
            <a:pPr lvl="1"/>
            <a:r>
              <a:rPr lang="es-MX" dirty="0" smtClean="0"/>
              <a:t>Son los escenarios más comunes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0029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Tipos de Agentes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 smtClean="0"/>
              <a:t>Agentes Racionales</a:t>
            </a: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 smtClean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563976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Estático/Dinámico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Estático: El ambiente no cambia, en el momento en el que el agente esta deliberando.</a:t>
            </a:r>
          </a:p>
          <a:p>
            <a:r>
              <a:rPr lang="es-MX" dirty="0" smtClean="0"/>
              <a:t>Dinámico: El ambiente esta cambiando constantemente.</a:t>
            </a:r>
          </a:p>
          <a:p>
            <a:r>
              <a:rPr lang="es-MX" dirty="0" err="1" smtClean="0"/>
              <a:t>Semidinámico</a:t>
            </a:r>
            <a:r>
              <a:rPr lang="es-MX" dirty="0" smtClean="0"/>
              <a:t>: El “performance score” del agente cambia, aunque el ambiente no.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7226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Estático: Un rompecabezas</a:t>
            </a:r>
          </a:p>
          <a:p>
            <a:r>
              <a:rPr lang="es-MX" dirty="0" smtClean="0"/>
              <a:t>Dinámico: Auto autónomo</a:t>
            </a:r>
          </a:p>
          <a:p>
            <a:r>
              <a:rPr lang="es-MX" dirty="0" err="1" smtClean="0"/>
              <a:t>Semidinámico</a:t>
            </a:r>
            <a:r>
              <a:rPr lang="es-MX" dirty="0" smtClean="0"/>
              <a:t>: Un juego de mesa como el ajedrez.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0053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Discreto/Continuo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Como se mantiene el tiempo en el ambiente:</a:t>
            </a:r>
          </a:p>
          <a:p>
            <a:pPr lvl="1"/>
            <a:r>
              <a:rPr lang="es-MX" dirty="0" smtClean="0"/>
              <a:t>Discreto: Ajedrez, juegos de estados</a:t>
            </a:r>
          </a:p>
          <a:p>
            <a:pPr lvl="1"/>
            <a:r>
              <a:rPr lang="es-MX" dirty="0" smtClean="0"/>
              <a:t>Continuo: Ambientes reales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4424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18</a:t>
            </a:fld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338" y="1312817"/>
            <a:ext cx="6414770" cy="282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947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 de los agentes</a:t>
            </a:r>
            <a:endParaRPr lang="es-MX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El objetivo de AI es diseñar el programa de agente, que es la realización de la </a:t>
            </a:r>
            <a:r>
              <a:rPr lang="es-MX" b="1" dirty="0" smtClean="0"/>
              <a:t>función del agente.</a:t>
            </a:r>
          </a:p>
          <a:p>
            <a:r>
              <a:rPr lang="es-MX" dirty="0" smtClean="0"/>
              <a:t>El agente va a correr en una arquitectura</a:t>
            </a:r>
            <a:endParaRPr lang="es-MX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5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Noticias del Día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</a:t>
            </a:fld>
            <a:endParaRPr lang="es-MX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119" y="1368263"/>
            <a:ext cx="7477581" cy="242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84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Cuál es el agente?</a:t>
            </a:r>
          </a:p>
          <a:p>
            <a:pPr lvl="1"/>
            <a:r>
              <a:rPr lang="es-MX" dirty="0" smtClean="0"/>
              <a:t>Cuál es su ambiente?</a:t>
            </a:r>
          </a:p>
          <a:p>
            <a:pPr lvl="1"/>
            <a:r>
              <a:rPr lang="es-MX" dirty="0" smtClean="0"/>
              <a:t>Cuales son sus actuadores?</a:t>
            </a:r>
          </a:p>
          <a:p>
            <a:pPr lvl="1"/>
            <a:r>
              <a:rPr lang="es-MX" dirty="0" smtClean="0"/>
              <a:t>Cuales son sus sensores?</a:t>
            </a:r>
          </a:p>
          <a:p>
            <a:r>
              <a:rPr lang="es-MX" dirty="0" smtClean="0"/>
              <a:t>Si tuvieran que programarlo ahora, como lo harían?</a:t>
            </a:r>
            <a:endParaRPr lang="es-MX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27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Clase del Jueves</a:t>
            </a:r>
            <a:endParaRPr lang="es-MX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Ver el </a:t>
            </a:r>
            <a:r>
              <a:rPr lang="es-MX" dirty="0" err="1" smtClean="0"/>
              <a:t>streaming</a:t>
            </a:r>
            <a:r>
              <a:rPr lang="es-MX" dirty="0" smtClean="0"/>
              <a:t> de la RIIAA</a:t>
            </a:r>
          </a:p>
          <a:p>
            <a:pPr lvl="1"/>
            <a:r>
              <a:rPr lang="es-MX" dirty="0" smtClean="0"/>
              <a:t>Elegir una plática</a:t>
            </a:r>
          </a:p>
          <a:p>
            <a:pPr lvl="1"/>
            <a:r>
              <a:rPr lang="es-MX" dirty="0" smtClean="0"/>
              <a:t>De esa plática, hacer un resumen</a:t>
            </a:r>
          </a:p>
          <a:p>
            <a:pPr lvl="1"/>
            <a:r>
              <a:rPr lang="es-MX" dirty="0" smtClean="0"/>
              <a:t>Enviar a </a:t>
            </a:r>
            <a:r>
              <a:rPr lang="es-MX" dirty="0" smtClean="0">
                <a:hlinkClick r:id="rId2"/>
              </a:rPr>
              <a:t>lpalafox@up.edu.mx</a:t>
            </a:r>
            <a:endParaRPr lang="es-MX" dirty="0" smtClean="0"/>
          </a:p>
          <a:p>
            <a:pPr lvl="2"/>
            <a:r>
              <a:rPr lang="es-MX" dirty="0" err="1" smtClean="0"/>
              <a:t>Subject</a:t>
            </a:r>
            <a:r>
              <a:rPr lang="es-MX" dirty="0" smtClean="0"/>
              <a:t>: [RIIAA]|Nombre de la Plática</a:t>
            </a:r>
            <a:endParaRPr lang="es-MX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68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Que vimos la clase pasada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 smtClean="0"/>
              <a:t>Agentes Racionales</a:t>
            </a: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090263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Elementos de un agente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Debe ser capaz de capturar información</a:t>
            </a:r>
          </a:p>
          <a:p>
            <a:r>
              <a:rPr lang="es-MX" dirty="0" smtClean="0"/>
              <a:t>Debe ser capaz de aprender</a:t>
            </a:r>
          </a:p>
          <a:p>
            <a:r>
              <a:rPr lang="es-MX" dirty="0" smtClean="0"/>
              <a:t>Debe de ser autónomo.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0740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 smtClean="0"/>
              <a:t>Task</a:t>
            </a:r>
            <a:r>
              <a:rPr lang="es-MX" dirty="0" smtClean="0"/>
              <a:t> </a:t>
            </a:r>
            <a:r>
              <a:rPr lang="es-MX" dirty="0" err="1" smtClean="0"/>
              <a:t>Environment</a:t>
            </a:r>
            <a:endParaRPr lang="es-MX" dirty="0" smtClean="0"/>
          </a:p>
          <a:p>
            <a:pPr lvl="1"/>
            <a:r>
              <a:rPr lang="es-MX" dirty="0" smtClean="0"/>
              <a:t>El ambiente para el cual el agente es la solución.</a:t>
            </a:r>
          </a:p>
          <a:p>
            <a:pPr lvl="1"/>
            <a:r>
              <a:rPr lang="es-MX" dirty="0" smtClean="0"/>
              <a:t>En el caso de la </a:t>
            </a:r>
            <a:r>
              <a:rPr lang="es-MX" dirty="0" err="1" smtClean="0"/>
              <a:t>roomba</a:t>
            </a:r>
            <a:r>
              <a:rPr lang="es-MX" dirty="0" smtClean="0"/>
              <a:t>, es el cuarto sucio</a:t>
            </a:r>
          </a:p>
          <a:p>
            <a:pPr lvl="1"/>
            <a:r>
              <a:rPr lang="es-MX" dirty="0" smtClean="0"/>
              <a:t>En el caso de un auto </a:t>
            </a:r>
            <a:r>
              <a:rPr lang="es-MX" dirty="0" err="1" smtClean="0"/>
              <a:t>Trader</a:t>
            </a:r>
            <a:r>
              <a:rPr lang="es-MX" dirty="0" smtClean="0"/>
              <a:t>, es el mercado de valores.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4016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9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700521"/>
              </p:ext>
            </p:extLst>
          </p:nvPr>
        </p:nvGraphicFramePr>
        <p:xfrm>
          <a:off x="1452154" y="2120356"/>
          <a:ext cx="6096000" cy="2047240"/>
        </p:xfrm>
        <a:graphic>
          <a:graphicData uri="http://schemas.openxmlformats.org/drawingml/2006/table">
            <a:tbl>
              <a:tblPr firstRow="1" bandRow="1">
                <a:tableStyleId>{D87CA831-11D2-4159-8545-C5A921CE741D}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15742086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0742776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0880827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0584704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12627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Tipo de Agente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Performance</a:t>
                      </a:r>
                      <a:r>
                        <a:rPr lang="es-MX" baseline="0" dirty="0" smtClean="0"/>
                        <a:t> </a:t>
                      </a:r>
                      <a:r>
                        <a:rPr lang="es-MX" baseline="0" dirty="0" err="1" smtClean="0"/>
                        <a:t>Measure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Ambiente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Sensor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Actuador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55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Taxista Autónomo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Seguro, Legal, Rápido,</a:t>
                      </a:r>
                      <a:r>
                        <a:rPr lang="es-MX" baseline="0" dirty="0" smtClean="0"/>
                        <a:t> ganancia ($$)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Calle, peatones, banqueta, semáforo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Cámara, Sonar, GPS, acelerómetro, </a:t>
                      </a:r>
                      <a:r>
                        <a:rPr lang="es-MX" dirty="0" err="1" smtClean="0"/>
                        <a:t>etc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Acelerador, volante, freno, luces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38339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r>
                        <a:rPr lang="es-MX" dirty="0" smtClean="0"/>
                        <a:t>Descripción</a:t>
                      </a:r>
                      <a:r>
                        <a:rPr lang="es-MX" baseline="0" dirty="0" smtClean="0"/>
                        <a:t> de un agente Autónomo para un taxi automático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713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160783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7752</TotalTime>
  <Words>417</Words>
  <Application>Microsoft Office PowerPoint</Application>
  <PresentationFormat>Presentación en pantalla (16:9)</PresentationFormat>
  <Paragraphs>92</Paragraphs>
  <Slides>19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Arvo</vt:lpstr>
      <vt:lpstr>Roboto Condensed Light</vt:lpstr>
      <vt:lpstr>Arial</vt:lpstr>
      <vt:lpstr>Roboto Condensed</vt:lpstr>
      <vt:lpstr>Salerio template</vt:lpstr>
      <vt:lpstr>Inteligencia Artificial</vt:lpstr>
      <vt:lpstr>Noticias del Día</vt:lpstr>
      <vt:lpstr>Presentación de PowerPoint</vt:lpstr>
      <vt:lpstr>Presentación de PowerPoint</vt:lpstr>
      <vt:lpstr>Clase del Jueves</vt:lpstr>
      <vt:lpstr>Que vimos la clase pasada</vt:lpstr>
      <vt:lpstr>Elementos de un agente</vt:lpstr>
      <vt:lpstr>Presentación de PowerPoint</vt:lpstr>
      <vt:lpstr>Presentación de PowerPoint</vt:lpstr>
      <vt:lpstr>Observable/Parcialmente observable</vt:lpstr>
      <vt:lpstr>Multiagente/agente sencillo</vt:lpstr>
      <vt:lpstr>Determinístico/Estocástico</vt:lpstr>
      <vt:lpstr>Presentación de PowerPoint</vt:lpstr>
      <vt:lpstr>Tipos de Agentes</vt:lpstr>
      <vt:lpstr>Estático/Dinámico</vt:lpstr>
      <vt:lpstr>Presentación de PowerPoint</vt:lpstr>
      <vt:lpstr>Discreto/Continuo</vt:lpstr>
      <vt:lpstr>Presentación de PowerPoint</vt:lpstr>
      <vt:lpstr>Programa de los agentes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Leon Palafox</cp:lastModifiedBy>
  <cp:revision>50</cp:revision>
  <dcterms:modified xsi:type="dcterms:W3CDTF">2019-09-02T18:29:44Z</dcterms:modified>
</cp:coreProperties>
</file>