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0"/>
  </p:notesMasterIdLst>
  <p:sldIdLst>
    <p:sldId id="256" r:id="rId2"/>
    <p:sldId id="259" r:id="rId3"/>
    <p:sldId id="532" r:id="rId4"/>
    <p:sldId id="456" r:id="rId5"/>
    <p:sldId id="290" r:id="rId6"/>
    <p:sldId id="514" r:id="rId7"/>
    <p:sldId id="522" r:id="rId8"/>
    <p:sldId id="523" r:id="rId9"/>
    <p:sldId id="524" r:id="rId10"/>
    <p:sldId id="525" r:id="rId11"/>
    <p:sldId id="526" r:id="rId12"/>
    <p:sldId id="528" r:id="rId13"/>
    <p:sldId id="531" r:id="rId14"/>
    <p:sldId id="519" r:id="rId15"/>
    <p:sldId id="533" r:id="rId16"/>
    <p:sldId id="534" r:id="rId17"/>
    <p:sldId id="535" r:id="rId18"/>
    <p:sldId id="536" r:id="rId19"/>
    <p:sldId id="537" r:id="rId20"/>
    <p:sldId id="538" r:id="rId21"/>
    <p:sldId id="539" r:id="rId22"/>
    <p:sldId id="540" r:id="rId23"/>
    <p:sldId id="541" r:id="rId24"/>
    <p:sldId id="542" r:id="rId25"/>
    <p:sldId id="543" r:id="rId26"/>
    <p:sldId id="544" r:id="rId27"/>
    <p:sldId id="545" r:id="rId28"/>
    <p:sldId id="546" r:id="rId29"/>
  </p:sldIdLst>
  <p:sldSz cx="9144000" cy="5143500" type="screen16x9"/>
  <p:notesSz cx="6858000" cy="9144000"/>
  <p:embeddedFontLst>
    <p:embeddedFont>
      <p:font typeface="Arvo" panose="020B0604020202020204" charset="0"/>
      <p:regular r:id="rId31"/>
      <p:bold r:id="rId32"/>
      <p:italic r:id="rId33"/>
      <p:boldItalic r:id="rId34"/>
    </p:embeddedFont>
    <p:embeddedFont>
      <p:font typeface="Roboto Condensed Light" panose="020B0604020202020204" charset="0"/>
      <p:regular r:id="rId35"/>
      <p:bold r:id="rId36"/>
      <p:italic r:id="rId37"/>
      <p:boldItalic r:id="rId38"/>
    </p:embeddedFont>
    <p:embeddedFont>
      <p:font typeface="Roboto Condensed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291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0447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2257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FCDD6BAC-CCD5-4E98-95CD-357AD7155BD4}" type="slidenum">
              <a:rPr lang="en-US" smtClean="0"/>
              <a:t>‹Nº›</a:t>
            </a:fld>
            <a:endParaRPr lang="en-US"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3" y="4472724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1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pic>
        <p:nvPicPr>
          <p:cNvPr id="19" name="Imagen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8" y="270850"/>
            <a:ext cx="1238277" cy="100965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05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4857750"/>
            <a:ext cx="4572000" cy="28575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857750"/>
            <a:ext cx="4572000" cy="285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71500"/>
            <a:ext cx="9144000" cy="5715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/>
          </a:p>
        </p:txBody>
      </p:sp>
      <p:sp>
        <p:nvSpPr>
          <p:cNvPr id="7" name="TextBox 6"/>
          <p:cNvSpPr txBox="1"/>
          <p:nvPr/>
        </p:nvSpPr>
        <p:spPr>
          <a:xfrm>
            <a:off x="1071564" y="4866085"/>
            <a:ext cx="3500437" cy="27741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120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Leon Palafox</a:t>
            </a:r>
            <a:endParaRPr lang="en-US" sz="900" kern="1200" dirty="0">
              <a:solidFill>
                <a:schemeClr val="bg1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14451"/>
            <a:ext cx="8382000" cy="3280172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585036"/>
            <a:ext cx="9007642" cy="557965"/>
          </a:xfrm>
        </p:spPr>
        <p:txBody>
          <a:bodyPr/>
          <a:lstStyle>
            <a:lvl1pPr marL="13716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4869657"/>
            <a:ext cx="3505200" cy="273844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4869657"/>
            <a:ext cx="1066800" cy="273844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fld id="{EE30A369-18F9-4BE8-9B0F-1974E6BF41F7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95800" y="-9024"/>
            <a:ext cx="4648200" cy="580524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6016" y="-9024"/>
            <a:ext cx="4572000" cy="5940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99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9" r:id="rId4"/>
    <p:sldLayoutId id="2147483660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Inteligencia Artificial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tx1"/>
                </a:solidFill>
              </a:rPr>
              <a:t>Dr. Leon Felipe Palafox Novack</a:t>
            </a:r>
          </a:p>
          <a:p>
            <a:r>
              <a:rPr lang="es-MX" sz="1600" b="1" dirty="0">
                <a:solidFill>
                  <a:schemeClr val="tx1"/>
                </a:solidFill>
              </a:rPr>
              <a:t>lpalafox@up.edu.mx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Árbol de búsqueda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10</a:t>
            </a:fld>
            <a:endParaRPr lang="es-MX"/>
          </a:p>
        </p:txBody>
      </p:sp>
      <p:sp>
        <p:nvSpPr>
          <p:cNvPr id="10" name="Marcador de texto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Supongamos que nos queremos ir a Acapulco.</a:t>
            </a:r>
          </a:p>
          <a:p>
            <a:pPr lvl="1"/>
            <a:r>
              <a:rPr lang="es-MX" dirty="0" smtClean="0"/>
              <a:t>Vamos a crear un árbol de estados</a:t>
            </a:r>
          </a:p>
          <a:p>
            <a:pPr lvl="1"/>
            <a:r>
              <a:rPr lang="es-MX" dirty="0" smtClean="0"/>
              <a:t>Vamos a ver todas las posibles rutas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60007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11</a:t>
            </a:fld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719137"/>
            <a:ext cx="582930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821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12</a:t>
            </a:fld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1643062"/>
            <a:ext cx="85153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299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Diferencia entre árbol y gráfica</a:t>
            </a:r>
            <a:endParaRPr lang="es-MX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2000" dirty="0" smtClean="0"/>
              <a:t>Diferencias entre una estructura de árbol y una grafica</a:t>
            </a:r>
          </a:p>
          <a:p>
            <a:pPr lvl="1"/>
            <a:r>
              <a:rPr lang="es-MX" sz="2000" dirty="0" smtClean="0"/>
              <a:t>Un árbol no tiene ciclos</a:t>
            </a:r>
          </a:p>
          <a:p>
            <a:pPr lvl="1"/>
            <a:r>
              <a:rPr lang="es-MX" sz="2000" dirty="0" smtClean="0"/>
              <a:t>Un árbol sólo tiene una ruta entre dos elementos</a:t>
            </a:r>
          </a:p>
          <a:p>
            <a:pPr lvl="1"/>
            <a:r>
              <a:rPr lang="es-MX" sz="2000" dirty="0" smtClean="0"/>
              <a:t>Los hijos sólo tienen un padre</a:t>
            </a:r>
          </a:p>
          <a:p>
            <a:pPr lvl="1"/>
            <a:r>
              <a:rPr lang="es-MX" sz="2000" dirty="0" smtClean="0"/>
              <a:t>Complejidad</a:t>
            </a:r>
          </a:p>
          <a:p>
            <a:pPr lvl="1"/>
            <a:endParaRPr lang="es-MX" sz="2000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97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Algoritmos de </a:t>
            </a:r>
            <a:r>
              <a:rPr lang="es-MX" dirty="0" err="1" smtClean="0"/>
              <a:t>Busqueda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 smtClean="0"/>
              <a:t>Agentes Racionales</a:t>
            </a: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416559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Búsqueda por ancho del árbol (BFS)</a:t>
            </a:r>
            <a:endParaRPr lang="es-MX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Es una estrategia donde expandimos todos los nodos hijos, antes de bajar al siguiente nivel.</a:t>
            </a:r>
          </a:p>
          <a:p>
            <a:r>
              <a:rPr lang="es-MX" dirty="0" smtClean="0"/>
              <a:t>Las acciones por lo general no tienen costo.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9927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16</a:t>
            </a:fld>
            <a:endParaRPr lang="es-MX"/>
          </a:p>
        </p:txBody>
      </p:sp>
      <p:pic>
        <p:nvPicPr>
          <p:cNvPr id="1026" name="Picture 2" descr="File:Breadth-First-Search-Algorithm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890" y="1677853"/>
            <a:ext cx="2958647" cy="2958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36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Implementación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Código de Python</a:t>
            </a:r>
          </a:p>
          <a:p>
            <a:pPr lvl="1"/>
            <a:r>
              <a:rPr lang="es-MX" dirty="0"/>
              <a:t>https://colab.research.google.com/drive/1cqwSxX6ntQibvg3uyj8OaICOZFFNYSTN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0056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Complejidad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Imagínense que tenemos un árbol de 3 niveles.</a:t>
            </a:r>
          </a:p>
          <a:p>
            <a:pPr lvl="1"/>
            <a:r>
              <a:rPr lang="es-MX" dirty="0" smtClean="0"/>
              <a:t>La solución esta en el </a:t>
            </a:r>
            <a:r>
              <a:rPr lang="es-MX" dirty="0" err="1" smtClean="0"/>
              <a:t>útimo</a:t>
            </a:r>
            <a:r>
              <a:rPr lang="es-MX" dirty="0" smtClean="0"/>
              <a:t> elemento (</a:t>
            </a:r>
            <a:r>
              <a:rPr lang="es-MX" dirty="0" err="1" smtClean="0"/>
              <a:t>worst</a:t>
            </a:r>
            <a:r>
              <a:rPr lang="es-MX" dirty="0" smtClean="0"/>
              <a:t> case)</a:t>
            </a:r>
          </a:p>
          <a:p>
            <a:pPr lvl="1"/>
            <a:r>
              <a:rPr lang="es-MX" dirty="0" smtClean="0"/>
              <a:t>Cada nodo tiene “b” hijos.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6878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Complejidad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2000" dirty="0" smtClean="0"/>
              <a:t>En el primer nivel se exploran “b”</a:t>
            </a:r>
          </a:p>
          <a:p>
            <a:r>
              <a:rPr lang="es-MX" sz="2000" dirty="0" smtClean="0"/>
              <a:t>En el segundo nivel se exploran b nodos b veces</a:t>
            </a:r>
          </a:p>
          <a:p>
            <a:pPr lvl="1"/>
            <a:r>
              <a:rPr lang="es-MX" sz="2000" dirty="0" smtClean="0"/>
              <a:t>b*b</a:t>
            </a:r>
          </a:p>
          <a:p>
            <a:r>
              <a:rPr lang="es-MX" sz="2000" dirty="0" smtClean="0"/>
              <a:t>En el tercer nivel se exploran b nodos b veces b veces</a:t>
            </a:r>
          </a:p>
          <a:p>
            <a:pPr lvl="1"/>
            <a:r>
              <a:rPr lang="es-MX" sz="2000" dirty="0" smtClean="0"/>
              <a:t>b*b*b</a:t>
            </a:r>
          </a:p>
          <a:p>
            <a:r>
              <a:rPr lang="es-MX" sz="2000" dirty="0" smtClean="0"/>
              <a:t>La complejidad es O(</a:t>
            </a:r>
            <a:r>
              <a:rPr lang="es-MX" sz="2000" dirty="0" err="1" smtClean="0"/>
              <a:t>n^d</a:t>
            </a:r>
            <a:r>
              <a:rPr lang="es-MX" sz="2000" dirty="0" smtClean="0"/>
              <a:t>)</a:t>
            </a:r>
          </a:p>
          <a:p>
            <a:pPr lvl="1"/>
            <a:r>
              <a:rPr lang="es-MX" sz="2000" dirty="0"/>
              <a:t>d</a:t>
            </a:r>
            <a:r>
              <a:rPr lang="es-MX" sz="2000" dirty="0" smtClean="0"/>
              <a:t> es el numero de niveles</a:t>
            </a:r>
          </a:p>
          <a:p>
            <a:endParaRPr lang="es-MX" sz="2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4804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Noticias del Día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20</a:t>
            </a:fld>
            <a:endParaRPr lang="es-MX"/>
          </a:p>
        </p:txBody>
      </p:sp>
      <p:pic>
        <p:nvPicPr>
          <p:cNvPr id="2052" name="Picture 4" descr="Image result for big o complexity 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468" y="1427868"/>
            <a:ext cx="4593066" cy="320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002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Tarea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Hacer el mismo análisis para búsqueda por profundidad (</a:t>
            </a:r>
            <a:r>
              <a:rPr lang="es-MX" dirty="0" err="1" smtClean="0"/>
              <a:t>dfs</a:t>
            </a:r>
            <a:r>
              <a:rPr lang="es-MX" dirty="0" smtClean="0"/>
              <a:t>).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6841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sz="2800" dirty="0" err="1" smtClean="0"/>
              <a:t>Busqueda</a:t>
            </a:r>
            <a:r>
              <a:rPr lang="es-MX" sz="2800" dirty="0" smtClean="0"/>
              <a:t> Local y problemas de optimización</a:t>
            </a:r>
            <a:endParaRPr lang="es-MX" sz="2800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072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La búsqueda en árbol (o grafo) tiene como característica:</a:t>
            </a:r>
          </a:p>
          <a:p>
            <a:pPr lvl="1"/>
            <a:r>
              <a:rPr lang="es-MX" dirty="0" smtClean="0"/>
              <a:t>Observable</a:t>
            </a:r>
          </a:p>
          <a:p>
            <a:pPr lvl="1"/>
            <a:r>
              <a:rPr lang="es-MX" dirty="0" smtClean="0"/>
              <a:t>Determinístico</a:t>
            </a:r>
          </a:p>
          <a:p>
            <a:pPr lvl="1"/>
            <a:r>
              <a:rPr lang="es-MX" dirty="0" smtClean="0"/>
              <a:t>Ambientes donde la solución es una secuencia de acciones.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82888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En muchos problemas, no nos interesa el camino (</a:t>
            </a:r>
            <a:r>
              <a:rPr lang="es-MX" dirty="0" err="1" smtClean="0"/>
              <a:t>path</a:t>
            </a:r>
            <a:r>
              <a:rPr lang="es-MX" dirty="0" smtClean="0"/>
              <a:t>) para la solución.</a:t>
            </a:r>
          </a:p>
          <a:p>
            <a:r>
              <a:rPr lang="es-MX" dirty="0" smtClean="0"/>
              <a:t>Sólo nos interesa llegar.</a:t>
            </a:r>
          </a:p>
          <a:p>
            <a:pPr lvl="1"/>
            <a:r>
              <a:rPr lang="es-MX" dirty="0" smtClean="0"/>
              <a:t>Por memoria, se imaginan mantener registro en memoria de cada pequeño cambio de estado.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2488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Optimización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En un problema de optimización, tratamos de encontrar la solución a un problema dentro de un espacio de estados.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58047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26</a:t>
            </a:fld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691" y="1778541"/>
            <a:ext cx="5813516" cy="258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6508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Busqueda</a:t>
            </a:r>
            <a:r>
              <a:rPr lang="es-MX" dirty="0" smtClean="0"/>
              <a:t> local	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Un algoritmo de búsqueda local:</a:t>
            </a:r>
          </a:p>
          <a:p>
            <a:pPr lvl="1"/>
            <a:r>
              <a:rPr lang="es-MX" dirty="0" smtClean="0"/>
              <a:t>Sólo tiene un nodo</a:t>
            </a:r>
          </a:p>
          <a:p>
            <a:pPr lvl="2"/>
            <a:r>
              <a:rPr lang="es-MX" dirty="0" smtClean="0"/>
              <a:t>Costo del nodo</a:t>
            </a:r>
          </a:p>
          <a:p>
            <a:pPr lvl="1"/>
            <a:r>
              <a:rPr lang="es-MX" dirty="0" smtClean="0"/>
              <a:t>Sirve para optimizar funciones matemáticas.</a:t>
            </a:r>
          </a:p>
          <a:p>
            <a:pPr lvl="1"/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15006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Lluvia de ideas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Como se les ocurriría encontrar el mejor valor, cuando sólo tienen acceso al estado presente?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3369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894" y="893989"/>
            <a:ext cx="3714023" cy="3582164"/>
          </a:xfrm>
          <a:prstGeom prst="rect">
            <a:avLst/>
          </a:prstGeom>
        </p:spPr>
      </p:pic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964" y="1848700"/>
            <a:ext cx="3286125" cy="246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451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Cuál es el agente?</a:t>
            </a:r>
          </a:p>
          <a:p>
            <a:pPr lvl="1"/>
            <a:r>
              <a:rPr lang="es-MX" dirty="0" smtClean="0"/>
              <a:t>Cuál es su ambiente?</a:t>
            </a:r>
          </a:p>
          <a:p>
            <a:pPr lvl="1"/>
            <a:r>
              <a:rPr lang="es-MX" dirty="0" smtClean="0"/>
              <a:t>Cuales son sus actuadores?</a:t>
            </a:r>
          </a:p>
          <a:p>
            <a:pPr lvl="1"/>
            <a:r>
              <a:rPr lang="es-MX" dirty="0" smtClean="0"/>
              <a:t>Cuales son sus sensores?</a:t>
            </a:r>
          </a:p>
          <a:p>
            <a:r>
              <a:rPr lang="es-MX" dirty="0" smtClean="0"/>
              <a:t>Que tipo de agente es?</a:t>
            </a:r>
          </a:p>
          <a:p>
            <a:r>
              <a:rPr lang="es-MX" dirty="0" smtClean="0"/>
              <a:t>Si tuvieran que programarlo ahora, como lo harían?</a:t>
            </a:r>
            <a:endParaRPr lang="es-MX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27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 smtClean="0"/>
              <a:t>Examenes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090263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Resultados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6</a:t>
            </a:fld>
            <a:endParaRPr lang="es-MX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9" y="1699720"/>
            <a:ext cx="4391025" cy="271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63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Clase Pasada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 smtClean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513051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8</a:t>
            </a:fld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807" y="1208314"/>
            <a:ext cx="5531324" cy="290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522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1</a:t>
            </a:r>
            <a:endParaRPr lang="es-MX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Estados: Están determinados por la ubicación del agente y la existencia de tierra.</a:t>
            </a:r>
          </a:p>
          <a:p>
            <a:pPr lvl="1"/>
            <a:r>
              <a:rPr lang="es-MX" dirty="0" smtClean="0"/>
              <a:t>¿Cuántos estados hay?</a:t>
            </a:r>
            <a:endParaRPr lang="es-MX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23320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8001</TotalTime>
  <Words>426</Words>
  <Application>Microsoft Office PowerPoint</Application>
  <PresentationFormat>Presentación en pantalla (16:9)</PresentationFormat>
  <Paragraphs>95</Paragraphs>
  <Slides>28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3" baseType="lpstr">
      <vt:lpstr>Arvo</vt:lpstr>
      <vt:lpstr>Roboto Condensed Light</vt:lpstr>
      <vt:lpstr>Roboto Condensed</vt:lpstr>
      <vt:lpstr>Arial</vt:lpstr>
      <vt:lpstr>Salerio template</vt:lpstr>
      <vt:lpstr>Inteligencia Artificial</vt:lpstr>
      <vt:lpstr>Noticias del Día</vt:lpstr>
      <vt:lpstr>Presentación de PowerPoint</vt:lpstr>
      <vt:lpstr>Presentación de PowerPoint</vt:lpstr>
      <vt:lpstr>Examenes</vt:lpstr>
      <vt:lpstr>Resultados</vt:lpstr>
      <vt:lpstr>Clase Pasada</vt:lpstr>
      <vt:lpstr>Presentación de PowerPoint</vt:lpstr>
      <vt:lpstr>Ejemplo 1</vt:lpstr>
      <vt:lpstr>Árbol de búsqueda</vt:lpstr>
      <vt:lpstr>Presentación de PowerPoint</vt:lpstr>
      <vt:lpstr>Presentación de PowerPoint</vt:lpstr>
      <vt:lpstr>Diferencia entre árbol y gráfica</vt:lpstr>
      <vt:lpstr>Algoritmos de Busqueda</vt:lpstr>
      <vt:lpstr>Búsqueda por ancho del árbol (BFS)</vt:lpstr>
      <vt:lpstr>Presentación de PowerPoint</vt:lpstr>
      <vt:lpstr>Implementación</vt:lpstr>
      <vt:lpstr>Complejidad</vt:lpstr>
      <vt:lpstr>Complejidad</vt:lpstr>
      <vt:lpstr>Presentación de PowerPoint</vt:lpstr>
      <vt:lpstr>Tarea</vt:lpstr>
      <vt:lpstr>Busqueda Local y problemas de optimización</vt:lpstr>
      <vt:lpstr>Presentación de PowerPoint</vt:lpstr>
      <vt:lpstr>Presentación de PowerPoint</vt:lpstr>
      <vt:lpstr>Optimización</vt:lpstr>
      <vt:lpstr>Presentación de PowerPoint</vt:lpstr>
      <vt:lpstr>Busqueda local </vt:lpstr>
      <vt:lpstr>Lluvia de ideas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Leon Palafox</cp:lastModifiedBy>
  <cp:revision>72</cp:revision>
  <dcterms:modified xsi:type="dcterms:W3CDTF">2019-10-07T18:20:39Z</dcterms:modified>
</cp:coreProperties>
</file>