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8"/>
  </p:notesMasterIdLst>
  <p:sldIdLst>
    <p:sldId id="256" r:id="rId2"/>
    <p:sldId id="259" r:id="rId3"/>
    <p:sldId id="522" r:id="rId4"/>
    <p:sldId id="533" r:id="rId5"/>
    <p:sldId id="534" r:id="rId6"/>
    <p:sldId id="535" r:id="rId7"/>
    <p:sldId id="536" r:id="rId8"/>
    <p:sldId id="537" r:id="rId9"/>
    <p:sldId id="538" r:id="rId10"/>
    <p:sldId id="539" r:id="rId11"/>
    <p:sldId id="541" r:id="rId12"/>
    <p:sldId id="542" r:id="rId13"/>
    <p:sldId id="544" r:id="rId14"/>
    <p:sldId id="546" r:id="rId15"/>
    <p:sldId id="553" r:id="rId16"/>
    <p:sldId id="554" r:id="rId17"/>
    <p:sldId id="555" r:id="rId18"/>
    <p:sldId id="556" r:id="rId19"/>
    <p:sldId id="557" r:id="rId20"/>
    <p:sldId id="558" r:id="rId21"/>
    <p:sldId id="559" r:id="rId22"/>
    <p:sldId id="547" r:id="rId23"/>
    <p:sldId id="548" r:id="rId24"/>
    <p:sldId id="549" r:id="rId25"/>
    <p:sldId id="550" r:id="rId26"/>
    <p:sldId id="552" r:id="rId27"/>
  </p:sldIdLst>
  <p:sldSz cx="9144000" cy="5143500" type="screen16x9"/>
  <p:notesSz cx="6858000" cy="9144000"/>
  <p:embeddedFontLst>
    <p:embeddedFont>
      <p:font typeface="Roboto Condensed" panose="020B0604020202020204" charset="0"/>
      <p:regular r:id="rId29"/>
      <p:bold r:id="rId30"/>
      <p:italic r:id="rId31"/>
      <p:boldItalic r:id="rId32"/>
    </p:embeddedFont>
    <p:embeddedFont>
      <p:font typeface="Roboto Condensed Light" panose="020B0604020202020204" charset="0"/>
      <p:regular r:id="rId33"/>
      <p:bold r:id="rId34"/>
      <p:italic r:id="rId35"/>
      <p:boldItalic r:id="rId36"/>
    </p:embeddedFon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Arvo" panose="020B060402020202020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0447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4857750"/>
            <a:ext cx="4572000" cy="28575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857750"/>
            <a:ext cx="4572000" cy="285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71500"/>
            <a:ext cx="9144000" cy="5715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/>
          </a:p>
        </p:txBody>
      </p:sp>
      <p:sp>
        <p:nvSpPr>
          <p:cNvPr id="7" name="TextBox 6"/>
          <p:cNvSpPr txBox="1"/>
          <p:nvPr/>
        </p:nvSpPr>
        <p:spPr>
          <a:xfrm>
            <a:off x="1071564" y="4866085"/>
            <a:ext cx="3500437" cy="27741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120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Leon Palafox</a:t>
            </a:r>
            <a:endParaRPr lang="en-US" sz="900" kern="1200" dirty="0">
              <a:solidFill>
                <a:schemeClr val="bg1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14451"/>
            <a:ext cx="8382000" cy="3280172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585036"/>
            <a:ext cx="9007642" cy="557965"/>
          </a:xfrm>
        </p:spPr>
        <p:txBody>
          <a:bodyPr/>
          <a:lstStyle>
            <a:lvl1pPr marL="13716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4869657"/>
            <a:ext cx="3505200" cy="273844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4869657"/>
            <a:ext cx="1066800" cy="273844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fld id="{EE30A369-18F9-4BE8-9B0F-1974E6BF41F7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95800" y="-9024"/>
            <a:ext cx="4648200" cy="580524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6016" y="-9024"/>
            <a:ext cx="4572000" cy="5940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99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60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Inteligencia Artificial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tx1"/>
                </a:solidFill>
              </a:rPr>
              <a:t>Dr. Leon Felipe Palafox Novack</a:t>
            </a:r>
          </a:p>
          <a:p>
            <a:r>
              <a:rPr lang="es-MX" sz="1600" b="1" dirty="0">
                <a:solidFill>
                  <a:schemeClr val="tx1"/>
                </a:solidFill>
              </a:rPr>
              <a:t>lpalafox@up.edu.mx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Tarea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Hacer el mismo análisis para búsqueda por profundidad (</a:t>
            </a:r>
            <a:r>
              <a:rPr lang="es-MX" dirty="0" err="1" smtClean="0"/>
              <a:t>dfs</a:t>
            </a:r>
            <a:r>
              <a:rPr lang="es-MX" dirty="0" smtClean="0"/>
              <a:t>).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6841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La búsqueda en árbol (o grafo) tiene como característica:</a:t>
            </a:r>
          </a:p>
          <a:p>
            <a:pPr lvl="1"/>
            <a:r>
              <a:rPr lang="es-MX" dirty="0" smtClean="0"/>
              <a:t>Observable</a:t>
            </a:r>
          </a:p>
          <a:p>
            <a:pPr lvl="1"/>
            <a:r>
              <a:rPr lang="es-MX" dirty="0" smtClean="0"/>
              <a:t>Determinístico</a:t>
            </a:r>
          </a:p>
          <a:p>
            <a:pPr lvl="1"/>
            <a:r>
              <a:rPr lang="es-MX" dirty="0" smtClean="0"/>
              <a:t>Ambientes donde la solución es una secuencia de acciones.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8288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En muchos problemas, no nos interesa el camino (</a:t>
            </a:r>
            <a:r>
              <a:rPr lang="es-MX" dirty="0" err="1" smtClean="0"/>
              <a:t>path</a:t>
            </a:r>
            <a:r>
              <a:rPr lang="es-MX" dirty="0" smtClean="0"/>
              <a:t>) para la solución.</a:t>
            </a:r>
          </a:p>
          <a:p>
            <a:r>
              <a:rPr lang="es-MX" dirty="0" smtClean="0"/>
              <a:t>Sólo nos interesa llegar.</a:t>
            </a:r>
          </a:p>
          <a:p>
            <a:pPr lvl="1"/>
            <a:r>
              <a:rPr lang="es-MX" dirty="0" smtClean="0"/>
              <a:t>Por memoria, se imaginan mantener registro en memoria de cada pequeño cambio de estado.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2488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13</a:t>
            </a:fld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691" y="1778541"/>
            <a:ext cx="5813516" cy="258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650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 smtClean="0"/>
              <a:t>Busqueda</a:t>
            </a:r>
            <a:r>
              <a:rPr lang="es-MX" dirty="0" smtClean="0"/>
              <a:t> Local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3369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Karma de Machine </a:t>
            </a:r>
            <a:r>
              <a:rPr lang="es-MX" dirty="0" err="1" smtClean="0"/>
              <a:t>Learning</a:t>
            </a:r>
            <a:endParaRPr lang="es-MX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Tenemos que crear un modelo que represente a nuestro mundo.</a:t>
            </a:r>
          </a:p>
          <a:p>
            <a:r>
              <a:rPr lang="es-MX" dirty="0" smtClean="0"/>
              <a:t>Tenemos que representar una función de costo que nos ayude a evaluar nuestro modelo</a:t>
            </a:r>
          </a:p>
          <a:p>
            <a:r>
              <a:rPr lang="es-MX" dirty="0" smtClean="0"/>
              <a:t>Tenemos que optimizar los parámetros del modelo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6002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Regresión</a:t>
            </a:r>
            <a:r>
              <a:rPr lang="en-US" dirty="0" smtClean="0"/>
              <a:t> Lineal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err="1" smtClean="0"/>
              <a:t>Imaginemos</a:t>
            </a:r>
            <a:r>
              <a:rPr lang="en-US" sz="1800" dirty="0" smtClean="0"/>
              <a:t> que </a:t>
            </a:r>
            <a:r>
              <a:rPr lang="en-US" sz="1800" dirty="0" err="1" smtClean="0"/>
              <a:t>quieren</a:t>
            </a:r>
            <a:r>
              <a:rPr lang="en-US" sz="1800" dirty="0" smtClean="0"/>
              <a:t> vender </a:t>
            </a:r>
            <a:r>
              <a:rPr lang="en-US" sz="1800" dirty="0" err="1" smtClean="0"/>
              <a:t>su</a:t>
            </a:r>
            <a:r>
              <a:rPr lang="en-US" sz="1800" dirty="0" smtClean="0"/>
              <a:t> auto: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 err="1" smtClean="0"/>
              <a:t>Cuanto</a:t>
            </a:r>
            <a:r>
              <a:rPr lang="en-US" sz="1800" dirty="0" smtClean="0"/>
              <a:t> </a:t>
            </a:r>
            <a:r>
              <a:rPr lang="en-US" sz="1800" dirty="0" err="1" smtClean="0"/>
              <a:t>pides</a:t>
            </a:r>
            <a:r>
              <a:rPr lang="en-US" sz="1800" dirty="0" smtClean="0"/>
              <a:t> </a:t>
            </a:r>
            <a:r>
              <a:rPr lang="en-US" sz="1800" dirty="0" err="1" smtClean="0"/>
              <a:t>por</a:t>
            </a:r>
            <a:r>
              <a:rPr lang="en-US" sz="1800" dirty="0" smtClean="0"/>
              <a:t> el auto:</a:t>
            </a:r>
          </a:p>
          <a:p>
            <a:pPr lvl="2"/>
            <a:r>
              <a:rPr lang="en-US" sz="1800" dirty="0" smtClean="0"/>
              <a:t>Km</a:t>
            </a:r>
          </a:p>
          <a:p>
            <a:pPr lvl="2"/>
            <a:r>
              <a:rPr lang="en-US" sz="1800" dirty="0" err="1" smtClean="0"/>
              <a:t>Año</a:t>
            </a:r>
            <a:endParaRPr lang="en-US" sz="1800" dirty="0" smtClean="0"/>
          </a:p>
          <a:p>
            <a:pPr lvl="2"/>
            <a:r>
              <a:rPr lang="en-US" sz="1800" dirty="0" smtClean="0"/>
              <a:t>Color</a:t>
            </a:r>
          </a:p>
          <a:p>
            <a:pPr lvl="2"/>
            <a:r>
              <a:rPr lang="en-US" sz="1800" dirty="0" err="1" smtClean="0"/>
              <a:t>Opciones</a:t>
            </a:r>
            <a:endParaRPr lang="en-US" sz="1800" dirty="0" smtClean="0"/>
          </a:p>
          <a:p>
            <a:pPr lvl="2"/>
            <a:r>
              <a:rPr lang="en-US" sz="1800" dirty="0" err="1" smtClean="0"/>
              <a:t>Condición</a:t>
            </a:r>
            <a:endParaRPr lang="en-US" sz="1800" dirty="0" smtClean="0"/>
          </a:p>
        </p:txBody>
      </p:sp>
      <p:pic>
        <p:nvPicPr>
          <p:cNvPr id="2050" name="Picture 2" descr="http://www.thesupercars.org/wp-content/uploads/2012/04/1959-Chevrolet-Corvette-Custom-Classic-Duo-4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663" y="1825805"/>
            <a:ext cx="2098850" cy="106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s-media-cache-ak0.pinimg.com/564x/ea/56/71/ea5671390762b73d910a168ba6888e2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664" y="3139082"/>
            <a:ext cx="2126456" cy="159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88989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Hay </a:t>
            </a:r>
            <a:r>
              <a:rPr lang="en-US" dirty="0" err="1" smtClean="0"/>
              <a:t>sitios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Edmunds.com</a:t>
            </a:r>
            <a:endParaRPr lang="en-U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796229" y="1907479"/>
          <a:ext cx="5506424" cy="17920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1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7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5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15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15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15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80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 smtClean="0">
                          <a:solidFill>
                            <a:schemeClr val="accent2"/>
                          </a:solidFill>
                          <a:effectLst/>
                        </a:rPr>
                        <a:t>Modelo</a:t>
                      </a:r>
                      <a:endParaRPr lang="en-US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 smtClean="0">
                          <a:solidFill>
                            <a:schemeClr val="accent2"/>
                          </a:solidFill>
                          <a:effectLst/>
                        </a:rPr>
                        <a:t>Año</a:t>
                      </a:r>
                      <a:endParaRPr lang="en-US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 smtClean="0">
                          <a:solidFill>
                            <a:schemeClr val="accent2"/>
                          </a:solidFill>
                          <a:effectLst/>
                        </a:rPr>
                        <a:t>Marca</a:t>
                      </a:r>
                      <a:endParaRPr lang="en-US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 smtClean="0">
                          <a:solidFill>
                            <a:schemeClr val="accent2"/>
                          </a:solidFill>
                          <a:effectLst/>
                        </a:rPr>
                        <a:t>Precio</a:t>
                      </a:r>
                      <a:r>
                        <a:rPr lang="en-US" sz="1100" b="1" u="none" strike="noStrike" dirty="0" smtClean="0">
                          <a:solidFill>
                            <a:schemeClr val="accent2"/>
                          </a:solidFill>
                          <a:effectLst/>
                        </a:rPr>
                        <a:t> (USD)</a:t>
                      </a:r>
                      <a:endParaRPr lang="en-US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 smtClean="0">
                          <a:solidFill>
                            <a:schemeClr val="accent2"/>
                          </a:solidFill>
                          <a:effectLst/>
                        </a:rPr>
                        <a:t>Opciones</a:t>
                      </a:r>
                      <a:endParaRPr lang="en-US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 smtClean="0">
                          <a:solidFill>
                            <a:schemeClr val="accent2"/>
                          </a:solidFill>
                          <a:effectLst/>
                        </a:rPr>
                        <a:t>Condición</a:t>
                      </a:r>
                      <a:endParaRPr lang="en-US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 smtClean="0">
                          <a:solidFill>
                            <a:schemeClr val="accent2"/>
                          </a:solidFill>
                          <a:effectLst/>
                        </a:rPr>
                        <a:t>Millas</a:t>
                      </a:r>
                      <a:endParaRPr lang="en-US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0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Corvette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1961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Chevrolette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100K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Standard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As New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100,000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0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Corvette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1961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Chevrolette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10K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Standard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Rust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100,000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0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Corvette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1961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Chevrolette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120K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Standard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Used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20,000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77779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Regresión Lineal</a:t>
            </a:r>
            <a:endParaRPr lang="es-MX" dirty="0"/>
          </a:p>
        </p:txBody>
      </p:sp>
      <p:sp>
        <p:nvSpPr>
          <p:cNvPr id="4" name="TextBox 4"/>
          <p:cNvSpPr txBox="1"/>
          <p:nvPr/>
        </p:nvSpPr>
        <p:spPr>
          <a:xfrm>
            <a:off x="1915251" y="1963237"/>
            <a:ext cx="590418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Precio</a:t>
            </a:r>
            <a:r>
              <a:rPr lang="en-US" sz="1800" dirty="0"/>
              <a:t> = </a:t>
            </a:r>
            <a:r>
              <a:rPr lang="en-US" sz="1800" dirty="0" err="1"/>
              <a:t>Año</a:t>
            </a:r>
            <a:r>
              <a:rPr lang="en-US" sz="1800" dirty="0"/>
              <a:t> + </a:t>
            </a:r>
            <a:r>
              <a:rPr lang="en-US" sz="1800" dirty="0" err="1"/>
              <a:t>Opciones</a:t>
            </a:r>
            <a:r>
              <a:rPr lang="en-US" sz="1800" dirty="0"/>
              <a:t> + </a:t>
            </a:r>
            <a:r>
              <a:rPr lang="en-US" sz="1800" dirty="0" err="1"/>
              <a:t>Condición</a:t>
            </a:r>
            <a:r>
              <a:rPr lang="en-US" sz="1800" dirty="0"/>
              <a:t> + </a:t>
            </a:r>
            <a:r>
              <a:rPr lang="en-US" sz="1800" dirty="0" err="1"/>
              <a:t>Kms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¿</a:t>
            </a:r>
            <a:r>
              <a:rPr lang="en-US" sz="1800" dirty="0" err="1"/>
              <a:t>Qué</a:t>
            </a:r>
            <a:r>
              <a:rPr lang="en-US" sz="1800" dirty="0"/>
              <a:t> </a:t>
            </a:r>
            <a:r>
              <a:rPr lang="en-US" sz="1800" dirty="0" err="1"/>
              <a:t>está</a:t>
            </a:r>
            <a:r>
              <a:rPr lang="en-US" sz="1800" dirty="0"/>
              <a:t> mal con </a:t>
            </a:r>
            <a:r>
              <a:rPr lang="en-US" sz="1800" dirty="0" err="1"/>
              <a:t>esta</a:t>
            </a:r>
            <a:r>
              <a:rPr lang="en-US" sz="1800" dirty="0"/>
              <a:t> </a:t>
            </a:r>
            <a:r>
              <a:rPr lang="en-US" sz="1800" dirty="0" err="1"/>
              <a:t>ecuación</a:t>
            </a:r>
            <a:r>
              <a:rPr lang="en-US" sz="1800" dirty="0"/>
              <a:t>?</a:t>
            </a:r>
          </a:p>
          <a:p>
            <a:endParaRPr lang="en-US" sz="1800" dirty="0"/>
          </a:p>
          <a:p>
            <a:r>
              <a:rPr lang="en-US" sz="1800" dirty="0"/>
              <a:t>¿</a:t>
            </a:r>
            <a:r>
              <a:rPr lang="en-US" sz="1800" dirty="0" err="1"/>
              <a:t>Cómo</a:t>
            </a:r>
            <a:r>
              <a:rPr lang="en-US" sz="1800" dirty="0"/>
              <a:t> </a:t>
            </a:r>
            <a:r>
              <a:rPr lang="en-US" sz="1800" dirty="0" err="1"/>
              <a:t>llamamos</a:t>
            </a:r>
            <a:r>
              <a:rPr lang="en-US" sz="1800" dirty="0"/>
              <a:t> a las variables </a:t>
            </a:r>
            <a:r>
              <a:rPr lang="en-US" sz="1800" dirty="0" err="1"/>
              <a:t>Año</a:t>
            </a:r>
            <a:r>
              <a:rPr lang="en-US" sz="1800" dirty="0"/>
              <a:t>, </a:t>
            </a:r>
            <a:r>
              <a:rPr lang="en-US" sz="1800" dirty="0" err="1"/>
              <a:t>Opciones</a:t>
            </a:r>
            <a:r>
              <a:rPr lang="en-US" sz="1800" dirty="0"/>
              <a:t>, etc…?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83434778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Regresión Lineal</a:t>
            </a:r>
            <a:endParaRPr lang="es-MX" dirty="0"/>
          </a:p>
        </p:txBody>
      </p:sp>
      <p:sp>
        <p:nvSpPr>
          <p:cNvPr id="2" name="Marcador de contenid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Como la modificaríamos?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r>
              <a:rPr lang="es-MX" dirty="0" smtClean="0"/>
              <a:t>Que es A, B, C y D?</a:t>
            </a:r>
          </a:p>
          <a:p>
            <a:pPr lvl="1"/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1763927" y="2134758"/>
            <a:ext cx="505082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/>
              <a:t>Price = </a:t>
            </a:r>
            <a:r>
              <a:rPr lang="en-US" sz="1500" dirty="0" smtClean="0"/>
              <a:t>A*Year </a:t>
            </a:r>
            <a:r>
              <a:rPr lang="en-US" sz="1500" dirty="0"/>
              <a:t>+ B*Options + C*Condition+ D*Mileage</a:t>
            </a:r>
          </a:p>
        </p:txBody>
      </p:sp>
    </p:spTree>
    <p:extLst>
      <p:ext uri="{BB962C8B-B14F-4D97-AF65-F5344CB8AC3E}">
        <p14:creationId xmlns:p14="http://schemas.microsoft.com/office/powerpoint/2010/main" val="3792112154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Noticias del Día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 </a:t>
            </a:r>
            <a:r>
              <a:rPr lang="en-US" dirty="0" err="1" smtClean="0"/>
              <a:t>pasó</a:t>
            </a:r>
            <a:r>
              <a:rPr lang="en-US" dirty="0" smtClean="0"/>
              <a:t> con </a:t>
            </a:r>
            <a:r>
              <a:rPr lang="en-US" dirty="0" err="1" smtClean="0"/>
              <a:t>los</a:t>
            </a:r>
            <a:r>
              <a:rPr lang="en-US" dirty="0" smtClean="0"/>
              <a:t>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Por</a:t>
            </a:r>
            <a:r>
              <a:rPr lang="en-US" dirty="0" smtClean="0"/>
              <a:t> que </a:t>
            </a:r>
            <a:r>
              <a:rPr lang="en-US" dirty="0" err="1" smtClean="0"/>
              <a:t>nuestra</a:t>
            </a:r>
            <a:r>
              <a:rPr lang="en-US" dirty="0" smtClean="0"/>
              <a:t> primer </a:t>
            </a:r>
            <a:r>
              <a:rPr lang="en-US" dirty="0" err="1" smtClean="0"/>
              <a:t>ecuación</a:t>
            </a:r>
            <a:r>
              <a:rPr lang="en-US" dirty="0" smtClean="0"/>
              <a:t> no </a:t>
            </a:r>
            <a:r>
              <a:rPr lang="en-US" dirty="0" err="1" smtClean="0"/>
              <a:t>funcionó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Que </a:t>
            </a:r>
            <a:r>
              <a:rPr lang="en-US" dirty="0" err="1" smtClean="0"/>
              <a:t>pasaría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incrementaramos</a:t>
            </a:r>
            <a:r>
              <a:rPr lang="en-US" dirty="0" smtClean="0"/>
              <a:t> el </a:t>
            </a:r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características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141340"/>
      </p:ext>
    </p:extLst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Problema de Optimización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Encontrar los valores óptimos de A, B, C y D para:</a:t>
            </a:r>
          </a:p>
          <a:p>
            <a:pPr lvl="1"/>
            <a:r>
              <a:rPr lang="en-US" dirty="0"/>
              <a:t>Price = A*Year + B*Options + C*Condition+ </a:t>
            </a:r>
            <a:r>
              <a:rPr lang="en-US" dirty="0" smtClean="0"/>
              <a:t>D*Mileage</a:t>
            </a:r>
            <a:endParaRPr lang="es-MX" dirty="0" smtClean="0"/>
          </a:p>
          <a:p>
            <a:r>
              <a:rPr lang="es-MX" dirty="0" smtClean="0"/>
              <a:t>Tal que el precio sea el adecuado, de acuerdo a un set de datos.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0384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Hill </a:t>
            </a:r>
            <a:r>
              <a:rPr lang="es-MX" dirty="0" err="1" smtClean="0"/>
              <a:t>Climbing</a:t>
            </a:r>
            <a:endParaRPr lang="es-MX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En este algoritmo, se cambia de estado si y sólo si ese estado mejora nuestro costo.</a:t>
            </a:r>
          </a:p>
          <a:p>
            <a:pPr lvl="1"/>
            <a:r>
              <a:rPr lang="es-MX" dirty="0" smtClean="0"/>
              <a:t>Maximiza o Minimiza</a:t>
            </a:r>
          </a:p>
          <a:p>
            <a:r>
              <a:rPr lang="es-MX" dirty="0" smtClean="0"/>
              <a:t>De no cambiar el estado, se queda donde esta y deja de hacer pruebas.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41641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Random</a:t>
            </a:r>
            <a:r>
              <a:rPr lang="es-MX" dirty="0" smtClean="0"/>
              <a:t> </a:t>
            </a:r>
            <a:r>
              <a:rPr lang="es-MX" dirty="0" err="1" smtClean="0"/>
              <a:t>Walk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Básicamente hacemos una búsqueda de malla por todo el espacio.</a:t>
            </a:r>
          </a:p>
          <a:p>
            <a:pPr lvl="1"/>
            <a:r>
              <a:rPr lang="es-MX" dirty="0" smtClean="0"/>
              <a:t>Es ineficiente</a:t>
            </a:r>
          </a:p>
          <a:p>
            <a:pPr lvl="1"/>
            <a:r>
              <a:rPr lang="es-MX" dirty="0" smtClean="0"/>
              <a:t>Garantiza que encontraremos el </a:t>
            </a:r>
            <a:r>
              <a:rPr lang="es-MX" dirty="0" err="1" smtClean="0"/>
              <a:t>minimo</a:t>
            </a:r>
            <a:r>
              <a:rPr lang="es-MX" dirty="0" smtClean="0"/>
              <a:t> global.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5930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Simulated</a:t>
            </a:r>
            <a:r>
              <a:rPr lang="es-MX" dirty="0" smtClean="0"/>
              <a:t> </a:t>
            </a:r>
            <a:r>
              <a:rPr lang="es-MX" dirty="0" err="1" smtClean="0"/>
              <a:t>Annealing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24</a:t>
            </a:fld>
            <a:endParaRPr lang="es-MX"/>
          </a:p>
        </p:txBody>
      </p:sp>
      <p:pic>
        <p:nvPicPr>
          <p:cNvPr id="1026" name="Picture 2" descr="Simulated Annealing for Portfolio Optimization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457" y="2234778"/>
            <a:ext cx="4787446" cy="175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11343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Simulated</a:t>
            </a:r>
            <a:r>
              <a:rPr lang="es-MX" dirty="0" smtClean="0"/>
              <a:t> </a:t>
            </a:r>
            <a:r>
              <a:rPr lang="es-MX" dirty="0" err="1" smtClean="0"/>
              <a:t>annealing</a:t>
            </a:r>
            <a:r>
              <a:rPr lang="es-MX" dirty="0" smtClean="0"/>
              <a:t> (recocido simulado)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s-MX" altLang="es-MX" sz="1600" dirty="0" err="1" smtClean="0"/>
              <a:t>Annealing</a:t>
            </a:r>
            <a:r>
              <a:rPr lang="es-MX" altLang="es-MX" sz="1600" dirty="0" smtClean="0"/>
              <a:t> es el proceso térmico para obtener estados bajos de energía de un sólido.</a:t>
            </a:r>
          </a:p>
          <a:p>
            <a:pPr>
              <a:lnSpc>
                <a:spcPct val="80000"/>
              </a:lnSpc>
            </a:pPr>
            <a:r>
              <a:rPr lang="es-MX" altLang="es-MX" sz="1600" dirty="0" smtClean="0"/>
              <a:t>Dos pasos</a:t>
            </a:r>
          </a:p>
          <a:p>
            <a:pPr lvl="1">
              <a:lnSpc>
                <a:spcPct val="80000"/>
              </a:lnSpc>
            </a:pPr>
            <a:r>
              <a:rPr lang="es-MX" altLang="es-MX" sz="1400" dirty="0" smtClean="0"/>
              <a:t>Aumentar la temperatura al punto de fusión del sólido.</a:t>
            </a:r>
          </a:p>
          <a:p>
            <a:pPr lvl="1">
              <a:lnSpc>
                <a:spcPct val="80000"/>
              </a:lnSpc>
            </a:pPr>
            <a:r>
              <a:rPr lang="es-MX" altLang="es-MX" sz="1400" dirty="0" smtClean="0"/>
              <a:t>Bajar la temperatura hasta que las partículas se ordenen en el estado base del sólido.</a:t>
            </a:r>
          </a:p>
          <a:p>
            <a:pPr>
              <a:lnSpc>
                <a:spcPct val="80000"/>
              </a:lnSpc>
            </a:pPr>
            <a:r>
              <a:rPr lang="es-MX" altLang="es-MX" sz="1600" dirty="0" smtClean="0"/>
              <a:t>El estado base solo se obtiene si se sube la temperatura lo suficiente y se va </a:t>
            </a:r>
            <a:r>
              <a:rPr lang="es-MX" altLang="es-MX" sz="1600" dirty="0" err="1" smtClean="0"/>
              <a:t>decrementando</a:t>
            </a:r>
            <a:r>
              <a:rPr lang="es-MX" altLang="es-MX" sz="1600" dirty="0" smtClean="0"/>
              <a:t> poco a poco.</a:t>
            </a:r>
          </a:p>
          <a:p>
            <a:endParaRPr lang="es-MX" sz="14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18288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Algoritmos Genéticos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Están basados en la forma en la que los elementos mutan en la naturaleza.</a:t>
            </a:r>
          </a:p>
          <a:p>
            <a:r>
              <a:rPr lang="es-MX" dirty="0" smtClean="0"/>
              <a:t>Se elige una familia de las mejores soluciones.</a:t>
            </a:r>
          </a:p>
          <a:p>
            <a:r>
              <a:rPr lang="es-MX" dirty="0" smtClean="0"/>
              <a:t>Con base en estrategias genéticas, se “aparean” las soluciones.</a:t>
            </a:r>
          </a:p>
          <a:p>
            <a:r>
              <a:rPr lang="es-MX" dirty="0" smtClean="0"/>
              <a:t>Se crea una nueva población.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1077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Clase Pasada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 smtClean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513051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Búsqueda por ancho del árbol (BFS)</a:t>
            </a:r>
            <a:endParaRPr lang="es-MX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Es una estrategia donde expandimos todos los nodos hijos, antes de bajar al siguiente nivel.</a:t>
            </a:r>
          </a:p>
          <a:p>
            <a:r>
              <a:rPr lang="es-MX" dirty="0" smtClean="0"/>
              <a:t>Las acciones por lo general no tienen costo.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9927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5</a:t>
            </a:fld>
            <a:endParaRPr lang="es-MX"/>
          </a:p>
        </p:txBody>
      </p:sp>
      <p:pic>
        <p:nvPicPr>
          <p:cNvPr id="1026" name="Picture 2" descr="File:Breadth-First-Search-Algorithm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890" y="1677853"/>
            <a:ext cx="2958647" cy="2958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36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Implementación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Código de Python</a:t>
            </a:r>
          </a:p>
          <a:p>
            <a:pPr lvl="1"/>
            <a:r>
              <a:rPr lang="es-MX" dirty="0"/>
              <a:t>https://colab.research.google.com/drive/1cqwSxX6ntQibvg3uyj8OaICOZFFNYSTN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0056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Complejidad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Imagínense que tenemos un árbol de 3 niveles.</a:t>
            </a:r>
          </a:p>
          <a:p>
            <a:pPr lvl="1"/>
            <a:r>
              <a:rPr lang="es-MX" dirty="0" smtClean="0"/>
              <a:t>La solución esta en el </a:t>
            </a:r>
            <a:r>
              <a:rPr lang="es-MX" dirty="0" smtClean="0"/>
              <a:t>último </a:t>
            </a:r>
            <a:r>
              <a:rPr lang="es-MX" dirty="0" smtClean="0"/>
              <a:t>elemento (</a:t>
            </a:r>
            <a:r>
              <a:rPr lang="es-MX" dirty="0" err="1" smtClean="0"/>
              <a:t>worst</a:t>
            </a:r>
            <a:r>
              <a:rPr lang="es-MX" dirty="0" smtClean="0"/>
              <a:t> case)</a:t>
            </a:r>
          </a:p>
          <a:p>
            <a:pPr lvl="1"/>
            <a:r>
              <a:rPr lang="es-MX" dirty="0" smtClean="0"/>
              <a:t>Cada nodo tiene “b” hijos.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6878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Complejidad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2000" dirty="0" smtClean="0"/>
              <a:t>En el primer nivel se exploran “b”</a:t>
            </a:r>
          </a:p>
          <a:p>
            <a:r>
              <a:rPr lang="es-MX" sz="2000" dirty="0" smtClean="0"/>
              <a:t>En el segundo nivel se exploran b nodos b veces</a:t>
            </a:r>
          </a:p>
          <a:p>
            <a:pPr lvl="1"/>
            <a:r>
              <a:rPr lang="es-MX" sz="2000" dirty="0" smtClean="0"/>
              <a:t>b*b</a:t>
            </a:r>
          </a:p>
          <a:p>
            <a:r>
              <a:rPr lang="es-MX" sz="2000" dirty="0" smtClean="0"/>
              <a:t>En el tercer nivel se exploran b nodos b veces b veces</a:t>
            </a:r>
          </a:p>
          <a:p>
            <a:pPr lvl="1"/>
            <a:r>
              <a:rPr lang="es-MX" sz="2000" dirty="0" smtClean="0"/>
              <a:t>b*b*b</a:t>
            </a:r>
          </a:p>
          <a:p>
            <a:r>
              <a:rPr lang="es-MX" sz="2000" dirty="0" smtClean="0"/>
              <a:t>La complejidad es O(</a:t>
            </a:r>
            <a:r>
              <a:rPr lang="es-MX" sz="2000" dirty="0" err="1" smtClean="0"/>
              <a:t>n^d</a:t>
            </a:r>
            <a:r>
              <a:rPr lang="es-MX" sz="2000" dirty="0" smtClean="0"/>
              <a:t>)</a:t>
            </a:r>
          </a:p>
          <a:p>
            <a:pPr lvl="1"/>
            <a:r>
              <a:rPr lang="es-MX" sz="2000" dirty="0"/>
              <a:t>d</a:t>
            </a:r>
            <a:r>
              <a:rPr lang="es-MX" sz="2000" dirty="0" smtClean="0"/>
              <a:t> es el numero de niveles</a:t>
            </a:r>
          </a:p>
          <a:p>
            <a:endParaRPr lang="es-MX" sz="2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4804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9</a:t>
            </a:fld>
            <a:endParaRPr lang="es-MX"/>
          </a:p>
        </p:txBody>
      </p:sp>
      <p:pic>
        <p:nvPicPr>
          <p:cNvPr id="2052" name="Picture 4" descr="Image result for big o complexity 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468" y="1427868"/>
            <a:ext cx="4593066" cy="320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002914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13703</TotalTime>
  <Words>616</Words>
  <Application>Microsoft Office PowerPoint</Application>
  <PresentationFormat>Presentación en pantalla (16:9)</PresentationFormat>
  <Paragraphs>139</Paragraphs>
  <Slides>26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2" baseType="lpstr">
      <vt:lpstr>Roboto Condensed</vt:lpstr>
      <vt:lpstr>Roboto Condensed Light</vt:lpstr>
      <vt:lpstr>Calibri</vt:lpstr>
      <vt:lpstr>Arial</vt:lpstr>
      <vt:lpstr>Arvo</vt:lpstr>
      <vt:lpstr>Salerio template</vt:lpstr>
      <vt:lpstr>Inteligencia Artificial</vt:lpstr>
      <vt:lpstr>Noticias del Día</vt:lpstr>
      <vt:lpstr>Clase Pasada</vt:lpstr>
      <vt:lpstr>Búsqueda por ancho del árbol (BFS)</vt:lpstr>
      <vt:lpstr>Presentación de PowerPoint</vt:lpstr>
      <vt:lpstr>Implementación</vt:lpstr>
      <vt:lpstr>Complejidad</vt:lpstr>
      <vt:lpstr>Complejidad</vt:lpstr>
      <vt:lpstr>Presentación de PowerPoint</vt:lpstr>
      <vt:lpstr>Tarea</vt:lpstr>
      <vt:lpstr>Presentación de PowerPoint</vt:lpstr>
      <vt:lpstr>Presentación de PowerPoint</vt:lpstr>
      <vt:lpstr>Presentación de PowerPoint</vt:lpstr>
      <vt:lpstr>Busqueda Local</vt:lpstr>
      <vt:lpstr>Karma de Machine Learning</vt:lpstr>
      <vt:lpstr>Regresión Lineal</vt:lpstr>
      <vt:lpstr>Hay sitios como Edmunds.com</vt:lpstr>
      <vt:lpstr>Regresión Lineal</vt:lpstr>
      <vt:lpstr>Regresión Lineal</vt:lpstr>
      <vt:lpstr>Que pasó con los features</vt:lpstr>
      <vt:lpstr>Problema de Optimización</vt:lpstr>
      <vt:lpstr>Hill Climbing</vt:lpstr>
      <vt:lpstr>Random Walk</vt:lpstr>
      <vt:lpstr>Simulated Annealing</vt:lpstr>
      <vt:lpstr>Simulated annealing (recocido simulado)</vt:lpstr>
      <vt:lpstr>Algoritmos Genéticos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Leon Palafox</cp:lastModifiedBy>
  <cp:revision>75</cp:revision>
  <dcterms:modified xsi:type="dcterms:W3CDTF">2019-10-14T18:21:11Z</dcterms:modified>
</cp:coreProperties>
</file>