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6"/>
  </p:notesMasterIdLst>
  <p:sldIdLst>
    <p:sldId id="256" r:id="rId2"/>
    <p:sldId id="259" r:id="rId3"/>
    <p:sldId id="560" r:id="rId4"/>
    <p:sldId id="561" r:id="rId5"/>
    <p:sldId id="522" r:id="rId6"/>
    <p:sldId id="553" r:id="rId7"/>
    <p:sldId id="554" r:id="rId8"/>
    <p:sldId id="555" r:id="rId9"/>
    <p:sldId id="557" r:id="rId10"/>
    <p:sldId id="559" r:id="rId11"/>
    <p:sldId id="562" r:id="rId12"/>
    <p:sldId id="564" r:id="rId13"/>
    <p:sldId id="565" r:id="rId14"/>
    <p:sldId id="570" r:id="rId15"/>
    <p:sldId id="566" r:id="rId16"/>
    <p:sldId id="571" r:id="rId17"/>
    <p:sldId id="567" r:id="rId18"/>
    <p:sldId id="573" r:id="rId19"/>
    <p:sldId id="575" r:id="rId20"/>
    <p:sldId id="586" r:id="rId21"/>
    <p:sldId id="587" r:id="rId22"/>
    <p:sldId id="588" r:id="rId23"/>
    <p:sldId id="589" r:id="rId24"/>
    <p:sldId id="590" r:id="rId25"/>
    <p:sldId id="591" r:id="rId26"/>
    <p:sldId id="592" r:id="rId27"/>
    <p:sldId id="593" r:id="rId28"/>
    <p:sldId id="595" r:id="rId29"/>
    <p:sldId id="596" r:id="rId30"/>
    <p:sldId id="598" r:id="rId31"/>
    <p:sldId id="600" r:id="rId32"/>
    <p:sldId id="597" r:id="rId33"/>
    <p:sldId id="601" r:id="rId34"/>
    <p:sldId id="602" r:id="rId35"/>
  </p:sldIdLst>
  <p:sldSz cx="9144000" cy="5143500" type="screen16x9"/>
  <p:notesSz cx="6858000" cy="9144000"/>
  <p:embeddedFontLst>
    <p:embeddedFont>
      <p:font typeface="Roboto Condensed" panose="020B0604020202020204" charset="0"/>
      <p:regular r:id="rId37"/>
      <p:bold r:id="rId38"/>
      <p:italic r:id="rId39"/>
      <p:boldItalic r:id="rId40"/>
    </p:embeddedFont>
    <p:embeddedFont>
      <p:font typeface="Roboto Condensed Light" panose="020B0604020202020204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Arvo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4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AR3hY9iB5-I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de Optimización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Encontrar los valores óptimos de A, B, C y D para:</a:t>
            </a:r>
          </a:p>
          <a:p>
            <a:pPr lvl="1"/>
            <a:r>
              <a:rPr lang="en-US" dirty="0"/>
              <a:t>Price = A*Year + B*Options + C*Condition+ </a:t>
            </a:r>
            <a:r>
              <a:rPr lang="en-US" dirty="0" smtClean="0"/>
              <a:t>D*Mileage</a:t>
            </a:r>
            <a:endParaRPr lang="es-MX" dirty="0" smtClean="0"/>
          </a:p>
          <a:p>
            <a:r>
              <a:rPr lang="es-MX" dirty="0" smtClean="0"/>
              <a:t>Tal que el precio sea el adecuado, de acuerdo a un set de datos.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038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Regresión Lineal</a:t>
            </a: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55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Regresión</a:t>
            </a:r>
            <a:r>
              <a:rPr lang="en-US" dirty="0" smtClean="0"/>
              <a:t> Lineal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Estamos tratando de predecir variables continuas</a:t>
            </a:r>
          </a:p>
          <a:p>
            <a:endParaRPr lang="es-MX" sz="1800" dirty="0" smtClean="0"/>
          </a:p>
          <a:p>
            <a:r>
              <a:rPr lang="es-MX" sz="1800" dirty="0" smtClean="0"/>
              <a:t>Tenemos características (</a:t>
            </a:r>
            <a:r>
              <a:rPr lang="es-MX" sz="1800" dirty="0" err="1" smtClean="0"/>
              <a:t>features</a:t>
            </a:r>
            <a:r>
              <a:rPr lang="es-MX" sz="1800" dirty="0" smtClean="0"/>
              <a:t>) que en teoría son independientes las unas de las otras.</a:t>
            </a:r>
          </a:p>
          <a:p>
            <a:endParaRPr lang="es-MX" sz="1800" dirty="0" smtClean="0"/>
          </a:p>
          <a:p>
            <a:r>
              <a:rPr lang="es-MX" sz="1800" dirty="0" smtClean="0"/>
              <a:t>Queremos encontrar el mejor conjunto de pesos para resolver el problema.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845415053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Aplicaciones</a:t>
            </a:r>
            <a:r>
              <a:rPr lang="en-US" dirty="0" smtClean="0"/>
              <a:t> para la regression Lineal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Precios</a:t>
            </a:r>
            <a:r>
              <a:rPr lang="en-US" dirty="0" smtClean="0"/>
              <a:t> de Casas</a:t>
            </a:r>
          </a:p>
          <a:p>
            <a:endParaRPr lang="en-US" dirty="0"/>
          </a:p>
          <a:p>
            <a:r>
              <a:rPr lang="en-US" dirty="0" err="1" smtClean="0"/>
              <a:t>Presupuesto</a:t>
            </a:r>
            <a:r>
              <a:rPr lang="en-US" dirty="0" smtClean="0"/>
              <a:t> para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película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Efecto</a:t>
            </a:r>
            <a:r>
              <a:rPr lang="en-US" dirty="0" smtClean="0"/>
              <a:t> de un </a:t>
            </a:r>
            <a:r>
              <a:rPr lang="en-US" dirty="0" err="1" smtClean="0"/>
              <a:t>tratamiento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Inclinación</a:t>
            </a:r>
            <a:r>
              <a:rPr lang="en-US" dirty="0" smtClean="0"/>
              <a:t> </a:t>
            </a:r>
            <a:r>
              <a:rPr lang="en-US" dirty="0" err="1" smtClean="0"/>
              <a:t>política</a:t>
            </a:r>
            <a:r>
              <a:rPr lang="en-US" dirty="0" smtClean="0"/>
              <a:t> (1-100)</a:t>
            </a:r>
          </a:p>
          <a:p>
            <a:endParaRPr lang="en-US" dirty="0"/>
          </a:p>
          <a:p>
            <a:r>
              <a:rPr lang="en-US" dirty="0" err="1" smtClean="0"/>
              <a:t>Número</a:t>
            </a:r>
            <a:r>
              <a:rPr lang="en-US" dirty="0" smtClean="0"/>
              <a:t> de Likes</a:t>
            </a:r>
          </a:p>
          <a:p>
            <a:endParaRPr lang="en-US" dirty="0"/>
          </a:p>
          <a:p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ventas</a:t>
            </a:r>
            <a:r>
              <a:rPr lang="en-US" dirty="0" smtClean="0"/>
              <a:t> (para un </a:t>
            </a:r>
            <a:r>
              <a:rPr lang="en-US" dirty="0" err="1" smtClean="0"/>
              <a:t>producto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931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Karma de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 smtClean="0"/>
              <a:t>Tenemos que crear un modelo que represente a nuestro mundo.</a:t>
            </a:r>
          </a:p>
          <a:p>
            <a:r>
              <a:rPr lang="es-MX" dirty="0" smtClean="0"/>
              <a:t>Tenemos que representar una función de costo que nos ayude a evaluar nuestro modelo</a:t>
            </a:r>
          </a:p>
          <a:p>
            <a:r>
              <a:rPr lang="es-MX" dirty="0" smtClean="0"/>
              <a:t>Tenemos que optimizar los parámetros del modelo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70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 </a:t>
            </a:r>
            <a:r>
              <a:rPr lang="en-US" dirty="0" err="1" smtClean="0"/>
              <a:t>Matricial</a:t>
            </a:r>
            <a:endParaRPr lang="en-U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52" y="1551590"/>
            <a:ext cx="1507980" cy="1843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639" y="1642364"/>
            <a:ext cx="4677861" cy="1894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627" y="3621219"/>
            <a:ext cx="1203848" cy="13680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108" y="4178590"/>
            <a:ext cx="15906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80677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Karma de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Tenemos que crear un modelo que represente a nuestro mundo.</a:t>
            </a:r>
          </a:p>
          <a:p>
            <a:r>
              <a:rPr lang="es-MX" b="1" dirty="0" smtClean="0"/>
              <a:t>Tenemos que representar una función de costo que nos ayude a evaluar nuestro modelo</a:t>
            </a:r>
          </a:p>
          <a:p>
            <a:r>
              <a:rPr lang="es-MX" dirty="0" smtClean="0"/>
              <a:t>Tenemos que optimizar los parámetros del modelo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87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medir</a:t>
            </a:r>
            <a:r>
              <a:rPr lang="en-US" dirty="0" smtClean="0"/>
              <a:t> el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601393"/>
          </a:xfrm>
        </p:spPr>
        <p:txBody>
          <a:bodyPr/>
          <a:lstStyle/>
          <a:p>
            <a:r>
              <a:rPr lang="en-US" dirty="0" err="1" smtClean="0"/>
              <a:t>Costo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367" y="2287105"/>
            <a:ext cx="1616906" cy="466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42" y="2928743"/>
            <a:ext cx="1818326" cy="486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735" y="3579086"/>
            <a:ext cx="1646687" cy="6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16760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Karma de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Tenemos que crear un modelo que represente a nuestro mundo.</a:t>
            </a:r>
          </a:p>
          <a:p>
            <a:r>
              <a:rPr lang="es-MX" dirty="0" smtClean="0"/>
              <a:t>Tenemos que representar una función de costo que nos ayude a evaluar nuestro modelo</a:t>
            </a:r>
          </a:p>
          <a:p>
            <a:r>
              <a:rPr lang="es-MX" b="1" dirty="0" smtClean="0"/>
              <a:t>Tenemos que optimizar los parámetros del modelo</a:t>
            </a:r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14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Gradiente</a:t>
            </a:r>
            <a:r>
              <a:rPr lang="en-US" dirty="0" smtClean="0"/>
              <a:t> </a:t>
            </a:r>
            <a:r>
              <a:rPr lang="en-US" dirty="0" err="1" smtClean="0"/>
              <a:t>descente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74" y="1463878"/>
            <a:ext cx="4119478" cy="44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89" y="2159527"/>
            <a:ext cx="4686105" cy="1049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526" y="3464260"/>
            <a:ext cx="3577218" cy="924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73668098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Proyecto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Gradiente Descendente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5" y="3131580"/>
            <a:ext cx="7023488" cy="849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026" y="2124410"/>
            <a:ext cx="3577218" cy="924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58284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diferencia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 smtClean="0"/>
              <a:t>Grandes</a:t>
            </a:r>
            <a:r>
              <a:rPr lang="en-US" sz="1600" dirty="0" smtClean="0"/>
              <a:t> </a:t>
            </a:r>
            <a:r>
              <a:rPr lang="en-US" sz="1600" dirty="0" err="1" smtClean="0"/>
              <a:t>cantidades</a:t>
            </a:r>
            <a:r>
              <a:rPr lang="en-US" sz="1600" dirty="0" smtClean="0"/>
              <a:t> de </a:t>
            </a:r>
            <a:r>
              <a:rPr lang="en-US" sz="1600" dirty="0" err="1" smtClean="0"/>
              <a:t>datos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err="1" smtClean="0"/>
              <a:t>Gradiente</a:t>
            </a:r>
            <a:r>
              <a:rPr lang="en-US" sz="1600" dirty="0" smtClean="0"/>
              <a:t> </a:t>
            </a:r>
            <a:r>
              <a:rPr lang="en-US" sz="1600" dirty="0" err="1" smtClean="0"/>
              <a:t>descente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el </a:t>
            </a:r>
            <a:r>
              <a:rPr lang="en-US" sz="1600" dirty="0" err="1" smtClean="0"/>
              <a:t>rey</a:t>
            </a:r>
            <a:r>
              <a:rPr lang="en-US" sz="1600" dirty="0" smtClean="0"/>
              <a:t>!</a:t>
            </a:r>
          </a:p>
          <a:p>
            <a:pPr lvl="1"/>
            <a:r>
              <a:rPr lang="en-US" sz="1600" dirty="0" smtClean="0"/>
              <a:t>Algebra </a:t>
            </a:r>
            <a:r>
              <a:rPr lang="en-US" sz="1600" dirty="0" err="1" smtClean="0"/>
              <a:t>Matricial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terrible (</a:t>
            </a:r>
            <a:r>
              <a:rPr lang="en-US" sz="1600" dirty="0" err="1" smtClean="0"/>
              <a:t>por</a:t>
            </a:r>
            <a:r>
              <a:rPr lang="en-US" sz="1600" dirty="0" smtClean="0"/>
              <a:t> que?).</a:t>
            </a:r>
          </a:p>
          <a:p>
            <a:r>
              <a:rPr lang="en-US" sz="1600" dirty="0" err="1" smtClean="0"/>
              <a:t>Pequeños</a:t>
            </a:r>
            <a:r>
              <a:rPr lang="en-US" sz="1600" dirty="0" smtClean="0"/>
              <a:t> </a:t>
            </a:r>
            <a:r>
              <a:rPr lang="en-US" sz="1600" dirty="0" err="1" smtClean="0"/>
              <a:t>datos</a:t>
            </a:r>
            <a:endParaRPr lang="en-US" sz="1600" dirty="0" smtClean="0"/>
          </a:p>
          <a:p>
            <a:pPr lvl="1"/>
            <a:r>
              <a:rPr lang="en-US" sz="1600" dirty="0" smtClean="0"/>
              <a:t>Algebra </a:t>
            </a:r>
            <a:r>
              <a:rPr lang="en-US" sz="1600" dirty="0" err="1" smtClean="0"/>
              <a:t>Matricial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lo </a:t>
            </a:r>
            <a:r>
              <a:rPr lang="en-US" sz="1600" dirty="0" err="1" smtClean="0"/>
              <a:t>mejor</a:t>
            </a:r>
            <a:r>
              <a:rPr lang="en-US" sz="1600" dirty="0" smtClean="0"/>
              <a:t>.</a:t>
            </a:r>
          </a:p>
          <a:p>
            <a:pPr lvl="1"/>
            <a:endParaRPr lang="en-US" sz="1600" dirty="0"/>
          </a:p>
          <a:p>
            <a:r>
              <a:rPr lang="en-US" sz="1600" dirty="0" err="1" smtClean="0"/>
              <a:t>En</a:t>
            </a:r>
            <a:r>
              <a:rPr lang="en-US" sz="1600" dirty="0" smtClean="0"/>
              <a:t> </a:t>
            </a:r>
            <a:r>
              <a:rPr lang="en-US" sz="1600" dirty="0" err="1" smtClean="0"/>
              <a:t>práctica</a:t>
            </a:r>
            <a:r>
              <a:rPr lang="en-US" sz="1600" dirty="0" smtClean="0"/>
              <a:t> se </a:t>
            </a:r>
            <a:r>
              <a:rPr lang="en-US" sz="1600" dirty="0" err="1" smtClean="0"/>
              <a:t>usa</a:t>
            </a:r>
            <a:r>
              <a:rPr lang="en-US" sz="1600" dirty="0" smtClean="0"/>
              <a:t> gradient </a:t>
            </a:r>
            <a:r>
              <a:rPr lang="en-US" sz="1600" dirty="0" err="1" smtClean="0"/>
              <a:t>descendente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que las bases de </a:t>
            </a:r>
            <a:r>
              <a:rPr lang="en-US" sz="1600" dirty="0" err="1" smtClean="0"/>
              <a:t>datos</a:t>
            </a:r>
            <a:r>
              <a:rPr lang="en-US" sz="1600" dirty="0" smtClean="0"/>
              <a:t> se </a:t>
            </a:r>
            <a:r>
              <a:rPr lang="en-US" sz="1600" dirty="0" err="1" smtClean="0"/>
              <a:t>hacen</a:t>
            </a:r>
            <a:r>
              <a:rPr lang="en-US" sz="1600" dirty="0" smtClean="0"/>
              <a:t> </a:t>
            </a:r>
            <a:r>
              <a:rPr lang="en-US" sz="1600" dirty="0" err="1" smtClean="0"/>
              <a:t>grandes</a:t>
            </a:r>
            <a:r>
              <a:rPr lang="en-US" sz="1600" dirty="0" smtClean="0"/>
              <a:t> de </a:t>
            </a:r>
            <a:r>
              <a:rPr lang="en-US" sz="1600" dirty="0" err="1" smtClean="0"/>
              <a:t>manera</a:t>
            </a:r>
            <a:r>
              <a:rPr lang="en-US" sz="1600" dirty="0" smtClean="0"/>
              <a:t> </a:t>
            </a:r>
            <a:r>
              <a:rPr lang="en-US" sz="1600" dirty="0" err="1" smtClean="0"/>
              <a:t>muy</a:t>
            </a:r>
            <a:r>
              <a:rPr lang="en-US" sz="1600" dirty="0" smtClean="0"/>
              <a:t> </a:t>
            </a:r>
            <a:r>
              <a:rPr lang="en-US" sz="1600" dirty="0" err="1" smtClean="0"/>
              <a:t>rapida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3087008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18342" y="4369174"/>
            <a:ext cx="3429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hlinkClick r:id="rId2"/>
              </a:rPr>
              <a:t>https://www.youtube.com/watch?v=AR3hY9iB5-I</a:t>
            </a:r>
            <a:endParaRPr lang="en-US" sz="1050" dirty="0"/>
          </a:p>
          <a:p>
            <a:endParaRPr lang="en-US" sz="1050" dirty="0"/>
          </a:p>
        </p:txBody>
      </p:sp>
      <p:pic>
        <p:nvPicPr>
          <p:cNvPr id="3" name="Picture 2" descr="Screen Shot 2016-09-15 at 11.27.31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447" y="1386710"/>
            <a:ext cx="3986539" cy="26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73875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Hay un problema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Imagínense que sólo entrenamos datos de alumnos de la UP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pic>
        <p:nvPicPr>
          <p:cNvPr id="1026" name="Picture 2" descr="Image result for universidad panameric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11" y="2900100"/>
            <a:ext cx="171081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n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482" y="2900100"/>
            <a:ext cx="1244393" cy="130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 curvada hacia abajo 6"/>
          <p:cNvSpPr/>
          <p:nvPr/>
        </p:nvSpPr>
        <p:spPr>
          <a:xfrm flipV="1">
            <a:off x="3062514" y="3550578"/>
            <a:ext cx="2510972" cy="650478"/>
          </a:xfrm>
          <a:prstGeom prst="curvedDownArrow">
            <a:avLst>
              <a:gd name="adj1" fmla="val 16214"/>
              <a:gd name="adj2" fmla="val 50000"/>
              <a:gd name="adj3" fmla="val 42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881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¿Qué pasaría si entrenamos en una empresa y probamos en otra?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pic>
        <p:nvPicPr>
          <p:cNvPr id="2050" name="Picture 2" descr="Image result for televi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6" y="2773484"/>
            <a:ext cx="1715860" cy="138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vazte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304" y="2228230"/>
            <a:ext cx="1638741" cy="109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v glob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949" y="3817257"/>
            <a:ext cx="1282680" cy="109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571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Sobreajuste u </a:t>
            </a:r>
            <a:r>
              <a:rPr lang="es-MX" dirty="0" err="1" smtClean="0"/>
              <a:t>Overfitting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 el problema de ajustar un modelo a un set de datos, y probarlo en otro set de datos.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406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 de Prueba y Datos de Entrenamiento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  <p:grpSp>
        <p:nvGrpSpPr>
          <p:cNvPr id="12" name="Grupo 11"/>
          <p:cNvGrpSpPr/>
          <p:nvPr/>
        </p:nvGrpSpPr>
        <p:grpSpPr>
          <a:xfrm>
            <a:off x="1901370" y="1582058"/>
            <a:ext cx="5196115" cy="2923814"/>
            <a:chOff x="1436914" y="1712686"/>
            <a:chExt cx="3810000" cy="2569028"/>
          </a:xfrm>
        </p:grpSpPr>
        <p:sp>
          <p:nvSpPr>
            <p:cNvPr id="5" name="Rectángulo 4"/>
            <p:cNvSpPr/>
            <p:nvPr/>
          </p:nvSpPr>
          <p:spPr>
            <a:xfrm>
              <a:off x="1436914" y="1712686"/>
              <a:ext cx="870857" cy="25690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Datos</a:t>
              </a:r>
              <a:endParaRPr lang="es-MX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376057" y="1712686"/>
              <a:ext cx="870857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Prueba</a:t>
              </a:r>
              <a:endParaRPr lang="es-MX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376057" y="2423886"/>
              <a:ext cx="870857" cy="18578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Entrenar</a:t>
              </a:r>
              <a:endParaRPr lang="es-MX" dirty="0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2307771" y="1712686"/>
              <a:ext cx="20682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/>
            <p:nvPr/>
          </p:nvCxnSpPr>
          <p:spPr>
            <a:xfrm>
              <a:off x="2307771" y="4216400"/>
              <a:ext cx="20682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echa derecha 10"/>
            <p:cNvSpPr/>
            <p:nvPr/>
          </p:nvSpPr>
          <p:spPr>
            <a:xfrm>
              <a:off x="2536371" y="2543629"/>
              <a:ext cx="1611086" cy="725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087150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 de Prueba y de Entrenamiento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Para que nos sirve tener estos dos sets?</a:t>
            </a:r>
          </a:p>
          <a:p>
            <a:endParaRPr lang="es-MX" dirty="0"/>
          </a:p>
          <a:p>
            <a:r>
              <a:rPr lang="es-MX" dirty="0" smtClean="0"/>
              <a:t>Que tanto debemos de separar ambos sets?</a:t>
            </a:r>
          </a:p>
          <a:p>
            <a:endParaRPr lang="es-MX" dirty="0"/>
          </a:p>
          <a:p>
            <a:r>
              <a:rPr lang="es-MX" dirty="0" smtClean="0"/>
              <a:t>Es bueno o es malo entrenar con muchos o pocos datos?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310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Sobreajuste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 regresión lineal, hay otro método, llamado regularización.</a:t>
            </a:r>
          </a:p>
          <a:p>
            <a:r>
              <a:rPr lang="es-MX" dirty="0" smtClean="0"/>
              <a:t>En regresión lineal, lo que tratamos de encontrar son los pesos.</a:t>
            </a:r>
          </a:p>
          <a:p>
            <a:pPr lvl="1"/>
            <a:r>
              <a:rPr lang="es-MX" dirty="0" smtClean="0"/>
              <a:t>Que pasa si el peso esta </a:t>
            </a:r>
            <a:r>
              <a:rPr lang="es-MX" dirty="0" err="1" smtClean="0"/>
              <a:t>sobreajustado</a:t>
            </a:r>
            <a:r>
              <a:rPr lang="es-MX" dirty="0" smtClean="0"/>
              <a:t>?</a:t>
            </a:r>
          </a:p>
          <a:p>
            <a:pPr lvl="1"/>
            <a:r>
              <a:rPr lang="es-MX" dirty="0" smtClean="0"/>
              <a:t>Diferentes sets de datos van a compartir diferentes pesos?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364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Regularizacion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 smtClean="0"/>
              <a:t>Trata</a:t>
            </a:r>
            <a:r>
              <a:rPr lang="en-US" sz="2000" dirty="0" smtClean="0"/>
              <a:t> de </a:t>
            </a:r>
            <a:r>
              <a:rPr lang="en-US" sz="2000" dirty="0" err="1" smtClean="0"/>
              <a:t>mantener</a:t>
            </a:r>
            <a:r>
              <a:rPr lang="en-US" sz="2000" dirty="0" smtClean="0"/>
              <a:t> </a:t>
            </a:r>
            <a:r>
              <a:rPr lang="en-US" sz="2000" dirty="0" err="1" smtClean="0"/>
              <a:t>los</a:t>
            </a:r>
            <a:r>
              <a:rPr lang="en-US" sz="2000" dirty="0" smtClean="0"/>
              <a:t> </a:t>
            </a:r>
            <a:r>
              <a:rPr lang="en-US" sz="2000" dirty="0" err="1" smtClean="0"/>
              <a:t>valores</a:t>
            </a:r>
            <a:r>
              <a:rPr lang="en-US" sz="2000" dirty="0" smtClean="0"/>
              <a:t> de </a:t>
            </a:r>
            <a:r>
              <a:rPr lang="en-US" sz="2000" dirty="0" err="1" smtClean="0"/>
              <a:t>los</a:t>
            </a:r>
            <a:r>
              <a:rPr lang="en-US" sz="2000" dirty="0" smtClean="0"/>
              <a:t> pesos </a:t>
            </a:r>
            <a:r>
              <a:rPr lang="en-US" sz="2000" dirty="0" err="1" smtClean="0"/>
              <a:t>bajos</a:t>
            </a:r>
            <a:r>
              <a:rPr lang="en-US" sz="2000" dirty="0" smtClean="0"/>
              <a:t> (</a:t>
            </a:r>
            <a:r>
              <a:rPr lang="en-US" sz="2000" dirty="0" err="1" smtClean="0"/>
              <a:t>por</a:t>
            </a:r>
            <a:r>
              <a:rPr lang="en-US" sz="2000" dirty="0" smtClean="0"/>
              <a:t> que?).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Esto</a:t>
            </a:r>
            <a:r>
              <a:rPr lang="en-US" sz="2000" dirty="0" smtClean="0"/>
              <a:t> se </a:t>
            </a:r>
            <a:r>
              <a:rPr lang="en-US" sz="2000" dirty="0" err="1" smtClean="0"/>
              <a:t>denomina</a:t>
            </a:r>
            <a:r>
              <a:rPr lang="en-US" sz="2000" dirty="0" smtClean="0"/>
              <a:t> Ridge Regression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92" y="2143302"/>
            <a:ext cx="4840726" cy="764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139" y="3056921"/>
            <a:ext cx="4859389" cy="76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94475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Examen:</a:t>
            </a:r>
          </a:p>
          <a:p>
            <a:pPr lvl="1"/>
            <a:r>
              <a:rPr lang="es-MX" dirty="0" smtClean="0"/>
              <a:t>Hasta la clase pasada</a:t>
            </a:r>
          </a:p>
          <a:p>
            <a:pPr lvl="1"/>
            <a:r>
              <a:rPr lang="es-MX" dirty="0" smtClean="0"/>
              <a:t>Cambio de Fecha?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9954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Gradient</a:t>
            </a:r>
            <a:r>
              <a:rPr lang="es-MX" dirty="0" smtClean="0"/>
              <a:t> </a:t>
            </a:r>
            <a:r>
              <a:rPr lang="es-MX" dirty="0" err="1" smtClean="0"/>
              <a:t>Descent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Normal:</a:t>
            </a:r>
          </a:p>
          <a:p>
            <a:endParaRPr lang="es-MX" dirty="0"/>
          </a:p>
          <a:p>
            <a:r>
              <a:rPr lang="es-MX" dirty="0" smtClean="0"/>
              <a:t>Repetir hasta converger:</a:t>
            </a:r>
          </a:p>
          <a:p>
            <a:endParaRPr lang="es-MX" dirty="0" smtClean="0"/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Para cada j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499" y="3004699"/>
            <a:ext cx="4711850" cy="71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60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Gradient</a:t>
            </a:r>
            <a:r>
              <a:rPr lang="es-MX" dirty="0" smtClean="0"/>
              <a:t> </a:t>
            </a:r>
            <a:r>
              <a:rPr lang="es-MX" dirty="0" err="1" smtClean="0"/>
              <a:t>Descent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Ciclo (para m datos):</a:t>
            </a:r>
          </a:p>
          <a:p>
            <a:endParaRPr lang="es-MX" dirty="0"/>
          </a:p>
          <a:p>
            <a:r>
              <a:rPr lang="es-MX" dirty="0" smtClean="0"/>
              <a:t>Desde i hasta m, {</a:t>
            </a:r>
          </a:p>
          <a:p>
            <a:endParaRPr lang="es-MX" dirty="0" smtClean="0"/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Para cada j</a:t>
            </a:r>
          </a:p>
          <a:p>
            <a:r>
              <a:rPr lang="es-MX" dirty="0"/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842" y="2756505"/>
            <a:ext cx="4711850" cy="71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70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  <p:pic>
        <p:nvPicPr>
          <p:cNvPr id="1026" name="Picture 2" descr="Image result for stochastic gradient descent and gradient desc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97" y="2100135"/>
            <a:ext cx="6577303" cy="204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91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Momentum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22373"/>
          <a:stretch/>
        </p:blipFill>
        <p:spPr>
          <a:xfrm>
            <a:off x="1541417" y="2074065"/>
            <a:ext cx="5787525" cy="158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67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Momentum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34</a:t>
            </a:fld>
            <a:endParaRPr lang="es-MX"/>
          </a:p>
        </p:txBody>
      </p:sp>
      <p:pic>
        <p:nvPicPr>
          <p:cNvPr id="2052" name="Picture 4" descr="https://latex.codecogs.com/gif.latex?%5Cdpi%7B300%7D%20%5Chuge%20v_t%20%26%3D%20%5Cgamma%20v_%7Bt-1%7D%20&amp;plus;%20%5Ceta%20%5Cnabla_%5Ctheta%20J%28%20%5Ctheta%29%20%5C%5C%20%5Ctheta%20%26%3D%20%5Ctheta%20-%20v_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531" y="2243761"/>
            <a:ext cx="3851276" cy="83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68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Proyecto Final</a:t>
            </a:r>
          </a:p>
          <a:p>
            <a:pPr lvl="1"/>
            <a:r>
              <a:rPr lang="es-MX" sz="2000" dirty="0" smtClean="0"/>
              <a:t>Crear un agente inteligente</a:t>
            </a:r>
          </a:p>
          <a:p>
            <a:pPr lvl="2"/>
            <a:r>
              <a:rPr lang="es-MX" sz="2000" dirty="0" smtClean="0"/>
              <a:t>Tiene que ser funcional</a:t>
            </a:r>
          </a:p>
          <a:p>
            <a:pPr lvl="2"/>
            <a:r>
              <a:rPr lang="es-MX" sz="2000" dirty="0" smtClean="0"/>
              <a:t>El día de la entrega tienen que mostrarlo en acción.</a:t>
            </a:r>
          </a:p>
          <a:p>
            <a:pPr lvl="1"/>
            <a:r>
              <a:rPr lang="es-MX" sz="2000" dirty="0" smtClean="0"/>
              <a:t>Reporte sobre el funcionamiento</a:t>
            </a:r>
          </a:p>
          <a:p>
            <a:pPr lvl="2"/>
            <a:r>
              <a:rPr lang="es-MX" sz="2000" dirty="0" smtClean="0"/>
              <a:t>Sin código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586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305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Karma de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Tenemos que crear un modelo que represente a nuestro mundo.</a:t>
            </a:r>
          </a:p>
          <a:p>
            <a:r>
              <a:rPr lang="es-MX" dirty="0" smtClean="0"/>
              <a:t>Tenemos que representar una función de costo que nos ayude a evaluar nuestro modelo</a:t>
            </a:r>
          </a:p>
          <a:p>
            <a:r>
              <a:rPr lang="es-MX" dirty="0" smtClean="0"/>
              <a:t>Tenemos que optimizar los parámetros del modelo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00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Regresión</a:t>
            </a:r>
            <a:r>
              <a:rPr lang="en-US" dirty="0" smtClean="0"/>
              <a:t> Lineal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 smtClean="0"/>
              <a:t>Imaginemos</a:t>
            </a:r>
            <a:r>
              <a:rPr lang="en-US" sz="1800" dirty="0" smtClean="0"/>
              <a:t> que </a:t>
            </a:r>
            <a:r>
              <a:rPr lang="en-US" sz="1800" dirty="0" err="1" smtClean="0"/>
              <a:t>quieren</a:t>
            </a:r>
            <a:r>
              <a:rPr lang="en-US" sz="1800" dirty="0" smtClean="0"/>
              <a:t> vender </a:t>
            </a:r>
            <a:r>
              <a:rPr lang="en-US" sz="1800" dirty="0" err="1" smtClean="0"/>
              <a:t>su</a:t>
            </a:r>
            <a:r>
              <a:rPr lang="en-US" sz="1800" dirty="0" smtClean="0"/>
              <a:t> auto: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err="1" smtClean="0"/>
              <a:t>Cuanto</a:t>
            </a:r>
            <a:r>
              <a:rPr lang="en-US" sz="1800" dirty="0" smtClean="0"/>
              <a:t> </a:t>
            </a:r>
            <a:r>
              <a:rPr lang="en-US" sz="1800" dirty="0" err="1" smtClean="0"/>
              <a:t>pides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el auto:</a:t>
            </a:r>
          </a:p>
          <a:p>
            <a:pPr lvl="2"/>
            <a:r>
              <a:rPr lang="en-US" sz="1800" dirty="0" smtClean="0"/>
              <a:t>Km</a:t>
            </a:r>
          </a:p>
          <a:p>
            <a:pPr lvl="2"/>
            <a:r>
              <a:rPr lang="en-US" sz="1800" dirty="0" err="1" smtClean="0"/>
              <a:t>Año</a:t>
            </a:r>
            <a:endParaRPr lang="en-US" sz="1800" dirty="0" smtClean="0"/>
          </a:p>
          <a:p>
            <a:pPr lvl="2"/>
            <a:r>
              <a:rPr lang="en-US" sz="1800" dirty="0" smtClean="0"/>
              <a:t>Color</a:t>
            </a:r>
          </a:p>
          <a:p>
            <a:pPr lvl="2"/>
            <a:r>
              <a:rPr lang="en-US" sz="1800" dirty="0" err="1" smtClean="0"/>
              <a:t>Opciones</a:t>
            </a:r>
            <a:endParaRPr lang="en-US" sz="1800" dirty="0" smtClean="0"/>
          </a:p>
          <a:p>
            <a:pPr lvl="2"/>
            <a:r>
              <a:rPr lang="en-US" sz="1800" dirty="0" err="1" smtClean="0"/>
              <a:t>Condición</a:t>
            </a:r>
            <a:endParaRPr lang="en-US" sz="1800" dirty="0" smtClean="0"/>
          </a:p>
        </p:txBody>
      </p:sp>
      <p:pic>
        <p:nvPicPr>
          <p:cNvPr id="2050" name="Picture 2" descr="http://www.thesupercars.org/wp-content/uploads/2012/04/1959-Chevrolet-Corvette-Custom-Classic-Duo-4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63" y="1825805"/>
            <a:ext cx="2098850" cy="10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-media-cache-ak0.pinimg.com/564x/ea/56/71/ea5671390762b73d910a168ba6888e2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64" y="3139082"/>
            <a:ext cx="2126456" cy="159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8898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Hay </a:t>
            </a:r>
            <a:r>
              <a:rPr lang="en-US" dirty="0" err="1" smtClean="0"/>
              <a:t>sitios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Edmunds.com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96229" y="1907479"/>
          <a:ext cx="5506424" cy="1792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Modelo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Año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Marca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Precio</a:t>
                      </a:r>
                      <a:r>
                        <a:rPr lang="en-US" sz="1100" b="1" u="none" strike="noStrike" dirty="0" smtClean="0">
                          <a:solidFill>
                            <a:schemeClr val="accent2"/>
                          </a:solidFill>
                          <a:effectLst/>
                        </a:rPr>
                        <a:t> (USD)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Opciones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Condición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Millas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1961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As New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1961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Rust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1961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Used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20,000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777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Regresión Lineal</a:t>
            </a:r>
            <a:endParaRPr lang="es-MX" dirty="0"/>
          </a:p>
        </p:txBody>
      </p:sp>
      <p:sp>
        <p:nvSpPr>
          <p:cNvPr id="2" name="Marcador de contenid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Como la modificaríamos?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Que es A, B, C y D?</a:t>
            </a:r>
          </a:p>
          <a:p>
            <a:pPr lvl="1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1763927" y="2134758"/>
            <a:ext cx="50508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Price = </a:t>
            </a:r>
            <a:r>
              <a:rPr lang="en-US" sz="1500" dirty="0" smtClean="0"/>
              <a:t>A*Year </a:t>
            </a:r>
            <a:r>
              <a:rPr lang="en-US" sz="1500" dirty="0"/>
              <a:t>+ B*Options + C*Condition+ D*Mileage</a:t>
            </a:r>
          </a:p>
        </p:txBody>
      </p:sp>
    </p:spTree>
    <p:extLst>
      <p:ext uri="{BB962C8B-B14F-4D97-AF65-F5344CB8AC3E}">
        <p14:creationId xmlns:p14="http://schemas.microsoft.com/office/powerpoint/2010/main" val="379211215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13745</TotalTime>
  <Words>667</Words>
  <Application>Microsoft Office PowerPoint</Application>
  <PresentationFormat>Presentación en pantalla (16:9)</PresentationFormat>
  <Paragraphs>186</Paragraphs>
  <Slides>34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Roboto Condensed</vt:lpstr>
      <vt:lpstr>Roboto Condensed Light</vt:lpstr>
      <vt:lpstr>Calibri</vt:lpstr>
      <vt:lpstr>Arial</vt:lpstr>
      <vt:lpstr>Arvo</vt:lpstr>
      <vt:lpstr>Salerio template</vt:lpstr>
      <vt:lpstr>Inteligencia Artificial</vt:lpstr>
      <vt:lpstr>Proyecto</vt:lpstr>
      <vt:lpstr>Presentación de PowerPoint</vt:lpstr>
      <vt:lpstr>Presentación de PowerPoint</vt:lpstr>
      <vt:lpstr>Clase Pasada</vt:lpstr>
      <vt:lpstr>Karma de Machine Learning</vt:lpstr>
      <vt:lpstr>Regresión Lineal</vt:lpstr>
      <vt:lpstr>Hay sitios como Edmunds.com</vt:lpstr>
      <vt:lpstr>Regresión Lineal</vt:lpstr>
      <vt:lpstr>Problema de Optimización</vt:lpstr>
      <vt:lpstr>Regresión Lineal</vt:lpstr>
      <vt:lpstr>Regresión Lineal</vt:lpstr>
      <vt:lpstr>Aplicaciones para la regression Lineal</vt:lpstr>
      <vt:lpstr>Karma de Machine Learning</vt:lpstr>
      <vt:lpstr>Forma Matricial</vt:lpstr>
      <vt:lpstr>Karma de Machine Learning</vt:lpstr>
      <vt:lpstr>Como medir el error</vt:lpstr>
      <vt:lpstr>Karma de Machine Learning</vt:lpstr>
      <vt:lpstr>Gradiente descente</vt:lpstr>
      <vt:lpstr>Gradiente Descendente</vt:lpstr>
      <vt:lpstr>Cual es la diferencia</vt:lpstr>
      <vt:lpstr>Un ejemplo de uso</vt:lpstr>
      <vt:lpstr>Hay un problema</vt:lpstr>
      <vt:lpstr>Presentación de PowerPoint</vt:lpstr>
      <vt:lpstr>Sobreajuste u Overfitting</vt:lpstr>
      <vt:lpstr>Datos de Prueba y Datos de Entrenamiento</vt:lpstr>
      <vt:lpstr>Datos de Prueba y de Entrenamiento</vt:lpstr>
      <vt:lpstr>Sobreajuste</vt:lpstr>
      <vt:lpstr>Regularizacion</vt:lpstr>
      <vt:lpstr>Gradient Descent</vt:lpstr>
      <vt:lpstr>Gradient Descent</vt:lpstr>
      <vt:lpstr>Presentación de PowerPoint</vt:lpstr>
      <vt:lpstr>Momentum</vt:lpstr>
      <vt:lpstr>Momentum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80</cp:revision>
  <dcterms:modified xsi:type="dcterms:W3CDTF">2019-10-21T18:33:41Z</dcterms:modified>
</cp:coreProperties>
</file>