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603" r:id="rId3"/>
    <p:sldId id="561" r:id="rId4"/>
    <p:sldId id="604" r:id="rId5"/>
    <p:sldId id="522" r:id="rId6"/>
    <p:sldId id="609" r:id="rId7"/>
    <p:sldId id="610" r:id="rId8"/>
    <p:sldId id="615" r:id="rId9"/>
    <p:sldId id="616" r:id="rId10"/>
    <p:sldId id="617" r:id="rId11"/>
    <p:sldId id="618" r:id="rId12"/>
    <p:sldId id="619" r:id="rId13"/>
    <p:sldId id="621" r:id="rId14"/>
    <p:sldId id="622" r:id="rId15"/>
    <p:sldId id="623" r:id="rId16"/>
    <p:sldId id="624" r:id="rId17"/>
    <p:sldId id="629" r:id="rId18"/>
    <p:sldId id="625" r:id="rId19"/>
    <p:sldId id="626" r:id="rId20"/>
    <p:sldId id="627" r:id="rId21"/>
    <p:sldId id="628" r:id="rId22"/>
    <p:sldId id="630" r:id="rId23"/>
    <p:sldId id="631" r:id="rId24"/>
    <p:sldId id="632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6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Política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Una política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s-MX" dirty="0" smtClean="0"/>
                  <a:t>) es una función de S a </a:t>
                </a:r>
                <a:r>
                  <a:rPr lang="es-MX" dirty="0" err="1" smtClean="0"/>
                  <a:t>A</a:t>
                </a:r>
                <a:r>
                  <a:rPr lang="es-MX" dirty="0" smtClean="0"/>
                  <a:t> que específica que acción tomar en cada estado.</a:t>
                </a:r>
              </a:p>
              <a:p>
                <a:r>
                  <a:rPr lang="es-MX" dirty="0" smtClean="0"/>
                  <a:t>Objetivo: Encontrar la política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dirty="0" smtClean="0"/>
                  <a:t>que maximiza la recompensa cumulativa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7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6" y="1449977"/>
            <a:ext cx="4466577" cy="21790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32088" y="1949894"/>
            <a:ext cx="27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Cada Transición tiene una recompensa negativa r = 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19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Politica</a:t>
            </a:r>
            <a:r>
              <a:rPr lang="es-MX" dirty="0" smtClean="0"/>
              <a:t> aleatoria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59" y="1862173"/>
            <a:ext cx="2732016" cy="23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0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0160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Antes de empezar vamos a ver un ejemplo en Python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04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Imaginemos que tenemos un taxi autónomo.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1026" name="Picture 2" descr="Taxi Environment for Reinforcement Learning - OpenAI G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1937560"/>
            <a:ext cx="2731654" cy="26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2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Puede estar en cualquier bloque, puede tener pasaje, el pasaje puede estar esperando o no, y puede haber sido dejado o no.</a:t>
            </a:r>
          </a:p>
          <a:p>
            <a:pPr lvl="1"/>
            <a:r>
              <a:rPr lang="es-MX" dirty="0" smtClean="0"/>
              <a:t>Son 500 posibles estados</a:t>
            </a:r>
          </a:p>
          <a:p>
            <a:r>
              <a:rPr lang="es-MX" dirty="0" smtClean="0"/>
              <a:t>Acciones: Norte, Sur, Este, Oeste, Subir Pasaje, Bajar Pasaje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41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Nos cuesta 1 movernos</a:t>
            </a:r>
          </a:p>
          <a:p>
            <a:r>
              <a:rPr lang="es-MX" dirty="0" smtClean="0"/>
              <a:t>Nos cuesta 10 tratar de subir pasaje o bajar pasaje donde no es posible.</a:t>
            </a:r>
          </a:p>
          <a:p>
            <a:r>
              <a:rPr lang="es-MX" dirty="0" smtClean="0"/>
              <a:t>Nos dan 20 si logramos dejar al pasaje donde se debe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80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Tabla de Recompensas:</a:t>
            </a:r>
          </a:p>
          <a:p>
            <a:pPr lvl="1"/>
            <a:r>
              <a:rPr lang="es-MX" dirty="0" smtClean="0"/>
              <a:t>Es una tabla, donde dado un estado y una acción, nos da:</a:t>
            </a:r>
          </a:p>
          <a:p>
            <a:pPr lvl="2"/>
            <a:r>
              <a:rPr lang="es-MX" dirty="0" smtClean="0"/>
              <a:t>Siguiente Estado, Recompensa, Probabilidad del siguiente estado.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75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Recompensas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3074" name="Picture 2" descr="https://miro.medium.com/max/298/1*kL-5AYkojm0d5dyK6h1Y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02" y="2200419"/>
            <a:ext cx="28384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615864" y="279900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Estados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695534" y="1732205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Acciones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65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Anuncios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4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Env.P</a:t>
            </a:r>
            <a:r>
              <a:rPr lang="es-MX" dirty="0" smtClean="0"/>
              <a:t>[</a:t>
            </a:r>
            <a:r>
              <a:rPr lang="es-MX" dirty="0" err="1" smtClean="0"/>
              <a:t>state</a:t>
            </a:r>
            <a:r>
              <a:rPr lang="es-MX" dirty="0" smtClean="0"/>
              <a:t>]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35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Q-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 </a:t>
            </a:r>
            <a:r>
              <a:rPr lang="es-MX" dirty="0" err="1" smtClean="0"/>
              <a:t>Learning</a:t>
            </a:r>
            <a:r>
              <a:rPr lang="es-MX" dirty="0" smtClean="0"/>
              <a:t> utiliza la tabla de recompensas para aprender a lo largo que pasa el tiempo cual es la mejor acción.</a:t>
            </a:r>
          </a:p>
          <a:p>
            <a:r>
              <a:rPr lang="es-MX" dirty="0" smtClean="0"/>
              <a:t>Se genera un valor Q, donde se va almacenando la recompensa acumulada</a:t>
            </a:r>
          </a:p>
          <a:p>
            <a:r>
              <a:rPr lang="es-MX" dirty="0" smtClean="0"/>
              <a:t>Por que la acumulada?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96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valores Q se almacenan en una tabla llamada la Q-</a:t>
            </a:r>
            <a:r>
              <a:rPr lang="es-MX" dirty="0" err="1" smtClean="0"/>
              <a:t>Table</a:t>
            </a:r>
            <a:r>
              <a:rPr lang="es-MX" dirty="0" smtClean="0"/>
              <a:t>, donde se almacena un Q-</a:t>
            </a:r>
            <a:r>
              <a:rPr lang="es-MX" dirty="0" err="1" smtClean="0"/>
              <a:t>Value</a:t>
            </a:r>
            <a:r>
              <a:rPr lang="es-MX" dirty="0" smtClean="0"/>
              <a:t> por cada par (estado, acción)</a:t>
            </a:r>
          </a:p>
          <a:p>
            <a:r>
              <a:rPr lang="es-MX" dirty="0" smtClean="0"/>
              <a:t>Un Q-</a:t>
            </a:r>
            <a:r>
              <a:rPr lang="es-MX" dirty="0" err="1" smtClean="0"/>
              <a:t>Value</a:t>
            </a:r>
            <a:r>
              <a:rPr lang="es-MX" dirty="0" smtClean="0"/>
              <a:t> alto, implica que esa acción es muy benéfica desde ese estado en particular.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74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4098" name="Picture 2" descr="Q Matrix Initialized Through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66" y="1510145"/>
            <a:ext cx="3507072" cy="35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3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1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Proyecto Final</a:t>
            </a:r>
          </a:p>
          <a:p>
            <a:pPr lvl="1"/>
            <a:r>
              <a:rPr lang="es-MX" sz="2000" dirty="0" smtClean="0"/>
              <a:t>Crear un agente inteligente</a:t>
            </a:r>
          </a:p>
          <a:p>
            <a:pPr lvl="2"/>
            <a:r>
              <a:rPr lang="es-MX" sz="2000" dirty="0" smtClean="0"/>
              <a:t>Tiene que ser funcional</a:t>
            </a:r>
          </a:p>
          <a:p>
            <a:pPr lvl="2"/>
            <a:r>
              <a:rPr lang="es-MX" sz="2000" dirty="0" smtClean="0"/>
              <a:t>El día de la entrega tienen que mostrarlo en acción.</a:t>
            </a:r>
          </a:p>
          <a:p>
            <a:pPr lvl="1"/>
            <a:r>
              <a:rPr lang="es-MX" sz="2000" dirty="0" smtClean="0"/>
              <a:t>Reporte sobre el funcionamiento</a:t>
            </a:r>
          </a:p>
          <a:p>
            <a:pPr lvl="2"/>
            <a:r>
              <a:rPr lang="es-MX" sz="2000" dirty="0" smtClean="0"/>
              <a:t>Sin código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Final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Entrega de Proyecto y Examen?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233057" y="1920240"/>
            <a:ext cx="19724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233057" y="3254829"/>
            <a:ext cx="1972492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Ambiente</a:t>
            </a:r>
            <a:endParaRPr lang="es-MX" dirty="0"/>
          </a:p>
        </p:txBody>
      </p:sp>
      <p:cxnSp>
        <p:nvCxnSpPr>
          <p:cNvPr id="10" name="Conector curvado 9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1198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8051" y="2821577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Estado </a:t>
            </a:r>
            <a:r>
              <a:rPr lang="es-MX" dirty="0" err="1" smtClean="0"/>
              <a:t>S</a:t>
            </a:r>
            <a:r>
              <a:rPr lang="es-MX" sz="1200" dirty="0" err="1" smtClean="0"/>
              <a:t>t</a:t>
            </a:r>
            <a:endParaRPr lang="es-MX" dirty="0"/>
          </a:p>
        </p:txBody>
      </p:sp>
      <p:cxnSp>
        <p:nvCxnSpPr>
          <p:cNvPr id="9" name="Conector curvado 8"/>
          <p:cNvCxnSpPr>
            <a:stCxn id="7" idx="3"/>
            <a:endCxn id="8" idx="3"/>
          </p:cNvCxnSpPr>
          <p:nvPr/>
        </p:nvCxnSpPr>
        <p:spPr>
          <a:xfrm>
            <a:off x="5205549" y="2246812"/>
            <a:ext cx="12700" cy="1334589"/>
          </a:xfrm>
          <a:prstGeom prst="curvedConnector3">
            <a:avLst>
              <a:gd name="adj1" fmla="val 1342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61441" y="266768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Acción a</a:t>
            </a:r>
            <a:r>
              <a:rPr lang="es-MX" sz="1200" dirty="0"/>
              <a:t>t</a:t>
            </a:r>
            <a:endParaRPr lang="es-MX" dirty="0"/>
          </a:p>
        </p:txBody>
      </p:sp>
      <p:cxnSp>
        <p:nvCxnSpPr>
          <p:cNvPr id="13" name="Conector curvado 12"/>
          <p:cNvCxnSpPr>
            <a:stCxn id="8" idx="1"/>
            <a:endCxn id="7" idx="1"/>
          </p:cNvCxnSpPr>
          <p:nvPr/>
        </p:nvCxnSpPr>
        <p:spPr>
          <a:xfrm rot="10800000">
            <a:off x="3233057" y="2246813"/>
            <a:ext cx="12700" cy="1334589"/>
          </a:xfrm>
          <a:prstGeom prst="curvedConnector3">
            <a:avLst>
              <a:gd name="adj1" fmla="val 766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417744" y="2599510"/>
            <a:ext cx="1391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Recompensa </a:t>
            </a:r>
            <a:r>
              <a:rPr lang="es-MX" dirty="0" err="1" smtClean="0"/>
              <a:t>r</a:t>
            </a:r>
            <a:r>
              <a:rPr lang="es-MX" sz="1200" dirty="0" err="1" smtClean="0"/>
              <a:t>t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2417744" y="282157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Siguiente Estado S</a:t>
            </a:r>
            <a:r>
              <a:rPr lang="es-MX" sz="1200" dirty="0" smtClean="0"/>
              <a:t>t+1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49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17" y="1763486"/>
            <a:ext cx="2262585" cy="25117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93341" y="1763486"/>
            <a:ext cx="5452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Objetivo: Balancear un péndulo sobre un auto</a:t>
            </a:r>
          </a:p>
          <a:p>
            <a:r>
              <a:rPr lang="es-MX" dirty="0" smtClean="0"/>
              <a:t>Estado: Ángulo, Velocidad angular, Posición, Velocidad Horizontal</a:t>
            </a:r>
          </a:p>
          <a:p>
            <a:r>
              <a:rPr lang="es-MX" dirty="0" smtClean="0"/>
              <a:t>Acción: Fuerza F aplicada al auto</a:t>
            </a:r>
          </a:p>
          <a:p>
            <a:r>
              <a:rPr lang="es-MX" dirty="0" smtClean="0"/>
              <a:t>Recompensa: 1 en cada t si el péndulo esta derecho (</a:t>
            </a:r>
            <a:r>
              <a:rPr lang="el-GR" dirty="0" smtClean="0"/>
              <a:t>Θ</a:t>
            </a:r>
            <a:r>
              <a:rPr lang="es-MX" dirty="0" smtClean="0"/>
              <a:t> = 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257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 de Decisión de </a:t>
            </a:r>
            <a:r>
              <a:rPr lang="es-MX" dirty="0" err="1" smtClean="0"/>
              <a:t>Markov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sz="1400" dirty="0" smtClean="0"/>
                  <a:t>Markov </a:t>
                </a:r>
                <a:r>
                  <a:rPr lang="es-MX" sz="1400" dirty="0" err="1" smtClean="0"/>
                  <a:t>Decision</a:t>
                </a:r>
                <a:r>
                  <a:rPr lang="es-MX" sz="1400" dirty="0" smtClean="0"/>
                  <a:t> </a:t>
                </a:r>
                <a:r>
                  <a:rPr lang="es-MX" sz="1400" dirty="0" err="1" smtClean="0"/>
                  <a:t>Process</a:t>
                </a:r>
                <a:r>
                  <a:rPr lang="es-MX" sz="1400" dirty="0" smtClean="0"/>
                  <a:t> (MDP)</a:t>
                </a:r>
              </a:p>
              <a:p>
                <a:pPr lvl="1"/>
                <a:r>
                  <a:rPr lang="es-MX" sz="1400" dirty="0" smtClean="0"/>
                  <a:t>Formulación Matemática de RL</a:t>
                </a:r>
              </a:p>
              <a:p>
                <a:pPr lvl="1"/>
                <a:r>
                  <a:rPr lang="es-MX" sz="1400" dirty="0" smtClean="0"/>
                  <a:t>Propiedad de </a:t>
                </a:r>
                <a:r>
                  <a:rPr lang="es-MX" sz="1400" dirty="0" err="1" smtClean="0"/>
                  <a:t>Markov</a:t>
                </a:r>
                <a:r>
                  <a:rPr lang="es-MX" sz="1400" dirty="0" smtClean="0"/>
                  <a:t>: El estado nos da toda la información que necesitamos saber sobre el ambiente.</a:t>
                </a:r>
              </a:p>
              <a:p>
                <a:r>
                  <a:rPr lang="es-MX" sz="1400" dirty="0" smtClean="0"/>
                  <a:t>Se define por (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400" dirty="0" smtClean="0"/>
                  <a:t>):</a:t>
                </a:r>
              </a:p>
              <a:p>
                <a:pPr lvl="1"/>
                <a:r>
                  <a:rPr lang="es-MX" sz="1400" dirty="0" smtClean="0"/>
                  <a:t>S : Conjunto de posibles estados</a:t>
                </a:r>
              </a:p>
              <a:p>
                <a:pPr lvl="1"/>
                <a:r>
                  <a:rPr lang="es-MX" sz="1400" dirty="0" smtClean="0"/>
                  <a:t>A: Conjunto de posibles acciones</a:t>
                </a:r>
              </a:p>
              <a:p>
                <a:pPr lvl="1"/>
                <a:r>
                  <a:rPr lang="es-MX" sz="1400" dirty="0" smtClean="0"/>
                  <a:t>R: Distribución de recompensas del par (estado, acción)</a:t>
                </a:r>
              </a:p>
              <a:p>
                <a:pPr lvl="1"/>
                <a:r>
                  <a:rPr lang="es-MX" sz="1400" dirty="0" smtClean="0"/>
                  <a:t>P: Probabilidad de transición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1400" dirty="0" smtClean="0"/>
                  <a:t>: Factor de descuento</a:t>
                </a:r>
                <a:endParaRPr lang="es-MX" sz="1400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 t="-5039" b="-69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02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MDP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MX" sz="1400" dirty="0" smtClean="0"/>
                  <a:t>En el tiempo t = 0, el primer estado es muestreado de la distribución de estados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400" dirty="0" smtClean="0"/>
                  <a:t> #este se lee, s cero es muestreado de la distribución p.</a:t>
                </a:r>
              </a:p>
              <a:p>
                <a:r>
                  <a:rPr lang="es-MX" sz="1400" dirty="0" smtClean="0"/>
                  <a:t>Entonces, a partir de t = 0:</a:t>
                </a:r>
              </a:p>
              <a:p>
                <a:pPr lvl="1"/>
                <a:r>
                  <a:rPr lang="es-MX" sz="1400" dirty="0" smtClean="0"/>
                  <a:t>El agente selección la acción a</a:t>
                </a:r>
                <a:r>
                  <a:rPr lang="es-MX" sz="1200" dirty="0" smtClean="0"/>
                  <a:t>t</a:t>
                </a:r>
              </a:p>
              <a:p>
                <a:pPr lvl="1"/>
                <a:r>
                  <a:rPr lang="es-MX" sz="1400" dirty="0" smtClean="0"/>
                  <a:t>El ambiente devuelve la recompensa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  <m:e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s-MX" sz="14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s-MX" sz="1400" dirty="0" smtClean="0"/>
                  <a:t>El ambiente devuelve el siguiente estado: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(.|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400" dirty="0" smtClean="0"/>
                  <a:t>)</a:t>
                </a:r>
              </a:p>
              <a:p>
                <a:pPr lvl="1"/>
                <a:r>
                  <a:rPr lang="es-MX" sz="1400" dirty="0" smtClean="0"/>
                  <a:t>El agente recibe la recompensa </a:t>
                </a:r>
                <a:r>
                  <a:rPr lang="es-MX" sz="1400" dirty="0" err="1" smtClean="0"/>
                  <a:t>r</a:t>
                </a:r>
                <a:r>
                  <a:rPr lang="es-MX" sz="1200" dirty="0" err="1" smtClean="0"/>
                  <a:t>t</a:t>
                </a:r>
                <a:r>
                  <a:rPr lang="es-MX" sz="1200" dirty="0" smtClean="0"/>
                  <a:t> </a:t>
                </a:r>
                <a:r>
                  <a:rPr lang="es-MX" sz="1400" dirty="0" smtClean="0"/>
                  <a:t>y el siguiente estado s</a:t>
                </a:r>
                <a:r>
                  <a:rPr lang="es-MX" sz="1200" dirty="0" smtClean="0"/>
                  <a:t>t+1</a:t>
                </a:r>
                <a:endParaRPr lang="es-MX" sz="1400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77238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13879</TotalTime>
  <Words>481</Words>
  <Application>Microsoft Office PowerPoint</Application>
  <PresentationFormat>Presentación en pantalla (16:9)</PresentationFormat>
  <Paragraphs>101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Cambria Math</vt:lpstr>
      <vt:lpstr>Roboto Condensed Light</vt:lpstr>
      <vt:lpstr>Roboto Condensed</vt:lpstr>
      <vt:lpstr>Arial</vt:lpstr>
      <vt:lpstr>Arvo</vt:lpstr>
      <vt:lpstr>Salerio template</vt:lpstr>
      <vt:lpstr>Inteligencia Artificial</vt:lpstr>
      <vt:lpstr>Anuncios</vt:lpstr>
      <vt:lpstr>Presentación de PowerPoint</vt:lpstr>
      <vt:lpstr>Examen Final</vt:lpstr>
      <vt:lpstr>Clase Pasada</vt:lpstr>
      <vt:lpstr>Presentación de PowerPoint</vt:lpstr>
      <vt:lpstr>Ejemplos</vt:lpstr>
      <vt:lpstr>Procesos de Decisión de Markov</vt:lpstr>
      <vt:lpstr>MDP</vt:lpstr>
      <vt:lpstr>Política</vt:lpstr>
      <vt:lpstr>Ejemplo</vt:lpstr>
      <vt:lpstr>Politica aleatoria</vt:lpstr>
      <vt:lpstr>Q-Learning</vt:lpstr>
      <vt:lpstr>Q-Learning</vt:lpstr>
      <vt:lpstr>Ejemplo</vt:lpstr>
      <vt:lpstr>Presentación de PowerPoint</vt:lpstr>
      <vt:lpstr>Presentación de PowerPoint</vt:lpstr>
      <vt:lpstr>Q-Learning</vt:lpstr>
      <vt:lpstr>Tabla de Recompensas</vt:lpstr>
      <vt:lpstr>Presentación de PowerPoint</vt:lpstr>
      <vt:lpstr>Q-Learning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92</cp:revision>
  <dcterms:modified xsi:type="dcterms:W3CDTF">2019-11-11T19:27:13Z</dcterms:modified>
</cp:coreProperties>
</file>