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54"/>
  </p:notesMasterIdLst>
  <p:sldIdLst>
    <p:sldId id="256" r:id="rId2"/>
    <p:sldId id="259" r:id="rId3"/>
    <p:sldId id="260" r:id="rId4"/>
    <p:sldId id="261" r:id="rId5"/>
    <p:sldId id="348" r:id="rId6"/>
    <p:sldId id="376" r:id="rId7"/>
    <p:sldId id="285" r:id="rId8"/>
    <p:sldId id="396" r:id="rId9"/>
    <p:sldId id="290" r:id="rId10"/>
    <p:sldId id="380" r:id="rId11"/>
    <p:sldId id="289" r:id="rId12"/>
    <p:sldId id="381" r:id="rId13"/>
    <p:sldId id="382" r:id="rId14"/>
    <p:sldId id="383" r:id="rId15"/>
    <p:sldId id="398" r:id="rId16"/>
    <p:sldId id="399" r:id="rId17"/>
    <p:sldId id="400" r:id="rId18"/>
    <p:sldId id="385" r:id="rId19"/>
    <p:sldId id="384" r:id="rId20"/>
    <p:sldId id="397" r:id="rId21"/>
    <p:sldId id="425" r:id="rId22"/>
    <p:sldId id="426" r:id="rId23"/>
    <p:sldId id="388" r:id="rId24"/>
    <p:sldId id="389" r:id="rId25"/>
    <p:sldId id="390" r:id="rId26"/>
    <p:sldId id="391" r:id="rId27"/>
    <p:sldId id="393" r:id="rId28"/>
    <p:sldId id="394" r:id="rId29"/>
    <p:sldId id="424" r:id="rId30"/>
    <p:sldId id="402" r:id="rId31"/>
    <p:sldId id="403" r:id="rId32"/>
    <p:sldId id="404" r:id="rId33"/>
    <p:sldId id="427" r:id="rId34"/>
    <p:sldId id="405" r:id="rId35"/>
    <p:sldId id="406" r:id="rId36"/>
    <p:sldId id="407" r:id="rId37"/>
    <p:sldId id="408" r:id="rId38"/>
    <p:sldId id="409" r:id="rId39"/>
    <p:sldId id="410" r:id="rId40"/>
    <p:sldId id="411" r:id="rId41"/>
    <p:sldId id="412" r:id="rId42"/>
    <p:sldId id="413" r:id="rId43"/>
    <p:sldId id="414" r:id="rId44"/>
    <p:sldId id="415" r:id="rId45"/>
    <p:sldId id="416" r:id="rId46"/>
    <p:sldId id="417" r:id="rId47"/>
    <p:sldId id="418" r:id="rId48"/>
    <p:sldId id="419" r:id="rId49"/>
    <p:sldId id="420" r:id="rId50"/>
    <p:sldId id="421" r:id="rId51"/>
    <p:sldId id="422" r:id="rId52"/>
    <p:sldId id="423" r:id="rId53"/>
  </p:sldIdLst>
  <p:sldSz cx="9144000" cy="5143500" type="screen16x9"/>
  <p:notesSz cx="6858000" cy="9144000"/>
  <p:embeddedFontLst>
    <p:embeddedFont>
      <p:font typeface="Roboto Condensed Light" panose="020B0604020202020204" charset="0"/>
      <p:regular r:id="rId55"/>
      <p:bold r:id="rId56"/>
      <p:italic r:id="rId57"/>
      <p:boldItalic r:id="rId58"/>
    </p:embeddedFont>
    <p:embeddedFont>
      <p:font typeface="Arvo" panose="020B0604020202020204" charset="0"/>
      <p:regular r:id="rId59"/>
      <p:bold r:id="rId60"/>
      <p:italic r:id="rId61"/>
      <p:boldItalic r:id="rId62"/>
    </p:embeddedFont>
    <p:embeddedFont>
      <p:font typeface="Roboto Condensed" panose="020B060402020202020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91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65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CDD6BAC-CCD5-4E98-95CD-357AD7155B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3" y="4472724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1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8" y="270850"/>
            <a:ext cx="1238277" cy="1009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  <a:endParaRPr lang="en-US" sz="900" kern="1200" dirty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9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rends.google.com/trends/explore?date=all&amp;geo=US&amp;q=%2Fm%2F0mkz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x4O8pojMF0w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kopoLzvh5jY?controls=0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www.youtube.com/watch?v=7a6GrKqOxeU" TargetMode="Externa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www.youtube.com/watch?v=7a6GrKqOxeU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Q3YW-3KCzU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www.youtube.com/watch?v=P18EdAKuC1U" TargetMode="Externa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youtube.com/watch?v=V1eYniJ0Rnk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lpalafox@up.edu.mx" TargetMode="External"/><Relationship Id="rId2" Type="http://schemas.openxmlformats.org/officeDocument/2006/relationships/hyperlink" Target="https://leonpalafox.com/aiclase_videojuegos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Inteligencia Artificial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pic>
        <p:nvPicPr>
          <p:cNvPr id="1026" name="Picture 2" descr="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341" y="654050"/>
            <a:ext cx="3176909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36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la ciencia de datos?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Durante los 80s – 90s, mucho de lo que hoy llamamos Machine </a:t>
            </a:r>
            <a:r>
              <a:rPr lang="es-MX" sz="2000" dirty="0" err="1"/>
              <a:t>Learning</a:t>
            </a:r>
            <a:r>
              <a:rPr lang="es-MX" sz="2000" dirty="0"/>
              <a:t> se denominaba Inteligencia Artificial. IA era un termino sombrilla para todo lo que implicaba un entrenamiento usando datos.</a:t>
            </a:r>
          </a:p>
          <a:p>
            <a:pPr lvl="1"/>
            <a:r>
              <a:rPr lang="es-MX" sz="1800" dirty="0"/>
              <a:t>Redes Neuronales</a:t>
            </a:r>
          </a:p>
          <a:p>
            <a:pPr lvl="1"/>
            <a:r>
              <a:rPr lang="es-MX" sz="1800" dirty="0"/>
              <a:t>Algoritmos genéticos</a:t>
            </a:r>
          </a:p>
          <a:p>
            <a:pPr lvl="1"/>
            <a:r>
              <a:rPr lang="es-MX" sz="1800" dirty="0"/>
              <a:t>Lógica difusa</a:t>
            </a:r>
          </a:p>
          <a:p>
            <a:pPr lvl="1"/>
            <a:r>
              <a:rPr lang="es-MX" sz="1800" dirty="0"/>
              <a:t>Modelos probabilísticos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5242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Renacimiento de ML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 finales de 1990s, mucha gente comenzó a utilizar herramientas más formales para el aprendizaje, mucha gente de matemáticas y estadística comenzaron a involucrarse con la comunidad de Machine </a:t>
            </a:r>
            <a:r>
              <a:rPr lang="es-MX" dirty="0" err="1"/>
              <a:t>Learning</a:t>
            </a:r>
            <a:r>
              <a:rPr lang="es-MX" dirty="0"/>
              <a:t>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0039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Renacimiento de ML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IA </a:t>
            </a:r>
            <a:r>
              <a:rPr lang="es-MX" sz="2000" dirty="0"/>
              <a:t>se renombro Machine </a:t>
            </a:r>
            <a:r>
              <a:rPr lang="es-MX" sz="2000" dirty="0" err="1"/>
              <a:t>Learning</a:t>
            </a:r>
            <a:r>
              <a:rPr lang="es-MX" sz="2000" dirty="0"/>
              <a:t>, y muchos algoritmos clásicos de IA fueron adoptados por la comunidad de ML</a:t>
            </a:r>
          </a:p>
          <a:p>
            <a:pPr lvl="1"/>
            <a:r>
              <a:rPr lang="es-MX" sz="2000" dirty="0"/>
              <a:t>Maquinas de Soporte Vectorial</a:t>
            </a:r>
          </a:p>
          <a:p>
            <a:pPr lvl="1"/>
            <a:r>
              <a:rPr lang="es-MX" sz="2000" dirty="0"/>
              <a:t>K-</a:t>
            </a:r>
            <a:r>
              <a:rPr lang="es-MX" sz="2000" dirty="0" err="1"/>
              <a:t>Means</a:t>
            </a:r>
            <a:endParaRPr lang="es-MX" sz="2000" dirty="0"/>
          </a:p>
          <a:p>
            <a:pPr lvl="1"/>
            <a:r>
              <a:rPr lang="es-MX" sz="2000" dirty="0"/>
              <a:t>Regresión Lineal</a:t>
            </a:r>
          </a:p>
          <a:p>
            <a:pPr lvl="1"/>
            <a:r>
              <a:rPr lang="es-MX" sz="2000" dirty="0"/>
              <a:t>Inferencia Bayesiana</a:t>
            </a:r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7664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  <p:pic>
        <p:nvPicPr>
          <p:cNvPr id="2" name="Imagen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875" y="1007843"/>
            <a:ext cx="6009562" cy="320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41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Y los videojuegos?</a:t>
            </a:r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70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IA en videojuegos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Históricamente IA ha sido una parte fundamental del desarrollo de los videojuegos.</a:t>
            </a:r>
          </a:p>
          <a:p>
            <a:pPr lvl="1"/>
            <a:r>
              <a:rPr lang="es-MX" dirty="0" smtClean="0"/>
              <a:t>Ha ido de la mano</a:t>
            </a:r>
          </a:p>
          <a:p>
            <a:r>
              <a:rPr lang="es-MX" dirty="0" smtClean="0"/>
              <a:t>Un videojuego sin una IA “decente” se vuelve muy fácil o muy difícil.</a:t>
            </a:r>
          </a:p>
          <a:p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6155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Maquinas de estado</a:t>
            </a:r>
          </a:p>
          <a:p>
            <a:r>
              <a:rPr lang="es-MX" dirty="0" smtClean="0"/>
              <a:t>Lógica Discreta</a:t>
            </a:r>
          </a:p>
          <a:p>
            <a:r>
              <a:rPr lang="es-MX" dirty="0" smtClean="0"/>
              <a:t>Aprendizaje Reforzado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2988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p:pic>
        <p:nvPicPr>
          <p:cNvPr id="2050" name="Picture 2" descr="Image result for decision tree chess 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102" y="647700"/>
            <a:ext cx="3213048" cy="405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deep blue 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677" y="1631950"/>
            <a:ext cx="2435648" cy="197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7189584" y="360680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smtClean="0"/>
              <a:t>Deep Blue, IBM</a:t>
            </a:r>
            <a:endParaRPr lang="es-MX" sz="1050" dirty="0"/>
          </a:p>
        </p:txBody>
      </p:sp>
    </p:spTree>
    <p:extLst>
      <p:ext uri="{BB962C8B-B14F-4D97-AF65-F5344CB8AC3E}">
        <p14:creationId xmlns:p14="http://schemas.microsoft.com/office/powerpoint/2010/main" val="3756128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1700" y="569289"/>
            <a:ext cx="5561452" cy="38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Anuncios parroquiales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Por que todos queremos saber como se va a calificar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20</a:t>
            </a:fld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98" y="861003"/>
            <a:ext cx="6233014" cy="318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21</a:t>
            </a:fld>
            <a:endParaRPr lang="en-US"/>
          </a:p>
        </p:txBody>
      </p:sp>
      <p:pic>
        <p:nvPicPr>
          <p:cNvPr id="3" name="x4O8pojMF0w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6000" y="1285875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9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22</a:t>
            </a:fld>
            <a:endParaRPr lang="en-US"/>
          </a:p>
        </p:txBody>
      </p:sp>
      <p:pic>
        <p:nvPicPr>
          <p:cNvPr id="3" name="kopoLzvh5j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6000" y="1285875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Actividad Grupal</a:t>
            </a:r>
            <a:endParaRPr lang="es-MX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7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Mensaje 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  <p:sp>
        <p:nvSpPr>
          <p:cNvPr id="7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4000" dirty="0" smtClean="0"/>
              <a:t>Mafia</a:t>
            </a:r>
            <a:endParaRPr lang="en-US" sz="4000" dirty="0"/>
          </a:p>
          <a:p>
            <a:pPr algn="ctr"/>
            <a:r>
              <a:rPr lang="en-US" sz="4000" dirty="0" err="1" smtClean="0"/>
              <a:t>Poder</a:t>
            </a:r>
            <a:r>
              <a:rPr lang="en-US" sz="4000" dirty="0" smtClean="0"/>
              <a:t> </a:t>
            </a:r>
          </a:p>
          <a:p>
            <a:pPr algn="ctr"/>
            <a:r>
              <a:rPr lang="en-US" sz="4000" dirty="0" err="1" smtClean="0"/>
              <a:t>Corrupción</a:t>
            </a:r>
            <a:endParaRPr lang="en-US" sz="4000" dirty="0" smtClean="0"/>
          </a:p>
          <a:p>
            <a:pPr algn="ctr"/>
            <a:r>
              <a:rPr lang="en-US" sz="4000" dirty="0" smtClean="0"/>
              <a:t>Complot</a:t>
            </a:r>
          </a:p>
          <a:p>
            <a:pPr algn="ctr"/>
            <a:r>
              <a:rPr lang="en-US" sz="4000" dirty="0" smtClean="0"/>
              <a:t>México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7699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Mensaje 2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err="1"/>
              <a:t>Gol</a:t>
            </a:r>
            <a:endParaRPr lang="en-US" dirty="0"/>
          </a:p>
          <a:p>
            <a:pPr algn="ctr"/>
            <a:r>
              <a:rPr lang="en-US" dirty="0"/>
              <a:t>México</a:t>
            </a:r>
          </a:p>
          <a:p>
            <a:pPr algn="ctr"/>
            <a:r>
              <a:rPr lang="en-US" dirty="0" err="1"/>
              <a:t>Tirititito</a:t>
            </a:r>
            <a:endParaRPr lang="en-US" dirty="0"/>
          </a:p>
          <a:p>
            <a:pPr algn="ctr"/>
            <a:r>
              <a:rPr lang="en-US" dirty="0" err="1"/>
              <a:t>Fútbol</a:t>
            </a:r>
            <a:endParaRPr lang="en-US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278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Como  supieron ?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Las palabras </a:t>
            </a:r>
            <a:r>
              <a:rPr lang="en-US" sz="2000" dirty="0" err="1"/>
              <a:t>están</a:t>
            </a:r>
            <a:r>
              <a:rPr lang="en-US" sz="2000" dirty="0"/>
              <a:t> </a:t>
            </a:r>
            <a:r>
              <a:rPr lang="en-US" sz="2000" dirty="0" err="1"/>
              <a:t>asociadas</a:t>
            </a:r>
            <a:r>
              <a:rPr lang="en-US" sz="2000" dirty="0"/>
              <a:t> a </a:t>
            </a:r>
            <a:r>
              <a:rPr lang="en-US" sz="2000" dirty="0" err="1"/>
              <a:t>cada</a:t>
            </a:r>
            <a:r>
              <a:rPr lang="en-US" sz="2000" dirty="0"/>
              <a:t> persona</a:t>
            </a:r>
          </a:p>
          <a:p>
            <a:endParaRPr lang="en-US" sz="2000" dirty="0"/>
          </a:p>
          <a:p>
            <a:r>
              <a:rPr lang="en-US" sz="2000" dirty="0"/>
              <a:t>Su </a:t>
            </a:r>
            <a:r>
              <a:rPr lang="en-US" sz="2000" dirty="0" err="1"/>
              <a:t>cerebro</a:t>
            </a:r>
            <a:r>
              <a:rPr lang="en-US" sz="2000" dirty="0"/>
              <a:t> </a:t>
            </a:r>
            <a:r>
              <a:rPr lang="en-US" sz="2000" dirty="0" err="1"/>
              <a:t>correlaciona</a:t>
            </a:r>
            <a:r>
              <a:rPr lang="en-US" sz="2000" dirty="0"/>
              <a:t> las palabras con las personas.</a:t>
            </a:r>
          </a:p>
          <a:p>
            <a:endParaRPr lang="en-US" sz="2000" dirty="0"/>
          </a:p>
          <a:p>
            <a:r>
              <a:rPr lang="en-US" sz="2000" dirty="0"/>
              <a:t>Su </a:t>
            </a:r>
            <a:r>
              <a:rPr lang="en-US" sz="2000" dirty="0" err="1"/>
              <a:t>cerebro</a:t>
            </a:r>
            <a:r>
              <a:rPr lang="en-US" sz="2000" dirty="0"/>
              <a:t> </a:t>
            </a:r>
            <a:r>
              <a:rPr lang="en-US" sz="2000" dirty="0" err="1"/>
              <a:t>calcula</a:t>
            </a:r>
            <a:r>
              <a:rPr lang="en-US" sz="2000" dirty="0"/>
              <a:t> las </a:t>
            </a:r>
            <a:r>
              <a:rPr lang="en-US" sz="2000" dirty="0" err="1"/>
              <a:t>probabilidades</a:t>
            </a:r>
            <a:r>
              <a:rPr lang="en-US" sz="2000" dirty="0"/>
              <a:t> </a:t>
            </a:r>
            <a:r>
              <a:rPr lang="en-US" sz="2000" dirty="0" err="1"/>
              <a:t>conjuntas</a:t>
            </a:r>
            <a:r>
              <a:rPr lang="en-US" sz="2000" dirty="0"/>
              <a:t> de que la persona </a:t>
            </a:r>
            <a:r>
              <a:rPr lang="en-US" sz="2000" dirty="0" err="1"/>
              <a:t>esté</a:t>
            </a:r>
            <a:r>
              <a:rPr lang="en-US" sz="2000" dirty="0"/>
              <a:t> </a:t>
            </a:r>
            <a:r>
              <a:rPr lang="en-US" sz="2000" dirty="0" err="1"/>
              <a:t>asociada</a:t>
            </a:r>
            <a:r>
              <a:rPr lang="en-US" sz="2000" dirty="0"/>
              <a:t> al </a:t>
            </a:r>
            <a:r>
              <a:rPr lang="en-US" sz="2000" dirty="0" err="1"/>
              <a:t>mensaje</a:t>
            </a:r>
            <a:r>
              <a:rPr lang="en-US" sz="2000" dirty="0"/>
              <a:t>.</a:t>
            </a:r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838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Aprendizaje</a:t>
            </a:r>
            <a:r>
              <a:rPr lang="en-US" dirty="0" smtClean="0"/>
              <a:t> </a:t>
            </a:r>
            <a:r>
              <a:rPr lang="en-US" dirty="0" err="1" smtClean="0"/>
              <a:t>Supervisado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Set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etiquetados</a:t>
            </a:r>
            <a:endParaRPr lang="en-US" dirty="0" smtClean="0"/>
          </a:p>
          <a:p>
            <a:pPr lvl="1"/>
            <a:r>
              <a:rPr lang="en-US" dirty="0" smtClean="0"/>
              <a:t>Set de emails con spam/not spam.</a:t>
            </a:r>
          </a:p>
          <a:p>
            <a:pPr lvl="1"/>
            <a:r>
              <a:rPr lang="en-US" dirty="0" smtClean="0"/>
              <a:t>Reviews de Amazon (</a:t>
            </a:r>
            <a:r>
              <a:rPr lang="en-US" dirty="0" err="1" smtClean="0"/>
              <a:t>Estrellas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Facebook like/not like.</a:t>
            </a:r>
          </a:p>
          <a:p>
            <a:pPr lvl="1"/>
            <a:r>
              <a:rPr lang="en-US" dirty="0" smtClean="0"/>
              <a:t>Stock Market - &gt; </a:t>
            </a:r>
            <a:r>
              <a:rPr lang="en-US" dirty="0" err="1" smtClean="0"/>
              <a:t>Volumen</a:t>
            </a:r>
            <a:endParaRPr lang="en-US" dirty="0" smtClean="0"/>
          </a:p>
          <a:p>
            <a:r>
              <a:rPr lang="en-US" dirty="0" err="1" smtClean="0"/>
              <a:t>Algoritmo</a:t>
            </a:r>
            <a:endParaRPr lang="en-US" dirty="0" smtClean="0"/>
          </a:p>
          <a:p>
            <a:pPr lvl="1"/>
            <a:r>
              <a:rPr lang="en-US" dirty="0" err="1" smtClean="0"/>
              <a:t>Regresión</a:t>
            </a:r>
            <a:r>
              <a:rPr lang="en-US" dirty="0" smtClean="0"/>
              <a:t> Lineal</a:t>
            </a:r>
          </a:p>
          <a:p>
            <a:pPr lvl="1"/>
            <a:r>
              <a:rPr lang="en-US" dirty="0" err="1" smtClean="0"/>
              <a:t>Regresión</a:t>
            </a:r>
            <a:r>
              <a:rPr lang="en-US" dirty="0" smtClean="0"/>
              <a:t> </a:t>
            </a:r>
            <a:r>
              <a:rPr lang="en-US" dirty="0" err="1" smtClean="0"/>
              <a:t>Logística</a:t>
            </a:r>
            <a:endParaRPr lang="en-US" dirty="0" smtClean="0"/>
          </a:p>
          <a:p>
            <a:pPr lvl="1"/>
            <a:r>
              <a:rPr lang="en-US" dirty="0" err="1" smtClean="0"/>
              <a:t>Maquinas</a:t>
            </a:r>
            <a:r>
              <a:rPr lang="en-US" dirty="0" smtClean="0"/>
              <a:t> de </a:t>
            </a:r>
            <a:r>
              <a:rPr lang="en-US" dirty="0" err="1" smtClean="0"/>
              <a:t>Soporte</a:t>
            </a:r>
            <a:r>
              <a:rPr lang="en-US" dirty="0" smtClean="0"/>
              <a:t> </a:t>
            </a:r>
            <a:r>
              <a:rPr lang="en-US" dirty="0" err="1" smtClean="0"/>
              <a:t>Vectorial</a:t>
            </a:r>
            <a:endParaRPr lang="en-US" dirty="0" smtClean="0"/>
          </a:p>
          <a:p>
            <a:pPr lvl="1"/>
            <a:r>
              <a:rPr lang="en-US" dirty="0" smtClean="0"/>
              <a:t>Deep Learning (Neural Networks and Convolutional NN)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4131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1683646" y="1234369"/>
            <a:ext cx="5659694" cy="2220359"/>
            <a:chOff x="733217" y="1261371"/>
            <a:chExt cx="6579491" cy="2217298"/>
          </a:xfrm>
        </p:grpSpPr>
        <p:sp>
          <p:nvSpPr>
            <p:cNvPr id="4" name="TextBox 3"/>
            <p:cNvSpPr txBox="1"/>
            <p:nvPr/>
          </p:nvSpPr>
          <p:spPr>
            <a:xfrm>
              <a:off x="1677744" y="1261371"/>
              <a:ext cx="3019273" cy="33424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sz="1575" b="1" dirty="0" err="1">
                  <a:ln/>
                  <a:solidFill>
                    <a:schemeClr val="accent3"/>
                  </a:solidFill>
                </a:rPr>
                <a:t>Aprendizaje</a:t>
              </a:r>
              <a:r>
                <a:rPr lang="en-US" sz="1575" b="1" dirty="0">
                  <a:ln/>
                  <a:solidFill>
                    <a:schemeClr val="accent3"/>
                  </a:solidFill>
                </a:rPr>
                <a:t> </a:t>
              </a:r>
              <a:r>
                <a:rPr lang="en-US" sz="1575" b="1" dirty="0" err="1">
                  <a:ln/>
                  <a:solidFill>
                    <a:schemeClr val="accent3"/>
                  </a:solidFill>
                </a:rPr>
                <a:t>Supervisado</a:t>
              </a:r>
              <a:endParaRPr lang="en-US" sz="1575" b="1" dirty="0">
                <a:ln/>
                <a:solidFill>
                  <a:schemeClr val="accent3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28779" y="1914098"/>
              <a:ext cx="580644" cy="58616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/>
                <a:t>Data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3217" y="2579923"/>
              <a:ext cx="906044" cy="247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Mail Inbox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76935" y="1914098"/>
              <a:ext cx="580644" cy="58616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/>
                <a:t>Labels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75233" y="2625991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Not Spam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03199" y="2900311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Spam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19835" y="2984893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Not Spam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47217" y="3172345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Spam</a:t>
              </a:r>
            </a:p>
          </p:txBody>
        </p:sp>
        <p:sp>
          <p:nvSpPr>
            <p:cNvPr id="24" name="Plus 23"/>
            <p:cNvSpPr/>
            <p:nvPr/>
          </p:nvSpPr>
          <p:spPr>
            <a:xfrm>
              <a:off x="1510007" y="1979053"/>
              <a:ext cx="466344" cy="466344"/>
            </a:xfrm>
            <a:prstGeom prst="mathPlu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28779" y="2834017"/>
              <a:ext cx="859536" cy="644652"/>
              <a:chOff x="755904" y="2718816"/>
              <a:chExt cx="1146048" cy="859536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755904" y="2718816"/>
                <a:ext cx="688848" cy="402336"/>
                <a:chOff x="1169463" y="3439114"/>
                <a:chExt cx="688848" cy="402336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1169463" y="3439114"/>
                  <a:ext cx="688848" cy="40233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/>
                </a:p>
              </p:txBody>
            </p:sp>
            <p:pic>
              <p:nvPicPr>
                <p:cNvPr id="1026" name="Picture 2" descr="http://upload.wikimedia.org/wikipedia/en/0/0a/Gmail_logo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9463" y="3452414"/>
                  <a:ext cx="239544" cy="1079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1203268" y="3598359"/>
                  <a:ext cx="326828" cy="9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203268" y="3678324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214629" y="3753831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908304" y="2871216"/>
                <a:ext cx="688848" cy="402336"/>
                <a:chOff x="1169463" y="3439114"/>
                <a:chExt cx="688848" cy="402336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1169463" y="3439114"/>
                  <a:ext cx="688848" cy="40233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/>
                </a:p>
              </p:txBody>
            </p:sp>
            <p:pic>
              <p:nvPicPr>
                <p:cNvPr id="34" name="Picture 2" descr="http://upload.wikimedia.org/wikipedia/en/0/0a/Gmail_logo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9463" y="3452414"/>
                  <a:ext cx="239544" cy="1079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1203268" y="3598359"/>
                  <a:ext cx="326828" cy="9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203268" y="3678324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214629" y="3753831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1060704" y="3023616"/>
                <a:ext cx="688848" cy="402336"/>
                <a:chOff x="1169463" y="3439114"/>
                <a:chExt cx="688848" cy="40233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1169463" y="3439114"/>
                  <a:ext cx="688848" cy="40233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/>
                </a:p>
              </p:txBody>
            </p:sp>
            <p:pic>
              <p:nvPicPr>
                <p:cNvPr id="40" name="Picture 2" descr="http://upload.wikimedia.org/wikipedia/en/0/0a/Gmail_logo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9463" y="3452414"/>
                  <a:ext cx="239544" cy="1079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1203268" y="3598359"/>
                  <a:ext cx="326828" cy="9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1203268" y="3678324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214629" y="3753831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1213104" y="3176016"/>
                <a:ext cx="688848" cy="402336"/>
                <a:chOff x="1169463" y="3439114"/>
                <a:chExt cx="688848" cy="402336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169463" y="3439114"/>
                  <a:ext cx="688848" cy="40233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/>
                </a:p>
              </p:txBody>
            </p:sp>
            <p:pic>
              <p:nvPicPr>
                <p:cNvPr id="46" name="Picture 2" descr="http://upload.wikimedia.org/wikipedia/en/0/0a/Gmail_logo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9463" y="3452414"/>
                  <a:ext cx="239544" cy="1079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1203268" y="3598359"/>
                  <a:ext cx="326828" cy="9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203268" y="3678324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214629" y="3753831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0" name="Right Arrow 49"/>
            <p:cNvSpPr/>
            <p:nvPr/>
          </p:nvSpPr>
          <p:spPr>
            <a:xfrm>
              <a:off x="2867892" y="2034956"/>
              <a:ext cx="843742" cy="35453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849625" y="1919143"/>
              <a:ext cx="1553648" cy="586163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Algorithm</a:t>
              </a:r>
            </a:p>
            <a:p>
              <a:pPr algn="ctr"/>
              <a:r>
                <a:rPr lang="en-US" sz="675" dirty="0"/>
                <a:t>(Naïve Bayes, Deep Nets, SVMs, Logistic Regression)</a:t>
              </a: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5541266" y="2029911"/>
              <a:ext cx="385710" cy="35453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6412489" y="1604334"/>
              <a:ext cx="516636" cy="301752"/>
              <a:chOff x="1169463" y="3439114"/>
              <a:chExt cx="688848" cy="402336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169463" y="3439114"/>
                <a:ext cx="688848" cy="40233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pic>
            <p:nvPicPr>
              <p:cNvPr id="61" name="Picture 2" descr="http://upload.wikimedia.org/wikipedia/en/0/0a/Gmail_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9463" y="3452414"/>
                <a:ext cx="239544" cy="107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2" name="Straight Connector 61"/>
              <p:cNvCxnSpPr/>
              <p:nvPr/>
            </p:nvCxnSpPr>
            <p:spPr>
              <a:xfrm flipV="1">
                <a:off x="1203268" y="3598359"/>
                <a:ext cx="326828" cy="9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203268" y="3678324"/>
                <a:ext cx="5985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214629" y="3753831"/>
                <a:ext cx="5985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/>
            <p:cNvSpPr/>
            <p:nvPr/>
          </p:nvSpPr>
          <p:spPr>
            <a:xfrm>
              <a:off x="6384277" y="2206311"/>
              <a:ext cx="573059" cy="292498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System</a:t>
              </a:r>
            </a:p>
          </p:txBody>
        </p:sp>
        <p:sp>
          <p:nvSpPr>
            <p:cNvPr id="81" name="Right Arrow 80"/>
            <p:cNvSpPr/>
            <p:nvPr/>
          </p:nvSpPr>
          <p:spPr>
            <a:xfrm rot="5400000">
              <a:off x="6526775" y="1979371"/>
              <a:ext cx="240573" cy="17331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51" name="Left-Up Arrow 50"/>
            <p:cNvSpPr/>
            <p:nvPr/>
          </p:nvSpPr>
          <p:spPr>
            <a:xfrm rot="13500000">
              <a:off x="6358271" y="2589443"/>
              <a:ext cx="577581" cy="577581"/>
            </a:xfrm>
            <a:prstGeom prst="lef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966616" y="3021469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Not Spam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796072" y="3036016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Spam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298106" y="3982864"/>
            <a:ext cx="36615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Spam</a:t>
            </a:r>
            <a:r>
              <a:rPr lang="en-US" sz="1050" dirty="0"/>
              <a:t>: Offer, Viagra, medicine, Free, Conference in China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298106" y="4375433"/>
            <a:ext cx="35189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Not Spam</a:t>
            </a:r>
            <a:r>
              <a:rPr lang="en-US" sz="1050" dirty="0"/>
              <a:t>: UP, Machine Learning, </a:t>
            </a:r>
            <a:r>
              <a:rPr lang="en-US" sz="1050" dirty="0" err="1"/>
              <a:t>Evento</a:t>
            </a:r>
            <a:r>
              <a:rPr lang="en-US" sz="1050" dirty="0"/>
              <a:t>, Mia, </a:t>
            </a:r>
            <a:r>
              <a:rPr lang="en-US" sz="1050" dirty="0" err="1"/>
              <a:t>Mónica</a:t>
            </a:r>
            <a:endParaRPr lang="en-US" sz="1050" dirty="0"/>
          </a:p>
        </p:txBody>
      </p:sp>
      <p:sp>
        <p:nvSpPr>
          <p:cNvPr id="87" name="TextBox 86"/>
          <p:cNvSpPr txBox="1"/>
          <p:nvPr/>
        </p:nvSpPr>
        <p:spPr>
          <a:xfrm>
            <a:off x="1837899" y="3454727"/>
            <a:ext cx="50365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dirty="0"/>
          </a:p>
          <a:p>
            <a:r>
              <a:rPr lang="en-US" sz="1050" dirty="0" err="1"/>
              <a:t>Cada</a:t>
            </a:r>
            <a:r>
              <a:rPr lang="en-US" sz="1050" dirty="0"/>
              <a:t> </a:t>
            </a:r>
            <a:r>
              <a:rPr lang="en-US" sz="1050" dirty="0" err="1"/>
              <a:t>categoría</a:t>
            </a:r>
            <a:r>
              <a:rPr lang="en-US" sz="1050" dirty="0"/>
              <a:t> </a:t>
            </a:r>
            <a:r>
              <a:rPr lang="en-US" sz="1050" dirty="0" err="1"/>
              <a:t>tendrá</a:t>
            </a:r>
            <a:r>
              <a:rPr lang="en-US" sz="1050" dirty="0"/>
              <a:t> features que lo van a </a:t>
            </a:r>
            <a:r>
              <a:rPr lang="en-US" sz="1050" dirty="0" err="1"/>
              <a:t>caracterizar</a:t>
            </a:r>
            <a:endParaRPr lang="en-US" sz="105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77185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Introducción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Qué es Inteligencia Artificial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7614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 mi no me importan las buenas calificaciones, mis creaciones seran el testamento de mi desempeño.</a:t>
            </a:r>
          </a:p>
          <a:p>
            <a:pPr marL="0" lvl="0" indent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Helmut Kohl</a:t>
            </a:r>
            <a:endParaRPr dirty="0"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30</a:t>
            </a:fld>
            <a:endParaRPr lang="es-MX"/>
          </a:p>
        </p:txBody>
      </p:sp>
      <p:pic>
        <p:nvPicPr>
          <p:cNvPr id="2" name="Picture 2" descr="File:robot fu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225" y="1760855"/>
            <a:ext cx="581977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2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AI/ML?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La definición </a:t>
            </a:r>
            <a:r>
              <a:rPr lang="es-MX" sz="1800" dirty="0" err="1" smtClean="0"/>
              <a:t>via</a:t>
            </a:r>
            <a:r>
              <a:rPr lang="es-MX" sz="1800" dirty="0" smtClean="0"/>
              <a:t> la prueba de Turing, actuando humanamente:</a:t>
            </a:r>
          </a:p>
          <a:p>
            <a:pPr lvl="1"/>
            <a:r>
              <a:rPr lang="es-MX" sz="1800" dirty="0" smtClean="0"/>
              <a:t>¿Qué es la prueba de Turing?</a:t>
            </a:r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63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La prueba de Turing es una prueba diseñada por Alan Turing, donde una máquina se define inteligente:</a:t>
            </a:r>
          </a:p>
          <a:p>
            <a:pPr lvl="1"/>
            <a:r>
              <a:rPr lang="es-MX" dirty="0" smtClean="0"/>
              <a:t>Si durante una conversación, un humano no puede distinguir si la máquina es máquina o humano.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870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 videojuegos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En un juego, el jugador no puede distinguir si la máquina es máquina o humano.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2364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¿Qué se necesita para pasar la prueba de Turing (técnicamente)?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4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Prueba de Turing:</a:t>
            </a:r>
          </a:p>
          <a:p>
            <a:pPr lvl="1"/>
            <a:r>
              <a:rPr lang="es-MX" sz="2000" dirty="0" smtClean="0"/>
              <a:t>Procesamiento de Lenguaje Natural (NLP): Para comunicarse</a:t>
            </a:r>
          </a:p>
          <a:p>
            <a:pPr lvl="1"/>
            <a:r>
              <a:rPr lang="es-MX" sz="2000" dirty="0" smtClean="0"/>
              <a:t>Representación de Conocimiento: Para representar su información</a:t>
            </a:r>
          </a:p>
          <a:p>
            <a:pPr lvl="1"/>
            <a:r>
              <a:rPr lang="es-MX" sz="2000" dirty="0" smtClean="0"/>
              <a:t>Razonamiento automático: para procesar la información que tiene y convertirla en respuestas.</a:t>
            </a:r>
          </a:p>
          <a:p>
            <a:pPr lvl="1"/>
            <a:r>
              <a:rPr lang="es-MX" sz="2000" dirty="0" smtClean="0"/>
              <a:t>Machine </a:t>
            </a:r>
            <a:r>
              <a:rPr lang="es-MX" sz="2000" dirty="0" err="1" smtClean="0"/>
              <a:t>Learning</a:t>
            </a:r>
            <a:r>
              <a:rPr lang="es-MX" sz="2000" dirty="0" smtClean="0"/>
              <a:t>: Para aprender de nuevas interacciones.</a:t>
            </a:r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960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Una “moderna” prueba de Turing también incluye:</a:t>
            </a:r>
          </a:p>
          <a:p>
            <a:pPr lvl="1"/>
            <a:r>
              <a:rPr lang="es-MX" dirty="0" smtClean="0"/>
              <a:t>Visión de Computadora: Para interactuar con la persona</a:t>
            </a:r>
          </a:p>
          <a:p>
            <a:pPr lvl="1"/>
            <a:r>
              <a:rPr lang="es-MX" dirty="0" smtClean="0"/>
              <a:t>Robótica: Para interactuar con la persona.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750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¿Creen que la prueba de Turing sea suficiente o necesaria para estudiar AI?</a:t>
            </a:r>
          </a:p>
          <a:p>
            <a:endParaRPr lang="es-MX" dirty="0"/>
          </a:p>
          <a:p>
            <a:pPr lvl="1"/>
            <a:r>
              <a:rPr lang="es-MX" dirty="0" smtClean="0"/>
              <a:t>Ingeniería en Aeronáutica</a:t>
            </a:r>
          </a:p>
          <a:p>
            <a:pPr lvl="1"/>
            <a:r>
              <a:rPr lang="es-MX" dirty="0" smtClean="0"/>
              <a:t>Ingeniería Automotriz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247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AI/ML?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El modelo cognitivo, pensando como humanos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03291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El modelo cognitivo usa las ciencias cognitivas para modelar como funciona el cerebro.</a:t>
            </a:r>
          </a:p>
          <a:p>
            <a:r>
              <a:rPr lang="es-MX" dirty="0" smtClean="0"/>
              <a:t>De la misma forma en la que modelamos como se mueve un dedo.</a:t>
            </a:r>
          </a:p>
          <a:p>
            <a:pPr lvl="1"/>
            <a:r>
              <a:rPr lang="es-MX" dirty="0" smtClean="0"/>
              <a:t>Poleas, palancas, </a:t>
            </a:r>
            <a:r>
              <a:rPr lang="es-MX" dirty="0" err="1" smtClean="0"/>
              <a:t>etc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136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s-ES" dirty="0"/>
              <a:t>En esta clase estudiaremos las diferentes técnicas de Inteligencia Artificial y sus aplicaciones en la industria de los videojuegos. Se verán técnicas básicas y el estado del arte, así como técnicas para evaluar cada algoritmo con diferentes sets de datos.</a:t>
            </a:r>
            <a:endParaRPr lang="es-E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AI/ML?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Las leyes del pensamiento: Pensamiento Razonado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70075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Inteligencia Artificial basada en silogismos filosóficos.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7913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usan las reglas del pensamiento filosófico, como los </a:t>
            </a:r>
            <a:r>
              <a:rPr lang="es-MX" dirty="0" err="1" smtClean="0"/>
              <a:t>if</a:t>
            </a:r>
            <a:r>
              <a:rPr lang="es-MX" dirty="0" smtClean="0"/>
              <a:t>, </a:t>
            </a:r>
            <a:r>
              <a:rPr lang="es-MX" dirty="0" err="1" smtClean="0"/>
              <a:t>then</a:t>
            </a:r>
            <a:r>
              <a:rPr lang="es-MX" dirty="0" smtClean="0"/>
              <a:t>, AND, OR</a:t>
            </a:r>
          </a:p>
          <a:p>
            <a:endParaRPr lang="es-MX" dirty="0"/>
          </a:p>
          <a:p>
            <a:r>
              <a:rPr lang="es-MX" dirty="0" smtClean="0"/>
              <a:t>¿Cuál les parece un problema con esta forma de hacer las cosas?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10105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Usando Agentes, Acciones racionales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26871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Un agente computacional es aquel que actúa de acuerdo a su entorno.</a:t>
            </a:r>
          </a:p>
          <a:p>
            <a:r>
              <a:rPr lang="es-MX" dirty="0" smtClean="0"/>
              <a:t>Esta acción debe de llegar al mejor resultado.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97607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45</a:t>
            </a:fld>
            <a:endParaRPr lang="es-MX"/>
          </a:p>
        </p:txBody>
      </p:sp>
      <p:pic>
        <p:nvPicPr>
          <p:cNvPr id="2050" name="Picture 2" descr="https://hackernoon.com/hn-images/1*6O_SaZglnq4TGvDuxFbE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249" y="1805487"/>
            <a:ext cx="485775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248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¿Cómo definimos las reglas y las acciones?</a:t>
            </a:r>
          </a:p>
          <a:p>
            <a:pPr lvl="1"/>
            <a:r>
              <a:rPr lang="es-MX" dirty="0" smtClean="0"/>
              <a:t>NLP, Machine </a:t>
            </a:r>
            <a:r>
              <a:rPr lang="es-MX" dirty="0" err="1" smtClean="0"/>
              <a:t>Learning</a:t>
            </a:r>
            <a:r>
              <a:rPr lang="es-MX" dirty="0" smtClean="0"/>
              <a:t>, </a:t>
            </a:r>
            <a:r>
              <a:rPr lang="es-MX" dirty="0" err="1" smtClean="0"/>
              <a:t>Knowledge</a:t>
            </a:r>
            <a:r>
              <a:rPr lang="es-MX" dirty="0" smtClean="0"/>
              <a:t> </a:t>
            </a:r>
            <a:r>
              <a:rPr lang="es-MX" dirty="0" err="1" smtClean="0"/>
              <a:t>Representation</a:t>
            </a:r>
            <a:r>
              <a:rPr lang="es-MX" dirty="0" smtClean="0"/>
              <a:t>, </a:t>
            </a:r>
            <a:r>
              <a:rPr lang="es-MX" dirty="0" err="1" smtClean="0"/>
              <a:t>etc</a:t>
            </a:r>
            <a:endParaRPr lang="es-MX" dirty="0" smtClean="0"/>
          </a:p>
          <a:p>
            <a:pPr lvl="1"/>
            <a:r>
              <a:rPr lang="es-MX" dirty="0" err="1" smtClean="0"/>
              <a:t>Computer</a:t>
            </a:r>
            <a:r>
              <a:rPr lang="es-MX" dirty="0" smtClean="0"/>
              <a:t> </a:t>
            </a:r>
            <a:r>
              <a:rPr lang="es-MX" dirty="0" err="1" smtClean="0"/>
              <a:t>Vision</a:t>
            </a:r>
            <a:endParaRPr lang="es-MX" dirty="0" smtClean="0"/>
          </a:p>
          <a:p>
            <a:pPr lvl="1"/>
            <a:r>
              <a:rPr lang="es-MX" dirty="0" err="1" smtClean="0"/>
              <a:t>Robotica</a:t>
            </a:r>
            <a:endParaRPr lang="es-MX" dirty="0" smtClean="0"/>
          </a:p>
          <a:p>
            <a:pPr lvl="1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77764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Ventajas del modelo con base en agentes:</a:t>
            </a:r>
          </a:p>
          <a:p>
            <a:pPr lvl="1"/>
            <a:r>
              <a:rPr lang="es-MX" dirty="0" smtClean="0"/>
              <a:t>Es mucho mas general que los modelos estrictos lógicos</a:t>
            </a:r>
          </a:p>
          <a:p>
            <a:pPr lvl="1"/>
            <a:r>
              <a:rPr lang="es-MX" dirty="0" smtClean="0"/>
              <a:t>No se basa en definiciones biológicas, sino en ecuaciones matemáticas claras.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79300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Ejemplos de agentes inteligentes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48</a:t>
            </a:fld>
            <a:endParaRPr lang="es-MX"/>
          </a:p>
        </p:txBody>
      </p:sp>
      <p:pic>
        <p:nvPicPr>
          <p:cNvPr id="3074" name="Picture 2" descr="Image result for darpa grand challeng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9" y="1603121"/>
            <a:ext cx="3382101" cy="254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9600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49</a:t>
            </a:fld>
            <a:endParaRPr lang="es-MX"/>
          </a:p>
        </p:txBody>
      </p:sp>
      <p:pic>
        <p:nvPicPr>
          <p:cNvPr id="5" name="Picture 2" descr="Image result for darpa grand challeng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9" y="1603121"/>
            <a:ext cx="3382101" cy="254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tesla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023" y="1603121"/>
            <a:ext cx="1070532" cy="154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ub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616" y="1603121"/>
            <a:ext cx="1546919" cy="154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waymo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954" y="3338565"/>
            <a:ext cx="2007115" cy="129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89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ACDF-CA51-42A3-8FE7-3B52525F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Outcomes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78225-9254-4B1C-86B8-B86CDF7B7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estudiantes serán capaces de implementar y </a:t>
            </a:r>
            <a:r>
              <a:rPr lang="es-ES" b="1" dirty="0"/>
              <a:t>validar</a:t>
            </a:r>
            <a:r>
              <a:rPr lang="es-ES" dirty="0"/>
              <a:t> diferentes técnicas de Inteligencia Artificial en diferentes sets de datos relacionados a distintos campos. Los estudiantes aprenderán la diferencia entre aprendizaje supervisado y no supervisado.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0DE30-14E2-4D78-A716-3F2B0DCD36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44806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Ejemplos Agentes Inteligentes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50</a:t>
            </a:fld>
            <a:endParaRPr lang="es-MX"/>
          </a:p>
        </p:txBody>
      </p:sp>
      <p:pic>
        <p:nvPicPr>
          <p:cNvPr id="5122" name="Picture 2" descr="Image result for boston dynamic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07619"/>
            <a:ext cx="3117850" cy="233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4180131" y="2822402"/>
            <a:ext cx="42530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hlinkClick r:id="rId3"/>
              </a:rPr>
              <a:t>https://www.youtube.com/watch?v=7Q3YW-3KCzU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06625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Ejemplos de agentes inteligentes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51</a:t>
            </a:fld>
            <a:endParaRPr lang="es-MX"/>
          </a:p>
        </p:txBody>
      </p:sp>
      <p:pic>
        <p:nvPicPr>
          <p:cNvPr id="6146" name="Picture 2" descr="Image result for jeopardy the ibm challeng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985" y="1549400"/>
            <a:ext cx="4761089" cy="267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7712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52</a:t>
            </a:fld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1831915" y="3827562"/>
            <a:ext cx="40831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hlinkClick r:id="rId2"/>
              </a:rPr>
              <a:t>https://www.youtube.com/watch?v=V1eYniJ0Rnk</a:t>
            </a:r>
            <a:endParaRPr lang="es-MX" dirty="0"/>
          </a:p>
        </p:txBody>
      </p:sp>
      <p:pic>
        <p:nvPicPr>
          <p:cNvPr id="7170" name="Picture 2" descr="Image result for atari break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086" y="1506962"/>
            <a:ext cx="3944825" cy="197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23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Organización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698500" y="1976367"/>
            <a:ext cx="808355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Horario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 smtClean="0"/>
              <a:t>Jueves</a:t>
            </a:r>
            <a:r>
              <a:rPr lang="en-US" sz="2000" dirty="0" smtClean="0"/>
              <a:t> </a:t>
            </a:r>
            <a:r>
              <a:rPr lang="en-US" sz="2000" dirty="0" smtClean="0"/>
              <a:t>de 4:00 pm a </a:t>
            </a:r>
            <a:r>
              <a:rPr lang="en-US" sz="2000" dirty="0" smtClean="0"/>
              <a:t>7:00 </a:t>
            </a:r>
            <a:r>
              <a:rPr lang="en-US" sz="2000" dirty="0" smtClean="0"/>
              <a:t>pm</a:t>
            </a:r>
          </a:p>
          <a:p>
            <a:r>
              <a:rPr lang="en-US" sz="2400" dirty="0" smtClean="0"/>
              <a:t>Course Website: </a:t>
            </a:r>
            <a:r>
              <a:rPr lang="en-US" sz="2400" dirty="0" smtClean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leonpalafox.com/aiclase_videojuegos/</a:t>
            </a:r>
            <a:endParaRPr lang="en-US" sz="2400" dirty="0" smtClean="0"/>
          </a:p>
          <a:p>
            <a:r>
              <a:rPr lang="en-US" sz="2400" dirty="0" smtClean="0"/>
              <a:t>Horas </a:t>
            </a:r>
            <a:r>
              <a:rPr lang="en-US" sz="2400" dirty="0"/>
              <a:t>de </a:t>
            </a:r>
            <a:r>
              <a:rPr lang="en-US" sz="2400" dirty="0" err="1" smtClean="0"/>
              <a:t>Oficina</a:t>
            </a:r>
            <a:r>
              <a:rPr lang="en-US" sz="2400" dirty="0" smtClean="0"/>
              <a:t>: Con </a:t>
            </a:r>
            <a:r>
              <a:rPr lang="en-US" sz="2400" dirty="0" err="1"/>
              <a:t>cita</a:t>
            </a:r>
            <a:r>
              <a:rPr lang="en-US" sz="2400" dirty="0"/>
              <a:t> a </a:t>
            </a:r>
            <a:r>
              <a:rPr lang="en-US" sz="2400" dirty="0">
                <a:hlinkClick r:id="rId3"/>
              </a:rPr>
              <a:t>lpalafox@up.edu.mx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493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Calificación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43445" y="2044336"/>
            <a:ext cx="5503429" cy="1972493"/>
          </a:xfrm>
        </p:spPr>
        <p:txBody>
          <a:bodyPr/>
          <a:lstStyle/>
          <a:p>
            <a:r>
              <a:rPr lang="es-MX" sz="1600" dirty="0"/>
              <a:t>La evaluación consistirá en:</a:t>
            </a:r>
          </a:p>
          <a:p>
            <a:r>
              <a:rPr lang="es-MX" sz="1600" dirty="0"/>
              <a:t>El proyecto final será el 60% de la evaluación final.</a:t>
            </a:r>
          </a:p>
          <a:p>
            <a:pPr lvl="1"/>
            <a:r>
              <a:rPr lang="es-MX" sz="1400" dirty="0"/>
              <a:t>El proyecto final consistirá en el uso de un técnica </a:t>
            </a:r>
            <a:r>
              <a:rPr lang="es-MX" sz="1400" dirty="0" smtClean="0"/>
              <a:t>Inteligencia Artificial en ambiente de </a:t>
            </a:r>
            <a:r>
              <a:rPr lang="es-MX" sz="1400" dirty="0"/>
              <a:t>su preferencia, con su correspondiente diseño y evaluación.</a:t>
            </a:r>
          </a:p>
          <a:p>
            <a:pPr lvl="1"/>
            <a:r>
              <a:rPr lang="es-MX" sz="1400" dirty="0"/>
              <a:t>Pueden hacer equipos de hasta tres personas.</a:t>
            </a:r>
          </a:p>
          <a:p>
            <a:pPr lvl="1"/>
            <a:r>
              <a:rPr lang="es-MX" sz="1400" dirty="0"/>
              <a:t>Necesitan hacer un reporte de 3-5 paginas sobre el set de datos, el diseño y las variables usadas.</a:t>
            </a:r>
          </a:p>
          <a:p>
            <a:pPr marL="76200" indent="0">
              <a:buNone/>
            </a:pPr>
            <a:endParaRPr lang="es-MX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205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Calificación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43445" y="2044336"/>
            <a:ext cx="5503429" cy="1972493"/>
          </a:xfrm>
        </p:spPr>
        <p:txBody>
          <a:bodyPr/>
          <a:lstStyle/>
          <a:p>
            <a:r>
              <a:rPr lang="es-MX" sz="1600" dirty="0" smtClean="0"/>
              <a:t>El restante 40% será distribuido de la siguiente forma:</a:t>
            </a:r>
          </a:p>
          <a:p>
            <a:pPr lvl="1"/>
            <a:r>
              <a:rPr lang="es-MX" sz="1400" dirty="0" smtClean="0"/>
              <a:t>Dos exámenes + Final</a:t>
            </a:r>
          </a:p>
          <a:p>
            <a:pPr lvl="2"/>
            <a:r>
              <a:rPr lang="es-MX" sz="1400" dirty="0" smtClean="0"/>
              <a:t>1er Parcial es Individual</a:t>
            </a:r>
          </a:p>
          <a:p>
            <a:pPr lvl="2"/>
            <a:r>
              <a:rPr lang="es-MX" sz="1400" dirty="0" smtClean="0"/>
              <a:t>2 Parcial es en equipo</a:t>
            </a:r>
          </a:p>
          <a:p>
            <a:pPr lvl="1"/>
            <a:r>
              <a:rPr lang="es-MX" sz="1400" dirty="0" smtClean="0"/>
              <a:t>Dos tareas.</a:t>
            </a:r>
          </a:p>
          <a:p>
            <a:pPr lvl="1"/>
            <a:r>
              <a:rPr lang="es-MX" sz="1400" dirty="0" smtClean="0"/>
              <a:t>Participación en clase</a:t>
            </a:r>
          </a:p>
          <a:p>
            <a:endParaRPr lang="es-MX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339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Introducción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Qué es </a:t>
            </a:r>
            <a:r>
              <a:rPr lang="es-MX" dirty="0" smtClean="0"/>
              <a:t>Inteligencia Artificial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26312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7621</TotalTime>
  <Words>1013</Words>
  <Application>Microsoft Office PowerPoint</Application>
  <PresentationFormat>Presentación en pantalla (16:9)</PresentationFormat>
  <Paragraphs>201</Paragraphs>
  <Slides>52</Slides>
  <Notes>6</Notes>
  <HiddenSlides>0</HiddenSlides>
  <MMClips>2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7" baseType="lpstr">
      <vt:lpstr>Roboto Condensed Light</vt:lpstr>
      <vt:lpstr>Arvo</vt:lpstr>
      <vt:lpstr>Roboto Condensed</vt:lpstr>
      <vt:lpstr>Arial</vt:lpstr>
      <vt:lpstr>Salerio template</vt:lpstr>
      <vt:lpstr>Inteligencia Artificial</vt:lpstr>
      <vt:lpstr>Anuncios parroquiales</vt:lpstr>
      <vt:lpstr>Presentación de PowerPoint</vt:lpstr>
      <vt:lpstr>Objetivo</vt:lpstr>
      <vt:lpstr>Outcomes</vt:lpstr>
      <vt:lpstr>Organización</vt:lpstr>
      <vt:lpstr>Calificación</vt:lpstr>
      <vt:lpstr>Calificación</vt:lpstr>
      <vt:lpstr>Introducción</vt:lpstr>
      <vt:lpstr>Presentación de PowerPoint</vt:lpstr>
      <vt:lpstr>¿Qué es la ciencia de datos?</vt:lpstr>
      <vt:lpstr>Renacimiento de ML</vt:lpstr>
      <vt:lpstr>Renacimiento de ML</vt:lpstr>
      <vt:lpstr>Presentación de PowerPoint</vt:lpstr>
      <vt:lpstr>Presentación de PowerPoint</vt:lpstr>
      <vt:lpstr>IA en videojuegos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Actividad Grupal</vt:lpstr>
      <vt:lpstr>Mensaje 1</vt:lpstr>
      <vt:lpstr>Mensaje 2</vt:lpstr>
      <vt:lpstr>Como  supieron ?</vt:lpstr>
      <vt:lpstr>Aprendizaje Supervisado</vt:lpstr>
      <vt:lpstr>Presentación de PowerPoint</vt:lpstr>
      <vt:lpstr>Introducción</vt:lpstr>
      <vt:lpstr>Presentación de PowerPoint</vt:lpstr>
      <vt:lpstr>¿Qué es AI/ML?</vt:lpstr>
      <vt:lpstr>Presentación de PowerPoint</vt:lpstr>
      <vt:lpstr>En videojuegos</vt:lpstr>
      <vt:lpstr>Presentación de PowerPoint</vt:lpstr>
      <vt:lpstr>Presentación de PowerPoint</vt:lpstr>
      <vt:lpstr>Presentación de PowerPoint</vt:lpstr>
      <vt:lpstr>Presentación de PowerPoint</vt:lpstr>
      <vt:lpstr>¿Qué es AI/ML?</vt:lpstr>
      <vt:lpstr>Presentación de PowerPoint</vt:lpstr>
      <vt:lpstr>¿Qué es AI/ML?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Ejemplos de agentes inteligentes</vt:lpstr>
      <vt:lpstr>Presentación de PowerPoint</vt:lpstr>
      <vt:lpstr>Ejemplos Agentes Inteligentes</vt:lpstr>
      <vt:lpstr>Ejemplos de agentes inteligentes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36</cp:revision>
  <dcterms:modified xsi:type="dcterms:W3CDTF">2020-01-16T20:23:09Z</dcterms:modified>
</cp:coreProperties>
</file>