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259" r:id="rId3"/>
    <p:sldId id="260" r:id="rId4"/>
    <p:sldId id="261" r:id="rId5"/>
    <p:sldId id="348" r:id="rId6"/>
    <p:sldId id="376" r:id="rId7"/>
    <p:sldId id="285" r:id="rId8"/>
    <p:sldId id="337" r:id="rId9"/>
    <p:sldId id="377" r:id="rId10"/>
    <p:sldId id="378" r:id="rId11"/>
    <p:sldId id="379" r:id="rId12"/>
    <p:sldId id="347" r:id="rId13"/>
    <p:sldId id="290" r:id="rId14"/>
    <p:sldId id="380" r:id="rId15"/>
    <p:sldId id="289" r:id="rId16"/>
    <p:sldId id="381" r:id="rId17"/>
    <p:sldId id="382" r:id="rId18"/>
    <p:sldId id="383" r:id="rId19"/>
    <p:sldId id="385" r:id="rId20"/>
    <p:sldId id="384" r:id="rId21"/>
    <p:sldId id="386" r:id="rId22"/>
    <p:sldId id="387" r:id="rId23"/>
    <p:sldId id="388" r:id="rId24"/>
    <p:sldId id="389" r:id="rId25"/>
    <p:sldId id="390" r:id="rId26"/>
    <p:sldId id="391" r:id="rId27"/>
    <p:sldId id="393" r:id="rId28"/>
    <p:sldId id="394" r:id="rId29"/>
    <p:sldId id="395" r:id="rId30"/>
    <p:sldId id="396" r:id="rId31"/>
    <p:sldId id="397" r:id="rId32"/>
    <p:sldId id="398" r:id="rId33"/>
    <p:sldId id="399" r:id="rId34"/>
  </p:sldIdLst>
  <p:sldSz cx="9144000" cy="5143500" type="screen16x9"/>
  <p:notesSz cx="6858000" cy="9144000"/>
  <p:embeddedFontLst>
    <p:embeddedFont>
      <p:font typeface="Arvo" panose="020B0604020202020204" charset="0"/>
      <p:regular r:id="rId36"/>
      <p:bold r:id="rId37"/>
      <p:italic r:id="rId38"/>
      <p:boldItalic r:id="rId39"/>
    </p:embeddedFont>
    <p:embeddedFont>
      <p:font typeface="Roboto Condensed Light" panose="020B0604020202020204" charset="0"/>
      <p:regular r:id="rId40"/>
      <p:bold r:id="rId41"/>
      <p:italic r:id="rId42"/>
      <p:boldItalic r:id="rId43"/>
    </p:embeddedFont>
    <p:embeddedFont>
      <p:font typeface="Roboto Condensed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Topicos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Research</c:v>
                </c:pt>
                <c:pt idx="1">
                  <c:v>Family</c:v>
                </c:pt>
                <c:pt idx="2">
                  <c:v>Promotions</c:v>
                </c:pt>
                <c:pt idx="3">
                  <c:v>Classes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15</c:v>
                </c:pt>
                <c:pt idx="2">
                  <c:v>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F6-446C-8FED-6602F4E2E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4893960"/>
        <c:axId val="564892000"/>
      </c:barChart>
      <c:catAx>
        <c:axId val="564893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64892000"/>
        <c:crosses val="autoZero"/>
        <c:auto val="1"/>
        <c:lblAlgn val="ctr"/>
        <c:lblOffset val="100"/>
        <c:noMultiLvlLbl val="0"/>
      </c:catAx>
      <c:valAx>
        <c:axId val="56489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648939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-bcf.usc.edu/~gareth/ISL/" TargetMode="External"/><Relationship Id="rId2" Type="http://schemas.openxmlformats.org/officeDocument/2006/relationships/hyperlink" Target="http://www.dcs.gla.ac.uk/~srogers/firstcourseml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palafox@up.edu.mx" TargetMode="External"/><Relationship Id="rId2" Type="http://schemas.openxmlformats.org/officeDocument/2006/relationships/hyperlink" Target="https://leonpalafox.github.io/MLClass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Aprendizaje de Máquina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Temario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Métodos </a:t>
            </a:r>
            <a:r>
              <a:rPr lang="es-ES" dirty="0"/>
              <a:t>de Validación</a:t>
            </a:r>
          </a:p>
          <a:p>
            <a:pPr lvl="1"/>
            <a:r>
              <a:rPr lang="es-ES" dirty="0" smtClean="0"/>
              <a:t>Validación </a:t>
            </a:r>
            <a:r>
              <a:rPr lang="es-ES" dirty="0" err="1" smtClean="0"/>
              <a:t>Curzada</a:t>
            </a:r>
            <a:endParaRPr lang="es-ES" dirty="0" smtClean="0"/>
          </a:p>
          <a:p>
            <a:pPr lvl="1"/>
            <a:r>
              <a:rPr lang="es-ES" dirty="0" smtClean="0"/>
              <a:t>Análisis </a:t>
            </a:r>
            <a:r>
              <a:rPr lang="es-ES" dirty="0"/>
              <a:t>de </a:t>
            </a:r>
            <a:r>
              <a:rPr lang="es-ES" dirty="0" err="1" smtClean="0"/>
              <a:t>Bias-Variance</a:t>
            </a:r>
            <a:endParaRPr lang="es-ES" dirty="0" smtClean="0"/>
          </a:p>
          <a:p>
            <a:pPr lvl="1"/>
            <a:r>
              <a:rPr lang="es-ES" dirty="0" smtClean="0"/>
              <a:t>ROC </a:t>
            </a:r>
            <a:r>
              <a:rPr lang="es-ES" dirty="0"/>
              <a:t>y AUC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762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Temario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Aprendizaje </a:t>
            </a:r>
            <a:r>
              <a:rPr lang="es-MX" sz="1800" dirty="0"/>
              <a:t>no supervisado</a:t>
            </a:r>
          </a:p>
          <a:p>
            <a:pPr lvl="1"/>
            <a:r>
              <a:rPr lang="es-MX" sz="1800" dirty="0" err="1" smtClean="0"/>
              <a:t>Clustering</a:t>
            </a:r>
            <a:endParaRPr lang="es-MX" sz="1800" dirty="0"/>
          </a:p>
          <a:p>
            <a:pPr lvl="2"/>
            <a:r>
              <a:rPr lang="es-MX" sz="1800" dirty="0" smtClean="0"/>
              <a:t>K-</a:t>
            </a:r>
            <a:r>
              <a:rPr lang="es-MX" sz="1800" dirty="0" err="1" smtClean="0"/>
              <a:t>Means</a:t>
            </a:r>
            <a:endParaRPr lang="es-MX" sz="1800" dirty="0"/>
          </a:p>
          <a:p>
            <a:pPr lvl="2"/>
            <a:r>
              <a:rPr lang="es-MX" sz="1800" dirty="0" smtClean="0"/>
              <a:t>Aplicaciones	</a:t>
            </a:r>
            <a:endParaRPr lang="es-MX" sz="1800" dirty="0"/>
          </a:p>
          <a:p>
            <a:pPr lvl="1"/>
            <a:r>
              <a:rPr lang="es-MX" sz="1800" dirty="0"/>
              <a:t> </a:t>
            </a:r>
            <a:r>
              <a:rPr lang="es-MX" sz="1800" dirty="0" smtClean="0"/>
              <a:t>Técnicas </a:t>
            </a:r>
            <a:r>
              <a:rPr lang="es-MX" sz="1800" dirty="0"/>
              <a:t>de reducción de </a:t>
            </a:r>
            <a:r>
              <a:rPr lang="es-MX" sz="1800" dirty="0" err="1"/>
              <a:t>dimensionalidad</a:t>
            </a:r>
            <a:endParaRPr lang="es-MX" sz="1800" dirty="0"/>
          </a:p>
          <a:p>
            <a:pPr lvl="2"/>
            <a:r>
              <a:rPr lang="es-MX" sz="1800" dirty="0" smtClean="0"/>
              <a:t>Análisis </a:t>
            </a:r>
            <a:r>
              <a:rPr lang="es-MX" sz="1800" dirty="0"/>
              <a:t>de componentes principales</a:t>
            </a:r>
          </a:p>
          <a:p>
            <a:pPr lvl="2"/>
            <a:r>
              <a:rPr lang="es-MX" sz="1800" dirty="0" smtClean="0"/>
              <a:t>Análisis </a:t>
            </a:r>
            <a:r>
              <a:rPr lang="es-MX" sz="1800" dirty="0"/>
              <a:t>de componentes independientes</a:t>
            </a:r>
          </a:p>
          <a:p>
            <a:pPr lvl="2"/>
            <a:r>
              <a:rPr lang="es-MX" sz="1800" dirty="0" smtClean="0"/>
              <a:t>T-SNE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661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Libro de Texto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Bishop, Christopher M. Pattern recognition and machine learning. Springer, 2006.</a:t>
            </a:r>
          </a:p>
          <a:p>
            <a:r>
              <a:rPr lang="en-US" sz="1800" dirty="0"/>
              <a:t>Rogers, Simon, and Mark </a:t>
            </a:r>
            <a:r>
              <a:rPr lang="en-US" sz="1800" dirty="0" err="1"/>
              <a:t>Girolami</a:t>
            </a:r>
            <a:r>
              <a:rPr lang="en-US" sz="1800" dirty="0"/>
              <a:t>. A first course in machine learning. CRC Press, 2011. (</a:t>
            </a:r>
            <a:r>
              <a:rPr lang="en-US" sz="1800" dirty="0">
                <a:hlinkClick r:id="rId2"/>
              </a:rPr>
              <a:t>http://www.dcs.gla.ac.uk/~srogers/firstcourseml/</a:t>
            </a:r>
            <a:r>
              <a:rPr lang="en-US" sz="1800" dirty="0"/>
              <a:t>)</a:t>
            </a:r>
          </a:p>
          <a:p>
            <a:r>
              <a:rPr lang="en-US" sz="1800" dirty="0"/>
              <a:t>James, Gareth, et al. An introduction to statistical learning. New York: Springer, 2013. (</a:t>
            </a:r>
            <a:r>
              <a:rPr lang="en-US" sz="1800" dirty="0">
                <a:hlinkClick r:id="rId3"/>
              </a:rPr>
              <a:t>http://www-bcf.usc.edu/~gareth/ISL/</a:t>
            </a:r>
            <a:r>
              <a:rPr lang="en-US" sz="1800" dirty="0"/>
              <a:t>)</a:t>
            </a:r>
          </a:p>
          <a:p>
            <a:pPr marL="7620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697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Qué es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pic>
        <p:nvPicPr>
          <p:cNvPr id="1026" name="Picture 2" descr="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341" y="654050"/>
            <a:ext cx="3176909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36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la ciencia de datos?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Durante los 80s – 90s, mucho de lo que hoy llamamos Machine </a:t>
            </a:r>
            <a:r>
              <a:rPr lang="es-MX" sz="2000" dirty="0" err="1"/>
              <a:t>Learning</a:t>
            </a:r>
            <a:r>
              <a:rPr lang="es-MX" sz="2000" dirty="0"/>
              <a:t> se denominaba Inteligencia Artificial. IA era un termino sombrilla para todo lo que implicaba un entrenamiento usando datos.</a:t>
            </a:r>
          </a:p>
          <a:p>
            <a:pPr lvl="1"/>
            <a:r>
              <a:rPr lang="es-MX" sz="1800" dirty="0"/>
              <a:t>Redes Neuronales</a:t>
            </a:r>
          </a:p>
          <a:p>
            <a:pPr lvl="1"/>
            <a:r>
              <a:rPr lang="es-MX" sz="1800" dirty="0"/>
              <a:t>Algoritmos genéticos</a:t>
            </a:r>
          </a:p>
          <a:p>
            <a:pPr lvl="1"/>
            <a:r>
              <a:rPr lang="es-MX" sz="1800" dirty="0"/>
              <a:t>Lógica difusa</a:t>
            </a:r>
          </a:p>
          <a:p>
            <a:pPr lvl="1"/>
            <a:r>
              <a:rPr lang="es-MX" sz="1800" dirty="0"/>
              <a:t>Modelos probabilísticos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24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Renacimiento de ML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 finales de 1990s, mucha gente comenzó a utilizar herramientas más formales para el aprendizaje, mucha gente de matemáticas y estadística comenzaron a involucrarse con la comunidad de Machine </a:t>
            </a:r>
            <a:r>
              <a:rPr lang="es-MX" dirty="0" err="1"/>
              <a:t>Learning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03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Renacimiento de ML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IA </a:t>
            </a:r>
            <a:r>
              <a:rPr lang="es-MX" sz="2000" dirty="0"/>
              <a:t>se renombro Machine </a:t>
            </a:r>
            <a:r>
              <a:rPr lang="es-MX" sz="2000" dirty="0" err="1"/>
              <a:t>Learning</a:t>
            </a:r>
            <a:r>
              <a:rPr lang="es-MX" sz="2000" dirty="0"/>
              <a:t>, y muchos algoritmos clásicos de IA fueron adoptados por la comunidad de ML</a:t>
            </a:r>
          </a:p>
          <a:p>
            <a:pPr lvl="1"/>
            <a:r>
              <a:rPr lang="es-MX" sz="2000" dirty="0"/>
              <a:t>Maquinas de Soporte Vectorial</a:t>
            </a:r>
          </a:p>
          <a:p>
            <a:pPr lvl="1"/>
            <a:r>
              <a:rPr lang="es-MX" sz="2000" dirty="0"/>
              <a:t>K-</a:t>
            </a:r>
            <a:r>
              <a:rPr lang="es-MX" sz="2000" dirty="0" err="1"/>
              <a:t>Means</a:t>
            </a:r>
            <a:endParaRPr lang="es-MX" sz="2000" dirty="0"/>
          </a:p>
          <a:p>
            <a:pPr lvl="1"/>
            <a:r>
              <a:rPr lang="es-MX" sz="2000" dirty="0"/>
              <a:t>Regresión Lineal</a:t>
            </a:r>
          </a:p>
          <a:p>
            <a:pPr lvl="1"/>
            <a:r>
              <a:rPr lang="es-MX" sz="2000" dirty="0"/>
              <a:t>Inferencia Bayesiana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66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584108"/>
            <a:ext cx="5696253" cy="19662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01" y="2775591"/>
            <a:ext cx="5754497" cy="19678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941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2050" name="Picture 2" descr="Image result for decision tree chess 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02" y="647700"/>
            <a:ext cx="3213048" cy="405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eep blue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77" y="1631950"/>
            <a:ext cx="2435648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189584" y="360680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smtClean="0"/>
              <a:t>Deep Blue, IBM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375612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Por que todos queremos saber como se va a calificar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700" y="569289"/>
            <a:ext cx="5561452" cy="38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17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21</a:t>
            </a:fld>
            <a:endParaRPr lang="en-US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523" y="527050"/>
            <a:ext cx="3388735" cy="43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03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22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78" y="927100"/>
            <a:ext cx="323899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5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Actividad Grupal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73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Mensaje 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sp>
        <p:nvSpPr>
          <p:cNvPr id="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4000" dirty="0" smtClean="0"/>
              <a:t>Mafia</a:t>
            </a:r>
            <a:endParaRPr lang="en-US" sz="4000" dirty="0"/>
          </a:p>
          <a:p>
            <a:pPr algn="ctr"/>
            <a:r>
              <a:rPr lang="en-US" sz="4000" dirty="0" err="1" smtClean="0"/>
              <a:t>Poder</a:t>
            </a:r>
            <a:r>
              <a:rPr lang="en-US" sz="4000" dirty="0" smtClean="0"/>
              <a:t> </a:t>
            </a:r>
          </a:p>
          <a:p>
            <a:pPr algn="ctr"/>
            <a:r>
              <a:rPr lang="en-US" sz="4000" dirty="0" err="1" smtClean="0"/>
              <a:t>Corrupción</a:t>
            </a:r>
            <a:endParaRPr lang="en-US" sz="4000" dirty="0" smtClean="0"/>
          </a:p>
          <a:p>
            <a:pPr algn="ctr"/>
            <a:r>
              <a:rPr lang="en-US" sz="4000" dirty="0" smtClean="0"/>
              <a:t>Complot</a:t>
            </a:r>
          </a:p>
          <a:p>
            <a:pPr algn="ctr"/>
            <a:r>
              <a:rPr lang="en-US" sz="4000" dirty="0" smtClean="0"/>
              <a:t>México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76999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Mensaje 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Gol</a:t>
            </a:r>
            <a:endParaRPr lang="en-US" dirty="0"/>
          </a:p>
          <a:p>
            <a:pPr algn="ctr"/>
            <a:r>
              <a:rPr lang="en-US" dirty="0"/>
              <a:t>México</a:t>
            </a:r>
          </a:p>
          <a:p>
            <a:pPr algn="ctr"/>
            <a:r>
              <a:rPr lang="en-US" dirty="0" err="1"/>
              <a:t>Tirititito</a:t>
            </a:r>
            <a:endParaRPr lang="en-US" dirty="0"/>
          </a:p>
          <a:p>
            <a:pPr algn="ctr"/>
            <a:r>
              <a:rPr lang="en-US" dirty="0" err="1"/>
              <a:t>Fútbol</a:t>
            </a:r>
            <a:endParaRPr lang="en-US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784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 supieron ?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Las palabras </a:t>
            </a:r>
            <a:r>
              <a:rPr lang="en-US" sz="2000" dirty="0" err="1"/>
              <a:t>están</a:t>
            </a:r>
            <a:r>
              <a:rPr lang="en-US" sz="2000" dirty="0"/>
              <a:t> </a:t>
            </a:r>
            <a:r>
              <a:rPr lang="en-US" sz="2000" dirty="0" err="1"/>
              <a:t>asociadas</a:t>
            </a:r>
            <a:r>
              <a:rPr lang="en-US" sz="2000" dirty="0"/>
              <a:t> a </a:t>
            </a:r>
            <a:r>
              <a:rPr lang="en-US" sz="2000" dirty="0" err="1"/>
              <a:t>cada</a:t>
            </a:r>
            <a:r>
              <a:rPr lang="en-US" sz="2000" dirty="0"/>
              <a:t> persona</a:t>
            </a:r>
          </a:p>
          <a:p>
            <a:endParaRPr lang="en-US" sz="2000" dirty="0"/>
          </a:p>
          <a:p>
            <a:r>
              <a:rPr lang="en-US" sz="2000" dirty="0"/>
              <a:t>Su </a:t>
            </a:r>
            <a:r>
              <a:rPr lang="en-US" sz="2000" dirty="0" err="1"/>
              <a:t>cerebro</a:t>
            </a:r>
            <a:r>
              <a:rPr lang="en-US" sz="2000" dirty="0"/>
              <a:t> </a:t>
            </a:r>
            <a:r>
              <a:rPr lang="en-US" sz="2000" dirty="0" err="1"/>
              <a:t>correlaciona</a:t>
            </a:r>
            <a:r>
              <a:rPr lang="en-US" sz="2000" dirty="0"/>
              <a:t> las palabras con las personas.</a:t>
            </a:r>
          </a:p>
          <a:p>
            <a:endParaRPr lang="en-US" sz="2000" dirty="0"/>
          </a:p>
          <a:p>
            <a:r>
              <a:rPr lang="en-US" sz="2000" dirty="0"/>
              <a:t>Su </a:t>
            </a:r>
            <a:r>
              <a:rPr lang="en-US" sz="2000" dirty="0" err="1"/>
              <a:t>cerebro</a:t>
            </a:r>
            <a:r>
              <a:rPr lang="en-US" sz="2000" dirty="0"/>
              <a:t> </a:t>
            </a:r>
            <a:r>
              <a:rPr lang="en-US" sz="2000" dirty="0" err="1"/>
              <a:t>calcula</a:t>
            </a:r>
            <a:r>
              <a:rPr lang="en-US" sz="2000" dirty="0"/>
              <a:t> las </a:t>
            </a:r>
            <a:r>
              <a:rPr lang="en-US" sz="2000" dirty="0" err="1"/>
              <a:t>probabilidades</a:t>
            </a:r>
            <a:r>
              <a:rPr lang="en-US" sz="2000" dirty="0"/>
              <a:t> </a:t>
            </a:r>
            <a:r>
              <a:rPr lang="en-US" sz="2000" dirty="0" err="1"/>
              <a:t>conjuntas</a:t>
            </a:r>
            <a:r>
              <a:rPr lang="en-US" sz="2000" dirty="0"/>
              <a:t> de que la persona </a:t>
            </a:r>
            <a:r>
              <a:rPr lang="en-US" sz="2000" dirty="0" err="1"/>
              <a:t>esté</a:t>
            </a:r>
            <a:r>
              <a:rPr lang="en-US" sz="2000" dirty="0"/>
              <a:t> </a:t>
            </a:r>
            <a:r>
              <a:rPr lang="en-US" sz="2000" dirty="0" err="1"/>
              <a:t>asociada</a:t>
            </a:r>
            <a:r>
              <a:rPr lang="en-US" sz="2000" dirty="0"/>
              <a:t> al </a:t>
            </a:r>
            <a:r>
              <a:rPr lang="en-US" sz="2000" dirty="0" err="1"/>
              <a:t>mensaje</a:t>
            </a:r>
            <a:r>
              <a:rPr lang="en-US" sz="2000" dirty="0"/>
              <a:t>.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384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Supervisado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Set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etiquetados</a:t>
            </a:r>
            <a:endParaRPr lang="en-US" dirty="0" smtClean="0"/>
          </a:p>
          <a:p>
            <a:pPr lvl="1"/>
            <a:r>
              <a:rPr lang="en-US" dirty="0" smtClean="0"/>
              <a:t>Set de emails con spam/not spam.</a:t>
            </a:r>
          </a:p>
          <a:p>
            <a:pPr lvl="1"/>
            <a:r>
              <a:rPr lang="en-US" dirty="0" smtClean="0"/>
              <a:t>Reviews de Amazon (</a:t>
            </a:r>
            <a:r>
              <a:rPr lang="en-US" dirty="0" err="1" smtClean="0"/>
              <a:t>Estrellas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Facebook like/not like.</a:t>
            </a:r>
          </a:p>
          <a:p>
            <a:pPr lvl="1"/>
            <a:r>
              <a:rPr lang="en-US" dirty="0" smtClean="0"/>
              <a:t>Stock Market - &gt; </a:t>
            </a:r>
            <a:r>
              <a:rPr lang="en-US" dirty="0" err="1" smtClean="0"/>
              <a:t>Volumen</a:t>
            </a:r>
            <a:endParaRPr lang="en-US" dirty="0" smtClean="0"/>
          </a:p>
          <a:p>
            <a:r>
              <a:rPr lang="en-US" dirty="0" err="1" smtClean="0"/>
              <a:t>Algoritmo</a:t>
            </a:r>
            <a:endParaRPr lang="en-US" dirty="0" smtClean="0"/>
          </a:p>
          <a:p>
            <a:pPr lvl="1"/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</a:p>
          <a:p>
            <a:pPr lvl="1"/>
            <a:r>
              <a:rPr lang="en-US" dirty="0" err="1" smtClean="0"/>
              <a:t>Regresión</a:t>
            </a:r>
            <a:r>
              <a:rPr lang="en-US" dirty="0" smtClean="0"/>
              <a:t> </a:t>
            </a:r>
            <a:r>
              <a:rPr lang="en-US" dirty="0" err="1" smtClean="0"/>
              <a:t>Logística</a:t>
            </a:r>
            <a:endParaRPr lang="en-US" dirty="0" smtClean="0"/>
          </a:p>
          <a:p>
            <a:pPr lvl="1"/>
            <a:r>
              <a:rPr lang="en-US" dirty="0" err="1" smtClean="0"/>
              <a:t>Maquinas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r>
              <a:rPr lang="en-US" dirty="0" smtClean="0"/>
              <a:t> </a:t>
            </a:r>
            <a:r>
              <a:rPr lang="en-US" dirty="0" err="1" smtClean="0"/>
              <a:t>Vectorial</a:t>
            </a:r>
            <a:endParaRPr lang="en-US" dirty="0" smtClean="0"/>
          </a:p>
          <a:p>
            <a:pPr lvl="1"/>
            <a:r>
              <a:rPr lang="en-US" dirty="0" smtClean="0"/>
              <a:t>Deep Learning (Neural Networks and Convolutional NN)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131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683646" y="1234369"/>
            <a:ext cx="5659694" cy="2220359"/>
            <a:chOff x="733217" y="1261371"/>
            <a:chExt cx="6579491" cy="2217298"/>
          </a:xfrm>
        </p:grpSpPr>
        <p:sp>
          <p:nvSpPr>
            <p:cNvPr id="4" name="TextBox 3"/>
            <p:cNvSpPr txBox="1"/>
            <p:nvPr/>
          </p:nvSpPr>
          <p:spPr>
            <a:xfrm>
              <a:off x="1677744" y="1261371"/>
              <a:ext cx="3019273" cy="33424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1575" b="1" dirty="0" err="1">
                  <a:ln/>
                  <a:solidFill>
                    <a:schemeClr val="accent3"/>
                  </a:solidFill>
                </a:rPr>
                <a:t>Aprendizaje</a:t>
              </a:r>
              <a:r>
                <a:rPr lang="en-US" sz="1575" b="1" dirty="0">
                  <a:ln/>
                  <a:solidFill>
                    <a:schemeClr val="accent3"/>
                  </a:solidFill>
                </a:rPr>
                <a:t> </a:t>
              </a:r>
              <a:r>
                <a:rPr lang="en-US" sz="1575" b="1" dirty="0" err="1">
                  <a:ln/>
                  <a:solidFill>
                    <a:schemeClr val="accent3"/>
                  </a:solidFill>
                </a:rPr>
                <a:t>Supervisado</a:t>
              </a:r>
              <a:endParaRPr lang="en-US" sz="1575" b="1" dirty="0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8779" y="1914098"/>
              <a:ext cx="580644" cy="58616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Data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3217" y="2579923"/>
              <a:ext cx="906044" cy="247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Mail Inbox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935" y="1914098"/>
              <a:ext cx="580644" cy="58616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Labels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5233" y="2625991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3199" y="2900311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19835" y="2984893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47217" y="3172345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  <p:sp>
          <p:nvSpPr>
            <p:cNvPr id="24" name="Plus 23"/>
            <p:cNvSpPr/>
            <p:nvPr/>
          </p:nvSpPr>
          <p:spPr>
            <a:xfrm>
              <a:off x="1510007" y="1979053"/>
              <a:ext cx="466344" cy="466344"/>
            </a:xfrm>
            <a:prstGeom prst="mathPlu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28779" y="2834017"/>
              <a:ext cx="859536" cy="644652"/>
              <a:chOff x="755904" y="2718816"/>
              <a:chExt cx="1146048" cy="85953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755904" y="2718816"/>
                <a:ext cx="688848" cy="402336"/>
                <a:chOff x="1169463" y="3439114"/>
                <a:chExt cx="688848" cy="402336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1026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908304" y="2871216"/>
                <a:ext cx="688848" cy="402336"/>
                <a:chOff x="1169463" y="3439114"/>
                <a:chExt cx="688848" cy="40233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34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060704" y="3023616"/>
                <a:ext cx="688848" cy="402336"/>
                <a:chOff x="1169463" y="3439114"/>
                <a:chExt cx="688848" cy="40233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40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1213104" y="3176016"/>
                <a:ext cx="688848" cy="402336"/>
                <a:chOff x="1169463" y="3439114"/>
                <a:chExt cx="688848" cy="40233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46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Right Arrow 49"/>
            <p:cNvSpPr/>
            <p:nvPr/>
          </p:nvSpPr>
          <p:spPr>
            <a:xfrm>
              <a:off x="2867892" y="2034956"/>
              <a:ext cx="843742" cy="354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49625" y="1919143"/>
              <a:ext cx="1553648" cy="58616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Algorithm</a:t>
              </a:r>
            </a:p>
            <a:p>
              <a:pPr algn="ctr"/>
              <a:r>
                <a:rPr lang="en-US" sz="675" dirty="0"/>
                <a:t>(Naïve Bayes, Deep Nets, SVMs, Logistic Regression)</a:t>
              </a: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5541266" y="2029911"/>
              <a:ext cx="385710" cy="354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412489" y="1604334"/>
              <a:ext cx="516636" cy="301752"/>
              <a:chOff x="1169463" y="3439114"/>
              <a:chExt cx="688848" cy="40233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61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2" name="Straight Connector 61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6384277" y="2206311"/>
              <a:ext cx="573059" cy="29249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System</a:t>
              </a:r>
            </a:p>
          </p:txBody>
        </p:sp>
        <p:sp>
          <p:nvSpPr>
            <p:cNvPr id="81" name="Right Arrow 80"/>
            <p:cNvSpPr/>
            <p:nvPr/>
          </p:nvSpPr>
          <p:spPr>
            <a:xfrm rot="5400000">
              <a:off x="6526775" y="1979371"/>
              <a:ext cx="240573" cy="17331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1" name="Left-Up Arrow 50"/>
            <p:cNvSpPr/>
            <p:nvPr/>
          </p:nvSpPr>
          <p:spPr>
            <a:xfrm rot="13500000">
              <a:off x="6358271" y="2589443"/>
              <a:ext cx="577581" cy="577581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966616" y="3021469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796072" y="3036016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98106" y="3982864"/>
            <a:ext cx="36615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Spam</a:t>
            </a:r>
            <a:r>
              <a:rPr lang="en-US" sz="1050" dirty="0"/>
              <a:t>: Offer, Viagra, medicine, Free, Conference in China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8106" y="4375433"/>
            <a:ext cx="35189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Not Spam</a:t>
            </a:r>
            <a:r>
              <a:rPr lang="en-US" sz="1050" dirty="0"/>
              <a:t>: </a:t>
            </a:r>
            <a:r>
              <a:rPr lang="en-US" sz="1050" dirty="0"/>
              <a:t>UP, Machine Learning, </a:t>
            </a:r>
            <a:r>
              <a:rPr lang="en-US" sz="1050" dirty="0" err="1"/>
              <a:t>Evento</a:t>
            </a:r>
            <a:r>
              <a:rPr lang="en-US" sz="1050" dirty="0"/>
              <a:t>, Mia, </a:t>
            </a:r>
            <a:r>
              <a:rPr lang="en-US" sz="1050" dirty="0" err="1"/>
              <a:t>Mónica</a:t>
            </a:r>
            <a:endParaRPr 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1837899" y="3454727"/>
            <a:ext cx="50365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r>
              <a:rPr lang="en-US" sz="1050" dirty="0" err="1"/>
              <a:t>Cada</a:t>
            </a:r>
            <a:r>
              <a:rPr lang="en-US" sz="1050" dirty="0"/>
              <a:t> </a:t>
            </a:r>
            <a:r>
              <a:rPr lang="en-US" sz="1050" dirty="0" err="1"/>
              <a:t>categoría</a:t>
            </a:r>
            <a:r>
              <a:rPr lang="en-US" sz="1050" dirty="0"/>
              <a:t> </a:t>
            </a:r>
            <a:r>
              <a:rPr lang="en-US" sz="1050" dirty="0" err="1"/>
              <a:t>tendrá</a:t>
            </a:r>
            <a:r>
              <a:rPr lang="en-US" sz="1050" dirty="0"/>
              <a:t> features que lo van a </a:t>
            </a:r>
            <a:r>
              <a:rPr lang="en-US" sz="1050" dirty="0" err="1"/>
              <a:t>caracterizar</a:t>
            </a:r>
            <a:endParaRPr lang="en-US" sz="105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7185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Validación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Cross Validation</a:t>
            </a:r>
          </a:p>
          <a:p>
            <a:pPr lvl="1"/>
            <a:r>
              <a:rPr lang="en-US" sz="1400" dirty="0" err="1"/>
              <a:t>Prevenir</a:t>
            </a:r>
            <a:r>
              <a:rPr lang="en-US" sz="1400" dirty="0"/>
              <a:t> overfitting.</a:t>
            </a:r>
          </a:p>
          <a:p>
            <a:pPr lvl="1"/>
            <a:r>
              <a:rPr lang="en-US" sz="1400" dirty="0" err="1"/>
              <a:t>Encontrar</a:t>
            </a:r>
            <a:r>
              <a:rPr lang="en-US" sz="1400" dirty="0"/>
              <a:t> el major set de </a:t>
            </a:r>
            <a:r>
              <a:rPr lang="en-US" sz="1400" dirty="0" err="1"/>
              <a:t>parámetros</a:t>
            </a:r>
            <a:r>
              <a:rPr lang="en-US" sz="14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Bias-Variance Analysis</a:t>
            </a:r>
          </a:p>
          <a:p>
            <a:pPr lvl="1"/>
            <a:r>
              <a:rPr lang="en-US" sz="1400" i="1" dirty="0"/>
              <a:t>“The needs of the Many outweigh the needs of the few”</a:t>
            </a:r>
          </a:p>
          <a:p>
            <a:pPr lvl="2"/>
            <a:r>
              <a:rPr lang="en-US" sz="1200" i="1" dirty="0"/>
              <a:t>Spock</a:t>
            </a:r>
          </a:p>
          <a:p>
            <a:pPr lvl="1"/>
            <a:r>
              <a:rPr lang="en-US" sz="1400" dirty="0"/>
              <a:t>No le </a:t>
            </a:r>
            <a:r>
              <a:rPr lang="en-US" sz="1400" dirty="0" err="1"/>
              <a:t>quieres</a:t>
            </a:r>
            <a:r>
              <a:rPr lang="en-US" sz="1400" dirty="0"/>
              <a:t> </a:t>
            </a:r>
            <a:r>
              <a:rPr lang="en-US" sz="1400" dirty="0" err="1"/>
              <a:t>decir</a:t>
            </a:r>
            <a:r>
              <a:rPr lang="en-US" sz="1400" dirty="0"/>
              <a:t> a </a:t>
            </a:r>
            <a:r>
              <a:rPr lang="en-US" sz="1400" dirty="0" err="1"/>
              <a:t>alguien</a:t>
            </a:r>
            <a:r>
              <a:rPr lang="en-US" sz="1400" dirty="0"/>
              <a:t> que </a:t>
            </a:r>
            <a:r>
              <a:rPr lang="en-US" sz="1400" dirty="0" err="1"/>
              <a:t>tiene</a:t>
            </a:r>
            <a:r>
              <a:rPr lang="en-US" sz="1400" dirty="0"/>
              <a:t> cancer, </a:t>
            </a:r>
            <a:r>
              <a:rPr lang="en-US" sz="1400" dirty="0" err="1"/>
              <a:t>pero</a:t>
            </a:r>
            <a:r>
              <a:rPr lang="en-US" sz="1400" dirty="0"/>
              <a:t> </a:t>
            </a:r>
            <a:r>
              <a:rPr lang="en-US" sz="1400" b="1" dirty="0" err="1"/>
              <a:t>en</a:t>
            </a:r>
            <a:r>
              <a:rPr lang="en-US" sz="1400" b="1" dirty="0"/>
              <a:t> </a:t>
            </a:r>
            <a:r>
              <a:rPr lang="en-US" sz="1400" b="1" dirty="0" err="1"/>
              <a:t>verdad</a:t>
            </a:r>
            <a:r>
              <a:rPr lang="en-US" sz="1400" dirty="0"/>
              <a:t> no le </a:t>
            </a:r>
            <a:r>
              <a:rPr lang="en-US" sz="1400" dirty="0" err="1"/>
              <a:t>quieres</a:t>
            </a:r>
            <a:r>
              <a:rPr lang="en-US" sz="1400" dirty="0"/>
              <a:t> </a:t>
            </a:r>
            <a:r>
              <a:rPr lang="en-US" sz="1400" dirty="0" err="1"/>
              <a:t>decir</a:t>
            </a:r>
            <a:r>
              <a:rPr lang="en-US" sz="1400" dirty="0"/>
              <a:t> a </a:t>
            </a:r>
            <a:r>
              <a:rPr lang="en-US" sz="1400" dirty="0" err="1"/>
              <a:t>alquien</a:t>
            </a:r>
            <a:r>
              <a:rPr lang="en-US" sz="1400" dirty="0"/>
              <a:t> que no </a:t>
            </a:r>
            <a:r>
              <a:rPr lang="en-US" sz="1400" dirty="0" err="1"/>
              <a:t>tiene</a:t>
            </a:r>
            <a:r>
              <a:rPr lang="en-US" sz="1400" dirty="0"/>
              <a:t>,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caso</a:t>
            </a:r>
            <a:r>
              <a:rPr lang="en-US" sz="1400" dirty="0"/>
              <a:t> de que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tenga</a:t>
            </a:r>
            <a:r>
              <a:rPr lang="en-US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05065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mi no me importan las buenas calificaciones, mis creaciones seran el testamento de mi desempeño.</a:t>
            </a:r>
          </a:p>
          <a:p>
            <a:pPr marL="0" lvl="0" indent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Helmut Kohl</a:t>
            </a:r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Actividad</a:t>
            </a:r>
            <a:r>
              <a:rPr lang="en-US" dirty="0" smtClean="0"/>
              <a:t> </a:t>
            </a:r>
            <a:r>
              <a:rPr lang="en-US" dirty="0" err="1" smtClean="0"/>
              <a:t>Grupal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https://fbnewsroomus.files.wordpress.com/2014/09/fb_nfl_fand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86" y="1398271"/>
            <a:ext cx="5856741" cy="33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75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Actividad</a:t>
            </a:r>
            <a:r>
              <a:rPr lang="en-US" dirty="0" smtClean="0"/>
              <a:t> </a:t>
            </a:r>
            <a:r>
              <a:rPr lang="en-US" dirty="0" err="1" smtClean="0"/>
              <a:t>Grupal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292" t="29500" r="11354" b="20833"/>
          <a:stretch/>
        </p:blipFill>
        <p:spPr>
          <a:xfrm>
            <a:off x="1544444" y="1389596"/>
            <a:ext cx="5636942" cy="33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12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Descubrimiento</a:t>
            </a:r>
            <a:r>
              <a:rPr lang="en-US" dirty="0" smtClean="0"/>
              <a:t> de </a:t>
            </a:r>
            <a:r>
              <a:rPr lang="en-US" dirty="0" err="1" smtClean="0"/>
              <a:t>conocimiento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No </a:t>
            </a:r>
            <a:r>
              <a:rPr lang="en-US" sz="1800" dirty="0" err="1"/>
              <a:t>necesitamos</a:t>
            </a:r>
            <a:r>
              <a:rPr lang="en-US" sz="1800" dirty="0"/>
              <a:t> </a:t>
            </a:r>
            <a:r>
              <a:rPr lang="en-US" sz="1800" dirty="0" err="1"/>
              <a:t>etiquetas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Los </a:t>
            </a:r>
            <a:r>
              <a:rPr lang="en-US" sz="1800" dirty="0" err="1"/>
              <a:t>datos</a:t>
            </a:r>
            <a:r>
              <a:rPr lang="en-US" sz="1800" dirty="0"/>
              <a:t> se </a:t>
            </a:r>
            <a:r>
              <a:rPr lang="en-US" sz="1800" dirty="0" err="1"/>
              <a:t>organizan</a:t>
            </a:r>
            <a:r>
              <a:rPr lang="en-US" sz="1800" dirty="0"/>
              <a:t> </a:t>
            </a:r>
            <a:r>
              <a:rPr lang="en-US" sz="1800" dirty="0" err="1"/>
              <a:t>sólos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La </a:t>
            </a:r>
            <a:r>
              <a:rPr lang="en-US" sz="1800" dirty="0" err="1"/>
              <a:t>mayoría</a:t>
            </a:r>
            <a:r>
              <a:rPr lang="en-US" sz="1800" dirty="0"/>
              <a:t> de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algoritmos</a:t>
            </a:r>
            <a:r>
              <a:rPr lang="en-US" sz="1800" dirty="0"/>
              <a:t> </a:t>
            </a:r>
            <a:r>
              <a:rPr lang="en-US" sz="1800" dirty="0" err="1"/>
              <a:t>descubren</a:t>
            </a:r>
            <a:r>
              <a:rPr lang="en-US" sz="1800" dirty="0"/>
              <a:t> solos </a:t>
            </a:r>
            <a:r>
              <a:rPr lang="en-US" sz="1800" dirty="0" err="1"/>
              <a:t>esa</a:t>
            </a:r>
            <a:r>
              <a:rPr lang="en-US" sz="1800" dirty="0"/>
              <a:t> </a:t>
            </a:r>
            <a:r>
              <a:rPr lang="en-US" sz="1800" dirty="0" err="1"/>
              <a:t>organización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84002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5882" y="1666285"/>
            <a:ext cx="435483" cy="43962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3229" y="2872587"/>
            <a:ext cx="50366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Inbox</a:t>
            </a:r>
            <a:endParaRPr lang="en-US" sz="1013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45882" y="2356223"/>
            <a:ext cx="644652" cy="483489"/>
            <a:chOff x="755904" y="2718816"/>
            <a:chExt cx="1146048" cy="859536"/>
          </a:xfrm>
        </p:grpSpPr>
        <p:grpSp>
          <p:nvGrpSpPr>
            <p:cNvPr id="14" name="Group 13"/>
            <p:cNvGrpSpPr/>
            <p:nvPr/>
          </p:nvGrpSpPr>
          <p:grpSpPr>
            <a:xfrm>
              <a:off x="755904" y="2718816"/>
              <a:ext cx="688848" cy="402336"/>
              <a:chOff x="1169463" y="3439114"/>
              <a:chExt cx="688848" cy="40233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34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5" name="Straight Connector 34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908304" y="2871216"/>
              <a:ext cx="688848" cy="402336"/>
              <a:chOff x="1169463" y="3439114"/>
              <a:chExt cx="688848" cy="40233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29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Straight Connector 29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060704" y="3023616"/>
              <a:ext cx="688848" cy="402336"/>
              <a:chOff x="1169463" y="3439114"/>
              <a:chExt cx="688848" cy="40233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24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Straight Connector 24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213104" y="3176016"/>
              <a:ext cx="688848" cy="402336"/>
              <a:chOff x="1169463" y="3439114"/>
              <a:chExt cx="688848" cy="40233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19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" name="Straight Connector 19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Right Arrow 37"/>
          <p:cNvSpPr/>
          <p:nvPr/>
        </p:nvSpPr>
        <p:spPr>
          <a:xfrm>
            <a:off x="2390534" y="1729226"/>
            <a:ext cx="632807" cy="26590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9" name="Rectangle 38"/>
          <p:cNvSpPr/>
          <p:nvPr/>
        </p:nvSpPr>
        <p:spPr>
          <a:xfrm>
            <a:off x="3174842" y="1666285"/>
            <a:ext cx="1165236" cy="439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75" dirty="0"/>
              <a:t>Algorithm</a:t>
            </a:r>
          </a:p>
          <a:p>
            <a:pPr algn="ctr"/>
            <a:r>
              <a:rPr lang="en-US" sz="675" dirty="0"/>
              <a:t>(K-Means, LDA, </a:t>
            </a:r>
            <a:r>
              <a:rPr lang="en-US" sz="675" dirty="0" err="1"/>
              <a:t>Autoencoders</a:t>
            </a:r>
            <a:r>
              <a:rPr lang="en-US" sz="675" dirty="0"/>
              <a:t>)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4553297" y="1722080"/>
            <a:ext cx="289283" cy="26590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graphicFrame>
        <p:nvGraphicFramePr>
          <p:cNvPr id="54" name="Chart 53"/>
          <p:cNvGraphicFramePr/>
          <p:nvPr>
            <p:extLst>
              <p:ext uri="{D42A27DB-BD31-4B8C-83A1-F6EECF244321}">
                <p14:modId xmlns:p14="http://schemas.microsoft.com/office/powerpoint/2010/main" val="1761835640"/>
              </p:ext>
            </p:extLst>
          </p:nvPr>
        </p:nvGraphicFramePr>
        <p:xfrm>
          <a:off x="5158049" y="1326421"/>
          <a:ext cx="2228850" cy="153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248971" y="3762076"/>
            <a:ext cx="442140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 err="1"/>
              <a:t>Investigación</a:t>
            </a:r>
            <a:r>
              <a:rPr lang="en-US" sz="1013" dirty="0"/>
              <a:t>: NLP, </a:t>
            </a:r>
            <a:r>
              <a:rPr lang="en-US" sz="1013" dirty="0" err="1"/>
              <a:t>Propuesta</a:t>
            </a:r>
            <a:r>
              <a:rPr lang="en-US" sz="1013" dirty="0"/>
              <a:t>, Machine Learning, Deep Nets, Bayesian</a:t>
            </a:r>
            <a:endParaRPr lang="en-US" sz="1013" dirty="0"/>
          </a:p>
        </p:txBody>
      </p:sp>
      <p:sp>
        <p:nvSpPr>
          <p:cNvPr id="56" name="TextBox 55"/>
          <p:cNvSpPr txBox="1"/>
          <p:nvPr/>
        </p:nvSpPr>
        <p:spPr>
          <a:xfrm>
            <a:off x="2248970" y="4000818"/>
            <a:ext cx="17475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Family</a:t>
            </a:r>
            <a:r>
              <a:rPr lang="en-US" sz="1013" dirty="0"/>
              <a:t>: Mia, Casa, Mexico</a:t>
            </a:r>
            <a:endParaRPr lang="en-US" sz="1013" dirty="0"/>
          </a:p>
        </p:txBody>
      </p:sp>
      <p:sp>
        <p:nvSpPr>
          <p:cNvPr id="57" name="TextBox 56"/>
          <p:cNvSpPr txBox="1"/>
          <p:nvPr/>
        </p:nvSpPr>
        <p:spPr>
          <a:xfrm>
            <a:off x="2531396" y="2985118"/>
            <a:ext cx="5036539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Los </a:t>
            </a:r>
            <a:r>
              <a:rPr lang="en-US" sz="1013" dirty="0" err="1"/>
              <a:t>elementos</a:t>
            </a:r>
            <a:r>
              <a:rPr lang="en-US" sz="1013" dirty="0"/>
              <a:t> que </a:t>
            </a:r>
            <a:r>
              <a:rPr lang="en-US" sz="1013" dirty="0" err="1"/>
              <a:t>describen</a:t>
            </a:r>
            <a:r>
              <a:rPr lang="en-US" sz="1013" dirty="0"/>
              <a:t> </a:t>
            </a:r>
            <a:r>
              <a:rPr lang="en-US" sz="1013" dirty="0" err="1"/>
              <a:t>cada</a:t>
            </a:r>
            <a:r>
              <a:rPr lang="en-US" sz="1013" dirty="0"/>
              <a:t> datum, </a:t>
            </a:r>
            <a:r>
              <a:rPr lang="en-US" sz="1013" dirty="0" err="1"/>
              <a:t>en</a:t>
            </a:r>
            <a:r>
              <a:rPr lang="en-US" sz="1013" dirty="0"/>
              <a:t> </a:t>
            </a:r>
            <a:r>
              <a:rPr lang="en-US" sz="1013" dirty="0" err="1"/>
              <a:t>este</a:t>
            </a:r>
            <a:r>
              <a:rPr lang="en-US" sz="1013" dirty="0"/>
              <a:t> </a:t>
            </a:r>
            <a:r>
              <a:rPr lang="en-US" sz="1013" dirty="0" err="1"/>
              <a:t>caso</a:t>
            </a:r>
            <a:r>
              <a:rPr lang="en-US" sz="1013" dirty="0"/>
              <a:t> son las palabras </a:t>
            </a:r>
            <a:r>
              <a:rPr lang="en-US" sz="1013" dirty="0" err="1"/>
              <a:t>en</a:t>
            </a:r>
            <a:r>
              <a:rPr lang="en-US" sz="1013" dirty="0"/>
              <a:t> </a:t>
            </a:r>
            <a:r>
              <a:rPr lang="en-US" sz="1013" dirty="0" err="1"/>
              <a:t>cada</a:t>
            </a:r>
            <a:r>
              <a:rPr lang="en-US" sz="1013" dirty="0"/>
              <a:t> email.</a:t>
            </a:r>
            <a:endParaRPr lang="en-US" sz="1013" dirty="0"/>
          </a:p>
          <a:p>
            <a:endParaRPr lang="en-US" sz="1013" dirty="0"/>
          </a:p>
          <a:p>
            <a:r>
              <a:rPr lang="en-US" sz="1013" dirty="0" err="1"/>
              <a:t>Cada</a:t>
            </a:r>
            <a:r>
              <a:rPr lang="en-US" sz="1013" dirty="0"/>
              <a:t> </a:t>
            </a:r>
            <a:r>
              <a:rPr lang="en-US" sz="1013" dirty="0" err="1"/>
              <a:t>tópico</a:t>
            </a:r>
            <a:r>
              <a:rPr lang="en-US" sz="1013" dirty="0"/>
              <a:t> </a:t>
            </a:r>
            <a:r>
              <a:rPr lang="en-US" sz="1013" dirty="0" err="1"/>
              <a:t>tendrá</a:t>
            </a:r>
            <a:r>
              <a:rPr lang="en-US" sz="1013" dirty="0"/>
              <a:t> </a:t>
            </a:r>
            <a:r>
              <a:rPr lang="en-US" sz="1013" dirty="0" err="1"/>
              <a:t>características</a:t>
            </a:r>
            <a:r>
              <a:rPr lang="en-US" sz="1013" dirty="0"/>
              <a:t> que </a:t>
            </a:r>
            <a:r>
              <a:rPr lang="en-US" sz="1013" dirty="0" err="1"/>
              <a:t>los</a:t>
            </a:r>
            <a:r>
              <a:rPr lang="en-US" sz="1013" dirty="0"/>
              <a:t> </a:t>
            </a:r>
            <a:r>
              <a:rPr lang="en-US" sz="1013" dirty="0" err="1"/>
              <a:t>separen</a:t>
            </a:r>
            <a:r>
              <a:rPr lang="en-US" sz="1013" dirty="0"/>
              <a:t> del resto.</a:t>
            </a:r>
            <a:endParaRPr lang="en-US" sz="1013" dirty="0"/>
          </a:p>
        </p:txBody>
      </p:sp>
      <p:sp>
        <p:nvSpPr>
          <p:cNvPr id="62" name="TextBox 61"/>
          <p:cNvSpPr txBox="1"/>
          <p:nvPr/>
        </p:nvSpPr>
        <p:spPr>
          <a:xfrm>
            <a:off x="2248970" y="4446588"/>
            <a:ext cx="363112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Classes</a:t>
            </a:r>
            <a:r>
              <a:rPr lang="en-US" sz="1013" dirty="0"/>
              <a:t>: </a:t>
            </a:r>
            <a:r>
              <a:rPr lang="en-US" sz="1013" dirty="0" err="1"/>
              <a:t>Calificaciones</a:t>
            </a:r>
            <a:r>
              <a:rPr lang="en-US" sz="1013" dirty="0"/>
              <a:t>, </a:t>
            </a:r>
            <a:r>
              <a:rPr lang="en-US" sz="1013" dirty="0" err="1"/>
              <a:t>Tarea</a:t>
            </a:r>
            <a:r>
              <a:rPr lang="en-US" sz="1013" dirty="0"/>
              <a:t>, </a:t>
            </a:r>
            <a:r>
              <a:rPr lang="en-US" sz="1013" dirty="0" err="1"/>
              <a:t>Extensión</a:t>
            </a:r>
            <a:r>
              <a:rPr lang="en-US" sz="1013" dirty="0"/>
              <a:t>, Horas de </a:t>
            </a:r>
            <a:r>
              <a:rPr lang="en-US" sz="1013" dirty="0" err="1"/>
              <a:t>oficina</a:t>
            </a:r>
            <a:endParaRPr lang="en-US" sz="1013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Aprendizaje No Supervisado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82516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s-ES" dirty="0"/>
              <a:t>En esta clase estudiaremos las diferentes técnicas de Machine </a:t>
            </a:r>
            <a:r>
              <a:rPr lang="es-ES" dirty="0" err="1"/>
              <a:t>Learning</a:t>
            </a:r>
            <a:r>
              <a:rPr lang="es-ES" dirty="0"/>
              <a:t> y sus aplicaciones. Se verán técnicas básicas y el estado del arte, así como técnicas para evaluar cada algoritmo con diferentes sets de datos.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ACDF-CA51-42A3-8FE7-3B52525F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Outcomes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78225-9254-4B1C-86B8-B86CDF7B7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estudiantes serán capaces de implementar y </a:t>
            </a:r>
            <a:r>
              <a:rPr lang="es-ES" b="1" dirty="0"/>
              <a:t>validar</a:t>
            </a:r>
            <a:r>
              <a:rPr lang="es-ES" dirty="0"/>
              <a:t> diferentes técnicas de Machine </a:t>
            </a:r>
            <a:r>
              <a:rPr lang="es-ES" dirty="0" err="1"/>
              <a:t>Learning</a:t>
            </a:r>
            <a:r>
              <a:rPr lang="es-ES" dirty="0"/>
              <a:t> en diferentes sets de datos relacionados a distintos campos. los estudiantes aprenderán la diferencia entre aprendizaje supervisado y no supervisado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0DE30-14E2-4D78-A716-3F2B0DCD3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448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Organización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698500" y="1976367"/>
            <a:ext cx="808355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Horario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 smtClean="0"/>
              <a:t>Martes</a:t>
            </a:r>
            <a:r>
              <a:rPr lang="en-US" sz="2000" dirty="0" smtClean="0"/>
              <a:t> </a:t>
            </a:r>
            <a:r>
              <a:rPr lang="en-US" sz="2000" dirty="0"/>
              <a:t>de 7:00 pm a 10:00 </a:t>
            </a:r>
            <a:r>
              <a:rPr lang="en-US" sz="2000" dirty="0" smtClean="0"/>
              <a:t>pm</a:t>
            </a:r>
          </a:p>
          <a:p>
            <a:r>
              <a:rPr lang="en-US" sz="2400" dirty="0" smtClean="0"/>
              <a:t>Course Website: </a:t>
            </a:r>
            <a:r>
              <a:rPr lang="en-US" sz="2400" dirty="0" smtClean="0">
                <a:hlinkClick r:id="rId2"/>
              </a:rPr>
              <a:t>https://leonpalafox.github.io/mlclase/</a:t>
            </a:r>
            <a:endParaRPr lang="en-US" sz="2400" dirty="0" smtClean="0"/>
          </a:p>
          <a:p>
            <a:r>
              <a:rPr lang="en-US" sz="2400" dirty="0" smtClean="0"/>
              <a:t>Horas </a:t>
            </a:r>
            <a:r>
              <a:rPr lang="en-US" sz="2400" dirty="0"/>
              <a:t>de </a:t>
            </a:r>
            <a:r>
              <a:rPr lang="en-US" sz="2400" dirty="0" err="1"/>
              <a:t>Oficina</a:t>
            </a:r>
            <a:r>
              <a:rPr lang="en-US" sz="2400" dirty="0"/>
              <a:t>: Antes de </a:t>
            </a:r>
            <a:r>
              <a:rPr lang="en-US" sz="2400" dirty="0" err="1"/>
              <a:t>clase</a:t>
            </a:r>
            <a:r>
              <a:rPr lang="en-US" sz="2400" dirty="0"/>
              <a:t>, o con </a:t>
            </a:r>
            <a:r>
              <a:rPr lang="en-US" sz="2400" dirty="0" err="1"/>
              <a:t>cita</a:t>
            </a:r>
            <a:r>
              <a:rPr lang="en-US" sz="2400" dirty="0"/>
              <a:t> a </a:t>
            </a:r>
            <a:r>
              <a:rPr lang="en-US" sz="2400" dirty="0">
                <a:hlinkClick r:id="rId3"/>
              </a:rPr>
              <a:t>lpalafox@up.edu.mx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93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Calificación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dirty="0"/>
              <a:t>La evaluación consistirá en:</a:t>
            </a:r>
          </a:p>
          <a:p>
            <a:r>
              <a:rPr lang="es-MX" sz="1200" dirty="0"/>
              <a:t>El proyecto final será el 60% de la evaluación final.</a:t>
            </a:r>
          </a:p>
          <a:p>
            <a:pPr lvl="1"/>
            <a:r>
              <a:rPr lang="es-MX" sz="1100" dirty="0"/>
              <a:t>El proyecto final consistirá en el uso de un técnica de Machine </a:t>
            </a:r>
            <a:r>
              <a:rPr lang="es-MX" sz="1100" dirty="0" err="1"/>
              <a:t>Learning</a:t>
            </a:r>
            <a:r>
              <a:rPr lang="es-MX" sz="1100" dirty="0"/>
              <a:t> en un set de datos de su preferencia, con su correspondiente diseño y evaluación.</a:t>
            </a:r>
          </a:p>
          <a:p>
            <a:pPr lvl="1"/>
            <a:r>
              <a:rPr lang="es-MX" sz="1100" dirty="0"/>
              <a:t>Pueden hacer equipos de hasta tres personas.</a:t>
            </a:r>
          </a:p>
          <a:p>
            <a:pPr lvl="1"/>
            <a:r>
              <a:rPr lang="es-MX" sz="1100" dirty="0"/>
              <a:t>Necesitan hacer un reporte de 3-5 paginas sobre el set de datos, el diseño y las variables usadas.</a:t>
            </a:r>
          </a:p>
          <a:p>
            <a:r>
              <a:rPr lang="es-MX" sz="1200" dirty="0"/>
              <a:t>El restante 40% será distribuido de la siguiente forma:</a:t>
            </a:r>
          </a:p>
          <a:p>
            <a:pPr lvl="1"/>
            <a:r>
              <a:rPr lang="es-MX" sz="1100" dirty="0"/>
              <a:t>Dos </a:t>
            </a:r>
            <a:r>
              <a:rPr lang="es-MX" sz="1100" dirty="0" err="1"/>
              <a:t>examenes</a:t>
            </a:r>
            <a:r>
              <a:rPr lang="es-MX" sz="1100" dirty="0"/>
              <a:t>.</a:t>
            </a:r>
          </a:p>
          <a:p>
            <a:pPr lvl="1"/>
            <a:r>
              <a:rPr lang="es-MX" sz="1100" dirty="0"/>
              <a:t>Dos tareas.</a:t>
            </a:r>
          </a:p>
          <a:p>
            <a:pPr lvl="1"/>
            <a:r>
              <a:rPr lang="es-MX" sz="1100" dirty="0"/>
              <a:t>Participación en clase</a:t>
            </a:r>
          </a:p>
          <a:p>
            <a:endParaRPr lang="es-MX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05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Temario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Introducción</a:t>
            </a:r>
            <a:endParaRPr lang="es-ES" sz="2000" dirty="0"/>
          </a:p>
          <a:p>
            <a:pPr lvl="1"/>
            <a:r>
              <a:rPr lang="es-ES" sz="2000" dirty="0"/>
              <a:t>    </a:t>
            </a:r>
            <a:r>
              <a:rPr lang="es-ES" sz="2000" dirty="0" smtClean="0"/>
              <a:t>Qué </a:t>
            </a:r>
            <a:r>
              <a:rPr lang="es-ES" sz="2000" dirty="0"/>
              <a:t>es Machine </a:t>
            </a:r>
            <a:r>
              <a:rPr lang="es-ES" sz="2000" dirty="0" err="1"/>
              <a:t>Learning</a:t>
            </a:r>
            <a:r>
              <a:rPr lang="es-ES" sz="2000" dirty="0"/>
              <a:t>?</a:t>
            </a:r>
          </a:p>
          <a:p>
            <a:pPr lvl="1"/>
            <a:r>
              <a:rPr lang="es-ES" sz="2000" dirty="0"/>
              <a:t>    </a:t>
            </a:r>
            <a:r>
              <a:rPr lang="es-ES" sz="2000" dirty="0" smtClean="0"/>
              <a:t>Aplicaciones </a:t>
            </a:r>
            <a:r>
              <a:rPr lang="es-ES" sz="2000" dirty="0"/>
              <a:t>Modernas de Machine </a:t>
            </a:r>
            <a:r>
              <a:rPr lang="es-ES" sz="2000" dirty="0" err="1"/>
              <a:t>Learning</a:t>
            </a:r>
            <a:r>
              <a:rPr lang="es-ES" sz="2000" dirty="0"/>
              <a:t>.</a:t>
            </a:r>
          </a:p>
          <a:p>
            <a:pPr lvl="1"/>
            <a:r>
              <a:rPr lang="es-ES" sz="2000" dirty="0"/>
              <a:t>    </a:t>
            </a:r>
            <a:r>
              <a:rPr lang="es-ES" sz="2000" dirty="0" smtClean="0"/>
              <a:t>Introducción </a:t>
            </a:r>
            <a:r>
              <a:rPr lang="es-ES" sz="2000" dirty="0"/>
              <a:t>a Python-Pandas</a:t>
            </a:r>
            <a:r>
              <a:rPr lang="es-ES" sz="2000" dirty="0" smtClean="0"/>
              <a:t>.</a:t>
            </a:r>
          </a:p>
          <a:p>
            <a:r>
              <a:rPr lang="es-MX" sz="2000" dirty="0"/>
              <a:t> Bases teóricas</a:t>
            </a:r>
          </a:p>
          <a:p>
            <a:pPr lvl="1"/>
            <a:r>
              <a:rPr lang="es-MX" sz="2000" dirty="0" smtClean="0"/>
              <a:t>Álgebra </a:t>
            </a:r>
            <a:r>
              <a:rPr lang="es-MX" sz="2000" dirty="0"/>
              <a:t>de </a:t>
            </a:r>
            <a:r>
              <a:rPr lang="es-MX" sz="2000" dirty="0" smtClean="0"/>
              <a:t>Matrices</a:t>
            </a:r>
          </a:p>
          <a:p>
            <a:pPr lvl="1"/>
            <a:r>
              <a:rPr lang="es-MX" sz="2000" dirty="0" smtClean="0"/>
              <a:t>Distribuciones </a:t>
            </a:r>
            <a:r>
              <a:rPr lang="es-MX" sz="2000" dirty="0"/>
              <a:t>probabilísticas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03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Temario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400" dirty="0" smtClean="0"/>
              <a:t>Aprendizaje </a:t>
            </a:r>
            <a:r>
              <a:rPr lang="es-MX" sz="1400" dirty="0"/>
              <a:t>supervisado.</a:t>
            </a:r>
          </a:p>
          <a:p>
            <a:pPr lvl="1"/>
            <a:r>
              <a:rPr lang="es-MX" sz="1400" dirty="0" err="1" smtClean="0"/>
              <a:t>Regresion</a:t>
            </a:r>
            <a:r>
              <a:rPr lang="es-MX" sz="1400" dirty="0" smtClean="0"/>
              <a:t> </a:t>
            </a:r>
            <a:r>
              <a:rPr lang="es-MX" sz="1400" dirty="0"/>
              <a:t>Lineal</a:t>
            </a:r>
          </a:p>
          <a:p>
            <a:r>
              <a:rPr lang="es-MX" sz="1400" dirty="0" smtClean="0"/>
              <a:t>Clasificadores</a:t>
            </a:r>
            <a:endParaRPr lang="es-MX" sz="1400" dirty="0"/>
          </a:p>
          <a:p>
            <a:pPr lvl="1"/>
            <a:r>
              <a:rPr lang="es-MX" sz="1400" dirty="0" smtClean="0"/>
              <a:t>Regresión </a:t>
            </a:r>
            <a:r>
              <a:rPr lang="es-MX" sz="1400" dirty="0"/>
              <a:t>Logística</a:t>
            </a:r>
          </a:p>
          <a:p>
            <a:pPr lvl="1"/>
            <a:r>
              <a:rPr lang="es-MX" sz="1400" dirty="0" smtClean="0"/>
              <a:t>Maquinas </a:t>
            </a:r>
            <a:r>
              <a:rPr lang="es-MX" sz="1400" dirty="0"/>
              <a:t>de Soporte Vectorial</a:t>
            </a:r>
          </a:p>
          <a:p>
            <a:pPr lvl="1"/>
            <a:r>
              <a:rPr lang="es-MX" sz="1400" dirty="0" smtClean="0"/>
              <a:t>Redes </a:t>
            </a:r>
            <a:r>
              <a:rPr lang="es-MX" sz="1400" dirty="0"/>
              <a:t>Neuronales Artificiales</a:t>
            </a:r>
          </a:p>
          <a:p>
            <a:pPr lvl="2"/>
            <a:r>
              <a:rPr lang="es-MX" sz="1400" dirty="0" smtClean="0"/>
              <a:t>Deep </a:t>
            </a:r>
            <a:r>
              <a:rPr lang="es-MX" sz="1400" dirty="0" err="1"/>
              <a:t>Learning</a:t>
            </a:r>
            <a:endParaRPr lang="es-MX" sz="1400" dirty="0"/>
          </a:p>
          <a:p>
            <a:pPr lvl="2"/>
            <a:r>
              <a:rPr lang="es-MX" sz="1400" dirty="0" smtClean="0"/>
              <a:t>Redes </a:t>
            </a:r>
            <a:r>
              <a:rPr lang="es-MX" sz="1400" dirty="0"/>
              <a:t>Neuronales </a:t>
            </a:r>
            <a:r>
              <a:rPr lang="es-MX" sz="1400" dirty="0" err="1"/>
              <a:t>Convolucionales</a:t>
            </a:r>
            <a:endParaRPr lang="es-MX" sz="1400" dirty="0"/>
          </a:p>
          <a:p>
            <a:pPr lvl="3"/>
            <a:r>
              <a:rPr lang="es-MX" sz="1400" dirty="0" smtClean="0"/>
              <a:t>Clasificador </a:t>
            </a:r>
            <a:r>
              <a:rPr lang="es-MX" sz="1400" dirty="0"/>
              <a:t>usando </a:t>
            </a:r>
            <a:r>
              <a:rPr lang="es-MX" sz="1400" dirty="0" err="1"/>
              <a:t>Tensorflow</a:t>
            </a:r>
            <a:endParaRPr lang="es-MX" sz="1400" dirty="0"/>
          </a:p>
          <a:p>
            <a:pPr lvl="3"/>
            <a:r>
              <a:rPr lang="es-MX" sz="1400" dirty="0" smtClean="0"/>
              <a:t>CNN </a:t>
            </a:r>
            <a:r>
              <a:rPr lang="es-MX" sz="1400" dirty="0"/>
              <a:t>usando </a:t>
            </a:r>
            <a:r>
              <a:rPr lang="es-MX" sz="1400" dirty="0" err="1"/>
              <a:t>Tensorflow</a:t>
            </a:r>
            <a:endParaRPr lang="es-MX" sz="1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04448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7543</TotalTime>
  <Words>856</Words>
  <Application>Microsoft Office PowerPoint</Application>
  <PresentationFormat>Presentación en pantalla (16:9)</PresentationFormat>
  <Paragraphs>184</Paragraphs>
  <Slides>33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Arvo</vt:lpstr>
      <vt:lpstr>Roboto Condensed Light</vt:lpstr>
      <vt:lpstr>Arial</vt:lpstr>
      <vt:lpstr>Roboto Condensed</vt:lpstr>
      <vt:lpstr>Courier New</vt:lpstr>
      <vt:lpstr>Salerio template</vt:lpstr>
      <vt:lpstr>Aprendizaje de Máquina</vt:lpstr>
      <vt:lpstr>Anuncios parroquiales</vt:lpstr>
      <vt:lpstr>Presentación de PowerPoint</vt:lpstr>
      <vt:lpstr>Objetivo</vt:lpstr>
      <vt:lpstr>Outcomes</vt:lpstr>
      <vt:lpstr>Organización</vt:lpstr>
      <vt:lpstr>Calificación</vt:lpstr>
      <vt:lpstr>Temario</vt:lpstr>
      <vt:lpstr>Temario</vt:lpstr>
      <vt:lpstr>Temario</vt:lpstr>
      <vt:lpstr>Temario</vt:lpstr>
      <vt:lpstr>Libro de Texto</vt:lpstr>
      <vt:lpstr>Introducción</vt:lpstr>
      <vt:lpstr>Presentación de PowerPoint</vt:lpstr>
      <vt:lpstr>¿Qué es la ciencia de datos?</vt:lpstr>
      <vt:lpstr>Renacimiento de ML</vt:lpstr>
      <vt:lpstr>Renacimiento de ML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 Grupal</vt:lpstr>
      <vt:lpstr>Mensaje 1</vt:lpstr>
      <vt:lpstr>Mensaje 2</vt:lpstr>
      <vt:lpstr>Como  supieron ?</vt:lpstr>
      <vt:lpstr>Aprendizaje Supervisado</vt:lpstr>
      <vt:lpstr>Presentación de PowerPoint</vt:lpstr>
      <vt:lpstr>Métodos de Validación</vt:lpstr>
      <vt:lpstr>Actividad Grupal</vt:lpstr>
      <vt:lpstr>Actividad Grupal</vt:lpstr>
      <vt:lpstr>Descubrimiento de conocimiento</vt:lpstr>
      <vt:lpstr>Aprendizaje No Supervisado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29</cp:revision>
  <dcterms:modified xsi:type="dcterms:W3CDTF">2019-01-23T00:57:15Z</dcterms:modified>
</cp:coreProperties>
</file>