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5"/>
  </p:notesMasterIdLst>
  <p:sldIdLst>
    <p:sldId id="256" r:id="rId2"/>
    <p:sldId id="346" r:id="rId3"/>
    <p:sldId id="612" r:id="rId4"/>
    <p:sldId id="550" r:id="rId5"/>
    <p:sldId id="524" r:id="rId6"/>
    <p:sldId id="614" r:id="rId7"/>
    <p:sldId id="615" r:id="rId8"/>
    <p:sldId id="620" r:id="rId9"/>
    <p:sldId id="622" r:id="rId10"/>
    <p:sldId id="623" r:id="rId11"/>
    <p:sldId id="624" r:id="rId12"/>
    <p:sldId id="625" r:id="rId13"/>
    <p:sldId id="626" r:id="rId14"/>
    <p:sldId id="627" r:id="rId15"/>
    <p:sldId id="628" r:id="rId16"/>
    <p:sldId id="629" r:id="rId17"/>
    <p:sldId id="630" r:id="rId18"/>
    <p:sldId id="631" r:id="rId19"/>
    <p:sldId id="632" r:id="rId20"/>
    <p:sldId id="633" r:id="rId21"/>
    <p:sldId id="634" r:id="rId22"/>
    <p:sldId id="635" r:id="rId23"/>
    <p:sldId id="371" r:id="rId24"/>
  </p:sldIdLst>
  <p:sldSz cx="9144000" cy="5143500" type="screen16x9"/>
  <p:notesSz cx="6858000" cy="9144000"/>
  <p:embeddedFontLst>
    <p:embeddedFont>
      <p:font typeface="Roboto Condensed" panose="020B0604020202020204" charset="0"/>
      <p:regular r:id="rId26"/>
      <p:bold r:id="rId27"/>
      <p:italic r:id="rId28"/>
      <p:boldItalic r:id="rId29"/>
    </p:embeddedFont>
    <p:embeddedFont>
      <p:font typeface="Roboto Condensed Light" panose="020B0604020202020204" charset="0"/>
      <p:regular r:id="rId30"/>
      <p:bold r:id="rId31"/>
      <p:italic r:id="rId32"/>
      <p:boldItalic r:id="rId33"/>
    </p:embeddedFont>
    <p:embeddedFont>
      <p:font typeface="Arvo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ABFF"/>
    <a:srgbClr val="00338E"/>
    <a:srgbClr val="A50021"/>
    <a:srgbClr val="CC0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7CA831-11D2-4159-8545-C5A921CE741D}">
  <a:tblStyle styleId="{D87CA831-11D2-4159-8545-C5A921CE74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27102A9-8310-4765-A935-A1911B00CA55}" styleName="Estilo claro 1 - Acento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6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770853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2315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0300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1105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9680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A500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  <a:solidFill>
            <a:srgbClr val="7DABFF"/>
          </a:solidFill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  <a:solidFill>
            <a:srgbClr val="CC092F"/>
          </a:solidFill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7" y="270850"/>
            <a:ext cx="1238277" cy="100965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F6A6-50B5-43C4-86A5-B2443BF00A40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42F01-F3F6-4BD9-8818-016F00393F6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18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18784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Introducción a las Bases de Datos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657"/>
            <a:ext cx="3328827" cy="95109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73303" y="2969231"/>
            <a:ext cx="364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 smtClean="0">
                <a:solidFill>
                  <a:srgbClr val="FFC000"/>
                </a:solidFill>
              </a:rPr>
              <a:t>Dr. Leon Felipe Palafox Novack</a:t>
            </a:r>
          </a:p>
          <a:p>
            <a:r>
              <a:rPr lang="es-MX" sz="1600" b="1" dirty="0" smtClean="0">
                <a:solidFill>
                  <a:srgbClr val="FFC000"/>
                </a:solidFill>
              </a:rPr>
              <a:t>lpalafox@up.edu.mx</a:t>
            </a:r>
            <a:endParaRPr lang="es-MX" sz="16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Joins</a:t>
            </a:r>
            <a:endParaRPr lang="es-MX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 smtClean="0"/>
              <a:t>Inner</a:t>
            </a:r>
            <a:r>
              <a:rPr lang="es-MX" dirty="0" smtClean="0"/>
              <a:t> </a:t>
            </a:r>
            <a:r>
              <a:rPr lang="es-MX" dirty="0" err="1" smtClean="0"/>
              <a:t>Join</a:t>
            </a:r>
            <a:endParaRPr lang="es-MX" dirty="0" smtClean="0"/>
          </a:p>
          <a:p>
            <a:r>
              <a:rPr lang="es-MX" dirty="0" err="1" smtClean="0"/>
              <a:t>Outer</a:t>
            </a:r>
            <a:r>
              <a:rPr lang="es-MX" dirty="0" smtClean="0"/>
              <a:t> </a:t>
            </a:r>
            <a:r>
              <a:rPr lang="es-MX" dirty="0" err="1" smtClean="0"/>
              <a:t>Join</a:t>
            </a:r>
            <a:endParaRPr lang="es-MX" dirty="0" smtClean="0"/>
          </a:p>
          <a:p>
            <a:r>
              <a:rPr lang="es-MX" dirty="0" err="1" smtClean="0"/>
              <a:t>Left</a:t>
            </a:r>
            <a:r>
              <a:rPr lang="es-MX" dirty="0" smtClean="0"/>
              <a:t> </a:t>
            </a:r>
            <a:r>
              <a:rPr lang="es-MX" dirty="0" err="1" smtClean="0"/>
              <a:t>Inner</a:t>
            </a:r>
            <a:r>
              <a:rPr lang="es-MX" dirty="0" smtClean="0"/>
              <a:t> </a:t>
            </a:r>
            <a:r>
              <a:rPr lang="es-MX" dirty="0" err="1" smtClean="0"/>
              <a:t>Join</a:t>
            </a:r>
            <a:endParaRPr lang="es-MX" dirty="0" smtClean="0"/>
          </a:p>
          <a:p>
            <a:r>
              <a:rPr lang="es-MX" dirty="0" err="1" smtClean="0"/>
              <a:t>Left</a:t>
            </a:r>
            <a:r>
              <a:rPr lang="es-MX" dirty="0" smtClean="0"/>
              <a:t> </a:t>
            </a:r>
            <a:r>
              <a:rPr lang="es-MX" dirty="0" err="1" smtClean="0"/>
              <a:t>Outer</a:t>
            </a:r>
            <a:r>
              <a:rPr lang="es-MX" dirty="0" smtClean="0"/>
              <a:t> </a:t>
            </a:r>
            <a:r>
              <a:rPr lang="es-MX" dirty="0" err="1" smtClean="0"/>
              <a:t>Join</a:t>
            </a:r>
            <a:endParaRPr lang="es-MX" dirty="0" smtClean="0"/>
          </a:p>
          <a:p>
            <a:r>
              <a:rPr lang="es-MX" dirty="0" err="1" smtClean="0"/>
              <a:t>Right</a:t>
            </a:r>
            <a:r>
              <a:rPr lang="es-MX" dirty="0" smtClean="0"/>
              <a:t> </a:t>
            </a:r>
            <a:r>
              <a:rPr lang="es-MX" dirty="0" err="1" smtClean="0"/>
              <a:t>Inner</a:t>
            </a:r>
            <a:r>
              <a:rPr lang="es-MX" dirty="0" smtClean="0"/>
              <a:t> </a:t>
            </a:r>
            <a:r>
              <a:rPr lang="es-MX" dirty="0" err="1" smtClean="0"/>
              <a:t>Join</a:t>
            </a:r>
            <a:endParaRPr lang="es-MX" dirty="0" smtClean="0"/>
          </a:p>
          <a:p>
            <a:r>
              <a:rPr lang="es-MX" dirty="0" err="1" smtClean="0"/>
              <a:t>Right</a:t>
            </a:r>
            <a:r>
              <a:rPr lang="es-MX" dirty="0" smtClean="0"/>
              <a:t> </a:t>
            </a:r>
            <a:r>
              <a:rPr lang="es-MX" dirty="0" err="1" smtClean="0"/>
              <a:t>Outer</a:t>
            </a:r>
            <a:r>
              <a:rPr lang="es-MX" dirty="0" smtClean="0"/>
              <a:t> </a:t>
            </a:r>
            <a:r>
              <a:rPr lang="es-MX" dirty="0" err="1" smtClean="0"/>
              <a:t>Join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5381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Tablas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11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334317"/>
              </p:ext>
            </p:extLst>
          </p:nvPr>
        </p:nvGraphicFramePr>
        <p:xfrm>
          <a:off x="1173871" y="2234983"/>
          <a:ext cx="2770598" cy="1617825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385299">
                  <a:extLst>
                    <a:ext uri="{9D8B030D-6E8A-4147-A177-3AD203B41FA5}">
                      <a16:colId xmlns:a16="http://schemas.microsoft.com/office/drawing/2014/main" val="4280817299"/>
                    </a:ext>
                  </a:extLst>
                </a:gridCol>
                <a:gridCol w="1385299">
                  <a:extLst>
                    <a:ext uri="{9D8B030D-6E8A-4147-A177-3AD203B41FA5}">
                      <a16:colId xmlns:a16="http://schemas.microsoft.com/office/drawing/2014/main" val="711774103"/>
                    </a:ext>
                  </a:extLst>
                </a:gridCol>
              </a:tblGrid>
              <a:tr h="323565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id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Nombre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007324"/>
                  </a:ext>
                </a:extLst>
              </a:tr>
              <a:tr h="323565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1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Frodo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818346"/>
                  </a:ext>
                </a:extLst>
              </a:tr>
              <a:tr h="323565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2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Gandalf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050747"/>
                  </a:ext>
                </a:extLst>
              </a:tr>
              <a:tr h="323565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3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Harry</a:t>
                      </a:r>
                      <a:r>
                        <a:rPr lang="es-MX" sz="1200" baseline="0" dirty="0" smtClean="0"/>
                        <a:t> Potter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53014"/>
                  </a:ext>
                </a:extLst>
              </a:tr>
              <a:tr h="323565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4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err="1" smtClean="0"/>
                        <a:t>Darth</a:t>
                      </a:r>
                      <a:r>
                        <a:rPr lang="es-MX" sz="1200" dirty="0" smtClean="0"/>
                        <a:t> </a:t>
                      </a:r>
                      <a:r>
                        <a:rPr lang="es-MX" sz="1200" dirty="0" err="1" smtClean="0"/>
                        <a:t>Vader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256382"/>
                  </a:ext>
                </a:extLst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698643" y="1849349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Table</a:t>
            </a:r>
            <a:r>
              <a:rPr lang="es-MX" dirty="0" smtClean="0"/>
              <a:t> A</a:t>
            </a:r>
            <a:endParaRPr lang="es-MX" dirty="0"/>
          </a:p>
        </p:txBody>
      </p:sp>
      <p:sp>
        <p:nvSpPr>
          <p:cNvPr id="7" name="CuadroTexto 6"/>
          <p:cNvSpPr txBox="1"/>
          <p:nvPr/>
        </p:nvSpPr>
        <p:spPr>
          <a:xfrm>
            <a:off x="4631933" y="1838851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Table</a:t>
            </a:r>
            <a:r>
              <a:rPr lang="es-MX" dirty="0" smtClean="0"/>
              <a:t> B</a:t>
            </a:r>
            <a:endParaRPr lang="es-MX" dirty="0"/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084537"/>
              </p:ext>
            </p:extLst>
          </p:nvPr>
        </p:nvGraphicFramePr>
        <p:xfrm>
          <a:off x="5433756" y="2234982"/>
          <a:ext cx="2770598" cy="1617825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385299">
                  <a:extLst>
                    <a:ext uri="{9D8B030D-6E8A-4147-A177-3AD203B41FA5}">
                      <a16:colId xmlns:a16="http://schemas.microsoft.com/office/drawing/2014/main" val="4280817299"/>
                    </a:ext>
                  </a:extLst>
                </a:gridCol>
                <a:gridCol w="1385299">
                  <a:extLst>
                    <a:ext uri="{9D8B030D-6E8A-4147-A177-3AD203B41FA5}">
                      <a16:colId xmlns:a16="http://schemas.microsoft.com/office/drawing/2014/main" val="711774103"/>
                    </a:ext>
                  </a:extLst>
                </a:gridCol>
              </a:tblGrid>
              <a:tr h="323565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id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Nombre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007324"/>
                  </a:ext>
                </a:extLst>
              </a:tr>
              <a:tr h="323565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1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err="1" smtClean="0"/>
                        <a:t>Kermit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818346"/>
                  </a:ext>
                </a:extLst>
              </a:tr>
              <a:tr h="323565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2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Frodo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050747"/>
                  </a:ext>
                </a:extLst>
              </a:tr>
              <a:tr h="323565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3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err="1" smtClean="0"/>
                        <a:t>Darth</a:t>
                      </a:r>
                      <a:r>
                        <a:rPr lang="es-MX" sz="1200" baseline="0" dirty="0" smtClean="0"/>
                        <a:t> </a:t>
                      </a:r>
                      <a:r>
                        <a:rPr lang="es-MX" sz="1200" baseline="0" dirty="0" err="1" smtClean="0"/>
                        <a:t>Vader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53014"/>
                  </a:ext>
                </a:extLst>
              </a:tr>
              <a:tr h="323565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4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Jon Snow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2563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8276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Inner</a:t>
            </a:r>
            <a:r>
              <a:rPr lang="es-MX" dirty="0" smtClean="0"/>
              <a:t> </a:t>
            </a:r>
            <a:r>
              <a:rPr lang="es-MX" dirty="0" err="1" smtClean="0"/>
              <a:t>Join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12</a:t>
            </a:fld>
            <a:endParaRPr lang="es-MX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275" y="1447227"/>
            <a:ext cx="2654573" cy="1159130"/>
          </a:xfrm>
          <a:prstGeom prst="rect">
            <a:avLst/>
          </a:prstGeom>
          <a:solidFill>
            <a:srgbClr val="F7FA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5392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400" b="0" i="0" u="none" strike="noStrike" cap="none" normalizeH="0" baseline="0" dirty="0" smtClean="0">
                <a:ln>
                  <a:noFill/>
                </a:ln>
                <a:solidFill>
                  <a:srgbClr val="3A4145"/>
                </a:solidFill>
                <a:effectLst/>
                <a:latin typeface="Inconsolata"/>
              </a:rPr>
              <a:t>SELECT * FROM </a:t>
            </a:r>
            <a:r>
              <a:rPr kumimoji="0" lang="es-MX" altLang="es-MX" sz="1400" b="0" i="0" u="none" strike="noStrike" cap="none" normalizeH="0" baseline="0" dirty="0" err="1" smtClean="0">
                <a:ln>
                  <a:noFill/>
                </a:ln>
                <a:solidFill>
                  <a:srgbClr val="3A4145"/>
                </a:solidFill>
                <a:effectLst/>
                <a:latin typeface="Inconsolata"/>
              </a:rPr>
              <a:t>TableA</a:t>
            </a:r>
            <a:r>
              <a:rPr kumimoji="0" lang="es-MX" altLang="es-MX" sz="1400" b="0" i="0" u="none" strike="noStrike" cap="none" normalizeH="0" baseline="0" dirty="0" smtClean="0">
                <a:ln>
                  <a:noFill/>
                </a:ln>
                <a:solidFill>
                  <a:srgbClr val="3A4145"/>
                </a:solidFill>
                <a:effectLst/>
                <a:latin typeface="Inconsolata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400" b="1" i="0" u="none" strike="noStrike" cap="none" normalizeH="0" baseline="0" dirty="0" smtClean="0">
                <a:ln>
                  <a:noFill/>
                </a:ln>
                <a:solidFill>
                  <a:srgbClr val="3A4145"/>
                </a:solidFill>
                <a:effectLst/>
                <a:latin typeface="Inconsolata"/>
              </a:rPr>
              <a:t>INNER JOIN</a:t>
            </a:r>
            <a:r>
              <a:rPr kumimoji="0" lang="es-MX" altLang="es-MX" sz="1400" b="0" i="0" u="none" strike="noStrike" cap="none" normalizeH="0" baseline="0" dirty="0" smtClean="0">
                <a:ln>
                  <a:noFill/>
                </a:ln>
                <a:solidFill>
                  <a:srgbClr val="3A4145"/>
                </a:solidFill>
                <a:effectLst/>
                <a:latin typeface="Inconsolata"/>
              </a:rPr>
              <a:t> </a:t>
            </a:r>
            <a:r>
              <a:rPr kumimoji="0" lang="es-MX" altLang="es-MX" sz="1400" b="0" i="0" u="none" strike="noStrike" cap="none" normalizeH="0" baseline="0" dirty="0" err="1" smtClean="0">
                <a:ln>
                  <a:noFill/>
                </a:ln>
                <a:solidFill>
                  <a:srgbClr val="3A4145"/>
                </a:solidFill>
                <a:effectLst/>
                <a:latin typeface="Inconsolata"/>
              </a:rPr>
              <a:t>TableB</a:t>
            </a:r>
            <a:r>
              <a:rPr kumimoji="0" lang="es-MX" altLang="es-MX" sz="1400" b="0" i="0" u="none" strike="noStrike" cap="none" normalizeH="0" baseline="0" dirty="0" smtClean="0">
                <a:ln>
                  <a:noFill/>
                </a:ln>
                <a:solidFill>
                  <a:srgbClr val="3A4145"/>
                </a:solidFill>
                <a:effectLst/>
                <a:latin typeface="Inconsolata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400" b="0" i="0" u="none" strike="noStrike" cap="none" normalizeH="0" baseline="0" dirty="0" smtClean="0">
                <a:ln>
                  <a:noFill/>
                </a:ln>
                <a:solidFill>
                  <a:srgbClr val="3A4145"/>
                </a:solidFill>
                <a:effectLst/>
                <a:latin typeface="Inconsolata"/>
              </a:rPr>
              <a:t>ON TableA.name = TableB.name</a:t>
            </a:r>
            <a:r>
              <a:rPr kumimoji="0" lang="es-MX" altLang="es-MX" sz="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MX" altLang="es-MX" sz="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7" name="Picture 3" descr="Venn diagram of SQL inner jo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295" y="1574330"/>
            <a:ext cx="3149405" cy="2064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458529"/>
              </p:ext>
            </p:extLst>
          </p:nvPr>
        </p:nvGraphicFramePr>
        <p:xfrm>
          <a:off x="677424" y="2782764"/>
          <a:ext cx="3432240" cy="12598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858060">
                  <a:extLst>
                    <a:ext uri="{9D8B030D-6E8A-4147-A177-3AD203B41FA5}">
                      <a16:colId xmlns:a16="http://schemas.microsoft.com/office/drawing/2014/main" val="2464280950"/>
                    </a:ext>
                  </a:extLst>
                </a:gridCol>
                <a:gridCol w="858060">
                  <a:extLst>
                    <a:ext uri="{9D8B030D-6E8A-4147-A177-3AD203B41FA5}">
                      <a16:colId xmlns:a16="http://schemas.microsoft.com/office/drawing/2014/main" val="3605514935"/>
                    </a:ext>
                  </a:extLst>
                </a:gridCol>
                <a:gridCol w="858060">
                  <a:extLst>
                    <a:ext uri="{9D8B030D-6E8A-4147-A177-3AD203B41FA5}">
                      <a16:colId xmlns:a16="http://schemas.microsoft.com/office/drawing/2014/main" val="3259286901"/>
                    </a:ext>
                  </a:extLst>
                </a:gridCol>
                <a:gridCol w="858060">
                  <a:extLst>
                    <a:ext uri="{9D8B030D-6E8A-4147-A177-3AD203B41FA5}">
                      <a16:colId xmlns:a16="http://schemas.microsoft.com/office/drawing/2014/main" val="1017540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id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name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id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name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122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Frodo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Frodo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184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Darth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Vader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Darth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Vader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794858"/>
                  </a:ext>
                </a:extLst>
              </a:tr>
            </a:tbl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5691884" y="3900049"/>
            <a:ext cx="2484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Sólo los </a:t>
            </a:r>
            <a:r>
              <a:rPr lang="es-MX" dirty="0" err="1" smtClean="0"/>
              <a:t>matches</a:t>
            </a:r>
            <a:r>
              <a:rPr lang="es-MX" dirty="0" smtClean="0"/>
              <a:t> entre A y B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80536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Outer</a:t>
            </a:r>
            <a:r>
              <a:rPr lang="es-MX" dirty="0" smtClean="0"/>
              <a:t> </a:t>
            </a:r>
            <a:r>
              <a:rPr lang="es-MX" dirty="0" err="1" smtClean="0"/>
              <a:t>Join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13</a:t>
            </a:fld>
            <a:endParaRPr lang="es-MX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275" y="1406131"/>
            <a:ext cx="2701060" cy="1159130"/>
          </a:xfrm>
          <a:prstGeom prst="rect">
            <a:avLst/>
          </a:prstGeom>
          <a:solidFill>
            <a:srgbClr val="F7FA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5392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MX" altLang="es-MX" sz="1400" dirty="0">
                <a:solidFill>
                  <a:srgbClr val="3A4145"/>
                </a:solidFill>
                <a:latin typeface="Inconsolata"/>
              </a:rPr>
              <a:t>SELECT * FROM </a:t>
            </a:r>
            <a:r>
              <a:rPr lang="es-MX" altLang="es-MX" sz="1400" dirty="0" err="1">
                <a:solidFill>
                  <a:srgbClr val="3A4145"/>
                </a:solidFill>
                <a:latin typeface="Inconsolata"/>
              </a:rPr>
              <a:t>TableA</a:t>
            </a:r>
            <a:r>
              <a:rPr lang="es-MX" altLang="es-MX" sz="1400" dirty="0">
                <a:solidFill>
                  <a:srgbClr val="3A4145"/>
                </a:solidFill>
                <a:latin typeface="Inconsolata"/>
              </a:rPr>
              <a:t> </a:t>
            </a:r>
            <a:endParaRPr lang="es-MX" altLang="es-MX" sz="1400" dirty="0" smtClean="0">
              <a:solidFill>
                <a:srgbClr val="3A4145"/>
              </a:solidFill>
              <a:latin typeface="Inconsolata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MX" altLang="es-MX" sz="1400" b="1" dirty="0" smtClean="0">
                <a:solidFill>
                  <a:srgbClr val="3A4145"/>
                </a:solidFill>
                <a:latin typeface="Inconsolata"/>
              </a:rPr>
              <a:t>FULL </a:t>
            </a:r>
            <a:r>
              <a:rPr lang="es-MX" altLang="es-MX" sz="1400" b="1" dirty="0">
                <a:solidFill>
                  <a:srgbClr val="3A4145"/>
                </a:solidFill>
                <a:latin typeface="Inconsolata"/>
              </a:rPr>
              <a:t>OUTER JOIN</a:t>
            </a:r>
            <a:r>
              <a:rPr lang="es-MX" altLang="es-MX" sz="1400" dirty="0">
                <a:solidFill>
                  <a:srgbClr val="3A4145"/>
                </a:solidFill>
                <a:latin typeface="Inconsolata"/>
              </a:rPr>
              <a:t> </a:t>
            </a:r>
            <a:r>
              <a:rPr lang="es-MX" altLang="es-MX" sz="1400" dirty="0" err="1">
                <a:solidFill>
                  <a:srgbClr val="3A4145"/>
                </a:solidFill>
                <a:latin typeface="Inconsolata"/>
              </a:rPr>
              <a:t>TableB</a:t>
            </a:r>
            <a:r>
              <a:rPr lang="es-MX" altLang="es-MX" sz="1400" dirty="0">
                <a:solidFill>
                  <a:srgbClr val="3A4145"/>
                </a:solidFill>
                <a:latin typeface="Inconsolata"/>
              </a:rPr>
              <a:t> </a:t>
            </a:r>
            <a:endParaRPr lang="es-MX" altLang="es-MX" sz="1400" dirty="0" smtClean="0">
              <a:solidFill>
                <a:srgbClr val="3A4145"/>
              </a:solidFill>
              <a:latin typeface="Inconsolata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MX" altLang="es-MX" sz="1400" dirty="0" smtClean="0">
                <a:solidFill>
                  <a:srgbClr val="3A4145"/>
                </a:solidFill>
                <a:latin typeface="Inconsolata"/>
              </a:rPr>
              <a:t>ON </a:t>
            </a:r>
            <a:r>
              <a:rPr lang="es-MX" altLang="es-MX" sz="1400" dirty="0">
                <a:solidFill>
                  <a:srgbClr val="3A4145"/>
                </a:solidFill>
                <a:latin typeface="Inconsolata"/>
              </a:rPr>
              <a:t>TableA.name = TableB.name </a:t>
            </a:r>
          </a:p>
        </p:txBody>
      </p:sp>
      <p:pic>
        <p:nvPicPr>
          <p:cNvPr id="2051" name="Picture 3" descr="Venn diagram of SQL cartesian jo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998" y="1574853"/>
            <a:ext cx="3221341" cy="2111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814275" y="2812617"/>
            <a:ext cx="35625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Produce todos los elementos de A y B, y donde no existe un match, coloca un NULL.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00989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Outer</a:t>
            </a:r>
            <a:r>
              <a:rPr lang="es-MX" dirty="0" smtClean="0"/>
              <a:t> </a:t>
            </a:r>
            <a:r>
              <a:rPr lang="es-MX" dirty="0" err="1" smtClean="0"/>
              <a:t>Join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14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534924"/>
              </p:ext>
            </p:extLst>
          </p:nvPr>
        </p:nvGraphicFramePr>
        <p:xfrm>
          <a:off x="975374" y="1445378"/>
          <a:ext cx="3432240" cy="297688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858060">
                  <a:extLst>
                    <a:ext uri="{9D8B030D-6E8A-4147-A177-3AD203B41FA5}">
                      <a16:colId xmlns:a16="http://schemas.microsoft.com/office/drawing/2014/main" val="2464280950"/>
                    </a:ext>
                  </a:extLst>
                </a:gridCol>
                <a:gridCol w="858060">
                  <a:extLst>
                    <a:ext uri="{9D8B030D-6E8A-4147-A177-3AD203B41FA5}">
                      <a16:colId xmlns:a16="http://schemas.microsoft.com/office/drawing/2014/main" val="3605514935"/>
                    </a:ext>
                  </a:extLst>
                </a:gridCol>
                <a:gridCol w="858060">
                  <a:extLst>
                    <a:ext uri="{9D8B030D-6E8A-4147-A177-3AD203B41FA5}">
                      <a16:colId xmlns:a16="http://schemas.microsoft.com/office/drawing/2014/main" val="3259286901"/>
                    </a:ext>
                  </a:extLst>
                </a:gridCol>
                <a:gridCol w="858060">
                  <a:extLst>
                    <a:ext uri="{9D8B030D-6E8A-4147-A177-3AD203B41FA5}">
                      <a16:colId xmlns:a16="http://schemas.microsoft.com/office/drawing/2014/main" val="1017540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id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name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id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name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122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Frodo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Frodo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184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Gandalf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NULL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NULL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585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Harry</a:t>
                      </a:r>
                      <a:r>
                        <a:rPr lang="es-MX" sz="1200" baseline="0" dirty="0" smtClean="0"/>
                        <a:t> Potter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NULL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NULL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813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Darth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Vader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Darth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Vader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794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NULL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NULL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Kermit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505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NULL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NULL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Jon Snow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029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2814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Left</a:t>
            </a:r>
            <a:r>
              <a:rPr lang="es-MX" dirty="0" smtClean="0"/>
              <a:t> </a:t>
            </a:r>
            <a:r>
              <a:rPr lang="es-MX" dirty="0" err="1" smtClean="0"/>
              <a:t>Outer</a:t>
            </a:r>
            <a:r>
              <a:rPr lang="es-MX" dirty="0" smtClean="0"/>
              <a:t> </a:t>
            </a:r>
            <a:r>
              <a:rPr lang="es-MX" dirty="0" err="1" smtClean="0"/>
              <a:t>Join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15</a:t>
            </a:fld>
            <a:endParaRPr lang="es-MX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275" y="1566685"/>
            <a:ext cx="2701060" cy="1159130"/>
          </a:xfrm>
          <a:prstGeom prst="rect">
            <a:avLst/>
          </a:prstGeom>
          <a:solidFill>
            <a:srgbClr val="F7FA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5392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altLang="es-MX" sz="1400" dirty="0">
                <a:solidFill>
                  <a:srgbClr val="3A4145"/>
                </a:solidFill>
                <a:latin typeface="Inconsolata"/>
              </a:rPr>
              <a:t>SELECT * FROM </a:t>
            </a:r>
            <a:r>
              <a:rPr lang="es-MX" altLang="es-MX" sz="1400" dirty="0" err="1">
                <a:solidFill>
                  <a:srgbClr val="3A4145"/>
                </a:solidFill>
                <a:latin typeface="Inconsolata"/>
              </a:rPr>
              <a:t>TableA</a:t>
            </a:r>
            <a:r>
              <a:rPr lang="es-MX" altLang="es-MX" sz="1400" dirty="0">
                <a:solidFill>
                  <a:srgbClr val="3A4145"/>
                </a:solidFill>
                <a:latin typeface="Inconsolata"/>
              </a:rPr>
              <a:t> </a:t>
            </a:r>
            <a:endParaRPr lang="es-MX" altLang="es-MX" sz="1400" dirty="0" smtClean="0">
              <a:solidFill>
                <a:srgbClr val="3A4145"/>
              </a:solidFill>
              <a:latin typeface="Inconsolat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altLang="es-MX" sz="1400" b="1" dirty="0" smtClean="0">
                <a:solidFill>
                  <a:srgbClr val="3A4145"/>
                </a:solidFill>
                <a:latin typeface="Inconsolata"/>
              </a:rPr>
              <a:t>LEFT </a:t>
            </a:r>
            <a:r>
              <a:rPr lang="es-MX" altLang="es-MX" sz="1400" b="1" dirty="0">
                <a:solidFill>
                  <a:srgbClr val="3A4145"/>
                </a:solidFill>
                <a:latin typeface="Inconsolata"/>
              </a:rPr>
              <a:t>OUTER JOIN </a:t>
            </a:r>
            <a:r>
              <a:rPr lang="es-MX" altLang="es-MX" sz="1400" dirty="0" err="1">
                <a:solidFill>
                  <a:srgbClr val="3A4145"/>
                </a:solidFill>
                <a:latin typeface="Inconsolata"/>
              </a:rPr>
              <a:t>TableB</a:t>
            </a:r>
            <a:r>
              <a:rPr lang="es-MX" altLang="es-MX" sz="1400" dirty="0">
                <a:solidFill>
                  <a:srgbClr val="3A4145"/>
                </a:solidFill>
                <a:latin typeface="Inconsolata"/>
              </a:rPr>
              <a:t> </a:t>
            </a:r>
            <a:endParaRPr lang="es-MX" altLang="es-MX" sz="1400" dirty="0" smtClean="0">
              <a:solidFill>
                <a:srgbClr val="3A4145"/>
              </a:solidFill>
              <a:latin typeface="Inconsolat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altLang="es-MX" sz="1400" dirty="0" smtClean="0">
                <a:solidFill>
                  <a:srgbClr val="3A4145"/>
                </a:solidFill>
                <a:latin typeface="Inconsolata"/>
              </a:rPr>
              <a:t>ON </a:t>
            </a:r>
            <a:r>
              <a:rPr lang="es-MX" altLang="es-MX" sz="1400" dirty="0">
                <a:solidFill>
                  <a:srgbClr val="3A4145"/>
                </a:solidFill>
                <a:latin typeface="Inconsolata"/>
              </a:rPr>
              <a:t>TableA.name = TableB.name </a:t>
            </a:r>
          </a:p>
        </p:txBody>
      </p:sp>
      <p:pic>
        <p:nvPicPr>
          <p:cNvPr id="3079" name="Picture 7" descr="Venn diagram of SQL left jo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534" y="1849349"/>
            <a:ext cx="3376804" cy="221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/>
          <p:cNvSpPr/>
          <p:nvPr/>
        </p:nvSpPr>
        <p:spPr>
          <a:xfrm>
            <a:off x="594534" y="3280025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/>
              <a:t>Produce todos los elementos de </a:t>
            </a:r>
            <a:r>
              <a:rPr lang="es-MX" dirty="0" smtClean="0"/>
              <a:t>A con los elementos de B (si existen), si no hay un match, escribe NULL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21560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Left</a:t>
            </a:r>
            <a:r>
              <a:rPr lang="es-MX" dirty="0" smtClean="0"/>
              <a:t> </a:t>
            </a:r>
            <a:r>
              <a:rPr lang="es-MX" dirty="0" err="1" smtClean="0"/>
              <a:t>Outer</a:t>
            </a:r>
            <a:r>
              <a:rPr lang="es-MX" dirty="0" smtClean="0"/>
              <a:t> </a:t>
            </a:r>
            <a:r>
              <a:rPr lang="es-MX" dirty="0" err="1" smtClean="0"/>
              <a:t>Join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16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555659"/>
              </p:ext>
            </p:extLst>
          </p:nvPr>
        </p:nvGraphicFramePr>
        <p:xfrm>
          <a:off x="2578142" y="1938537"/>
          <a:ext cx="3432240" cy="208788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858060">
                  <a:extLst>
                    <a:ext uri="{9D8B030D-6E8A-4147-A177-3AD203B41FA5}">
                      <a16:colId xmlns:a16="http://schemas.microsoft.com/office/drawing/2014/main" val="2464280950"/>
                    </a:ext>
                  </a:extLst>
                </a:gridCol>
                <a:gridCol w="858060">
                  <a:extLst>
                    <a:ext uri="{9D8B030D-6E8A-4147-A177-3AD203B41FA5}">
                      <a16:colId xmlns:a16="http://schemas.microsoft.com/office/drawing/2014/main" val="3605514935"/>
                    </a:ext>
                  </a:extLst>
                </a:gridCol>
                <a:gridCol w="858060">
                  <a:extLst>
                    <a:ext uri="{9D8B030D-6E8A-4147-A177-3AD203B41FA5}">
                      <a16:colId xmlns:a16="http://schemas.microsoft.com/office/drawing/2014/main" val="3259286901"/>
                    </a:ext>
                  </a:extLst>
                </a:gridCol>
                <a:gridCol w="858060">
                  <a:extLst>
                    <a:ext uri="{9D8B030D-6E8A-4147-A177-3AD203B41FA5}">
                      <a16:colId xmlns:a16="http://schemas.microsoft.com/office/drawing/2014/main" val="1017540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id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name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id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name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122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Frodo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Frodo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184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Gandalf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NULL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NULL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585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Harry</a:t>
                      </a:r>
                      <a:r>
                        <a:rPr lang="es-MX" sz="1200" baseline="0" dirty="0" smtClean="0"/>
                        <a:t> Potter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NULL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NULL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813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Darth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Vader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Darth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Vader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794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8775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Left</a:t>
            </a:r>
            <a:r>
              <a:rPr lang="es-MX" dirty="0" smtClean="0"/>
              <a:t> </a:t>
            </a:r>
            <a:r>
              <a:rPr lang="es-MX" dirty="0" err="1" smtClean="0"/>
              <a:t>Outer</a:t>
            </a:r>
            <a:r>
              <a:rPr lang="es-MX" dirty="0" smtClean="0"/>
              <a:t> </a:t>
            </a:r>
            <a:r>
              <a:rPr lang="es-MX" dirty="0" err="1" smtClean="0"/>
              <a:t>Join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17</a:t>
            </a:fld>
            <a:endParaRPr lang="es-MX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275" y="1372837"/>
            <a:ext cx="2701060" cy="1374574"/>
          </a:xfrm>
          <a:prstGeom prst="rect">
            <a:avLst/>
          </a:prstGeom>
          <a:solidFill>
            <a:srgbClr val="F7FA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5392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MX" altLang="es-MX" sz="1400" dirty="0">
                <a:solidFill>
                  <a:srgbClr val="3A4145"/>
                </a:solidFill>
                <a:latin typeface="Inconsolata"/>
              </a:rPr>
              <a:t>SELECT * FROM </a:t>
            </a:r>
            <a:r>
              <a:rPr lang="es-MX" altLang="es-MX" sz="1400" dirty="0" err="1">
                <a:solidFill>
                  <a:srgbClr val="3A4145"/>
                </a:solidFill>
                <a:latin typeface="Inconsolata"/>
              </a:rPr>
              <a:t>TableA</a:t>
            </a:r>
            <a:r>
              <a:rPr lang="es-MX" altLang="es-MX" sz="1400" dirty="0">
                <a:solidFill>
                  <a:srgbClr val="3A4145"/>
                </a:solidFill>
                <a:latin typeface="Inconsolata"/>
              </a:rPr>
              <a:t> </a:t>
            </a:r>
            <a:endParaRPr lang="es-MX" altLang="es-MX" sz="1400" dirty="0" smtClean="0">
              <a:solidFill>
                <a:srgbClr val="3A4145"/>
              </a:solidFill>
              <a:latin typeface="Inconsolata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MX" altLang="es-MX" sz="1400" dirty="0" smtClean="0">
                <a:solidFill>
                  <a:srgbClr val="3A4145"/>
                </a:solidFill>
                <a:latin typeface="Inconsolata"/>
              </a:rPr>
              <a:t>LEFT </a:t>
            </a:r>
            <a:r>
              <a:rPr lang="es-MX" altLang="es-MX" sz="1400" dirty="0">
                <a:solidFill>
                  <a:srgbClr val="3A4145"/>
                </a:solidFill>
                <a:latin typeface="Inconsolata"/>
              </a:rPr>
              <a:t>OUTER JOIN </a:t>
            </a:r>
            <a:r>
              <a:rPr lang="es-MX" altLang="es-MX" sz="1400" dirty="0" err="1">
                <a:solidFill>
                  <a:srgbClr val="3A4145"/>
                </a:solidFill>
                <a:latin typeface="Inconsolata"/>
              </a:rPr>
              <a:t>TableB</a:t>
            </a:r>
            <a:r>
              <a:rPr lang="es-MX" altLang="es-MX" sz="1400" dirty="0">
                <a:solidFill>
                  <a:srgbClr val="3A4145"/>
                </a:solidFill>
                <a:latin typeface="Inconsolata"/>
              </a:rPr>
              <a:t> </a:t>
            </a:r>
            <a:endParaRPr lang="es-MX" altLang="es-MX" sz="1400" dirty="0" smtClean="0">
              <a:solidFill>
                <a:srgbClr val="3A4145"/>
              </a:solidFill>
              <a:latin typeface="Inconsolata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MX" altLang="es-MX" sz="1400" dirty="0" smtClean="0">
                <a:solidFill>
                  <a:srgbClr val="3A4145"/>
                </a:solidFill>
                <a:latin typeface="Inconsolata"/>
              </a:rPr>
              <a:t>ON </a:t>
            </a:r>
            <a:r>
              <a:rPr lang="es-MX" altLang="es-MX" sz="1400" dirty="0">
                <a:solidFill>
                  <a:srgbClr val="3A4145"/>
                </a:solidFill>
                <a:latin typeface="Inconsolata"/>
              </a:rPr>
              <a:t>TableA.name = TableB.name </a:t>
            </a:r>
            <a:endParaRPr lang="es-MX" altLang="es-MX" sz="1400" dirty="0" smtClean="0">
              <a:solidFill>
                <a:srgbClr val="3A4145"/>
              </a:solidFill>
              <a:latin typeface="Inconsolata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MX" altLang="es-MX" sz="1400" dirty="0" smtClean="0">
                <a:solidFill>
                  <a:srgbClr val="3A4145"/>
                </a:solidFill>
                <a:latin typeface="Inconsolata"/>
              </a:rPr>
              <a:t>WHERE </a:t>
            </a:r>
            <a:r>
              <a:rPr lang="es-MX" altLang="es-MX" sz="1400" dirty="0">
                <a:solidFill>
                  <a:srgbClr val="3A4145"/>
                </a:solidFill>
                <a:latin typeface="Inconsolata"/>
              </a:rPr>
              <a:t>TableB.id IS </a:t>
            </a:r>
            <a:r>
              <a:rPr lang="es-MX" altLang="es-MX" sz="1400" dirty="0" err="1">
                <a:solidFill>
                  <a:srgbClr val="3A4145"/>
                </a:solidFill>
                <a:latin typeface="Inconsolata"/>
              </a:rPr>
              <a:t>null</a:t>
            </a:r>
            <a:r>
              <a:rPr lang="es-MX" altLang="es-MX" sz="1400" dirty="0">
                <a:solidFill>
                  <a:srgbClr val="3A4145"/>
                </a:solidFill>
                <a:latin typeface="Inconsolata"/>
              </a:rPr>
              <a:t> </a:t>
            </a:r>
          </a:p>
        </p:txBody>
      </p:sp>
      <p:pic>
        <p:nvPicPr>
          <p:cNvPr id="5123" name="Picture 3" descr="join-left-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39" y="1690576"/>
            <a:ext cx="3923590" cy="257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17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Left</a:t>
            </a:r>
            <a:r>
              <a:rPr lang="es-MX" dirty="0" smtClean="0"/>
              <a:t> </a:t>
            </a:r>
            <a:r>
              <a:rPr lang="es-MX" dirty="0" err="1" smtClean="0"/>
              <a:t>Outer</a:t>
            </a:r>
            <a:r>
              <a:rPr lang="es-MX" dirty="0" smtClean="0"/>
              <a:t> </a:t>
            </a:r>
            <a:r>
              <a:rPr lang="es-MX" dirty="0" err="1" smtClean="0"/>
              <a:t>Join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18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948861"/>
              </p:ext>
            </p:extLst>
          </p:nvPr>
        </p:nvGraphicFramePr>
        <p:xfrm>
          <a:off x="2578142" y="1938537"/>
          <a:ext cx="3432240" cy="119888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858060">
                  <a:extLst>
                    <a:ext uri="{9D8B030D-6E8A-4147-A177-3AD203B41FA5}">
                      <a16:colId xmlns:a16="http://schemas.microsoft.com/office/drawing/2014/main" val="2464280950"/>
                    </a:ext>
                  </a:extLst>
                </a:gridCol>
                <a:gridCol w="858060">
                  <a:extLst>
                    <a:ext uri="{9D8B030D-6E8A-4147-A177-3AD203B41FA5}">
                      <a16:colId xmlns:a16="http://schemas.microsoft.com/office/drawing/2014/main" val="3605514935"/>
                    </a:ext>
                  </a:extLst>
                </a:gridCol>
                <a:gridCol w="858060">
                  <a:extLst>
                    <a:ext uri="{9D8B030D-6E8A-4147-A177-3AD203B41FA5}">
                      <a16:colId xmlns:a16="http://schemas.microsoft.com/office/drawing/2014/main" val="3259286901"/>
                    </a:ext>
                  </a:extLst>
                </a:gridCol>
                <a:gridCol w="858060">
                  <a:extLst>
                    <a:ext uri="{9D8B030D-6E8A-4147-A177-3AD203B41FA5}">
                      <a16:colId xmlns:a16="http://schemas.microsoft.com/office/drawing/2014/main" val="1017540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id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name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id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name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122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Gandalf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NULL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NULL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585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Harry</a:t>
                      </a:r>
                      <a:r>
                        <a:rPr lang="es-MX" sz="1200" baseline="0" dirty="0" smtClean="0"/>
                        <a:t> Potter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NULL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NULL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813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3904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Full </a:t>
            </a:r>
            <a:r>
              <a:rPr lang="es-MX" dirty="0" err="1" smtClean="0"/>
              <a:t>Outer</a:t>
            </a:r>
            <a:r>
              <a:rPr lang="es-MX" dirty="0" smtClean="0"/>
              <a:t> </a:t>
            </a:r>
            <a:r>
              <a:rPr lang="es-MX" dirty="0" err="1" smtClean="0"/>
              <a:t>Join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19</a:t>
            </a:fld>
            <a:endParaRPr lang="es-MX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275" y="1307646"/>
            <a:ext cx="2559996" cy="1590017"/>
          </a:xfrm>
          <a:prstGeom prst="rect">
            <a:avLst/>
          </a:prstGeom>
          <a:solidFill>
            <a:srgbClr val="F7FA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5392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s-MX" altLang="es-MX" sz="1400" dirty="0">
                <a:solidFill>
                  <a:srgbClr val="3A4145"/>
                </a:solidFill>
                <a:latin typeface="Inconsolata"/>
              </a:rPr>
              <a:t>SELECT * FROM </a:t>
            </a:r>
            <a:r>
              <a:rPr lang="es-MX" altLang="es-MX" sz="1400" dirty="0" err="1">
                <a:solidFill>
                  <a:srgbClr val="3A4145"/>
                </a:solidFill>
                <a:latin typeface="Inconsolata"/>
              </a:rPr>
              <a:t>TableA</a:t>
            </a:r>
            <a:r>
              <a:rPr lang="es-MX" altLang="es-MX" sz="1400" dirty="0">
                <a:solidFill>
                  <a:srgbClr val="3A4145"/>
                </a:solidFill>
                <a:latin typeface="Inconsolata"/>
              </a:rPr>
              <a:t> </a:t>
            </a:r>
            <a:endParaRPr lang="es-MX" altLang="es-MX" sz="1400" dirty="0" smtClean="0">
              <a:solidFill>
                <a:srgbClr val="3A4145"/>
              </a:solidFill>
              <a:latin typeface="Inconsolata"/>
            </a:endParaRPr>
          </a:p>
          <a:p>
            <a:pPr marL="0" lvl="0" indent="0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s-MX" altLang="es-MX" sz="1400" dirty="0" smtClean="0">
                <a:solidFill>
                  <a:srgbClr val="3A4145"/>
                </a:solidFill>
                <a:latin typeface="Inconsolata"/>
              </a:rPr>
              <a:t>FULL </a:t>
            </a:r>
            <a:r>
              <a:rPr lang="es-MX" altLang="es-MX" sz="1400" dirty="0">
                <a:solidFill>
                  <a:srgbClr val="3A4145"/>
                </a:solidFill>
                <a:latin typeface="Inconsolata"/>
              </a:rPr>
              <a:t>OUTER JOIN </a:t>
            </a:r>
            <a:r>
              <a:rPr lang="es-MX" altLang="es-MX" sz="1400" dirty="0" err="1">
                <a:solidFill>
                  <a:srgbClr val="3A4145"/>
                </a:solidFill>
                <a:latin typeface="Inconsolata"/>
              </a:rPr>
              <a:t>TableB</a:t>
            </a:r>
            <a:r>
              <a:rPr lang="es-MX" altLang="es-MX" sz="1400" dirty="0">
                <a:solidFill>
                  <a:srgbClr val="3A4145"/>
                </a:solidFill>
                <a:latin typeface="Inconsolata"/>
              </a:rPr>
              <a:t> ON </a:t>
            </a:r>
            <a:endParaRPr lang="es-MX" altLang="es-MX" sz="1400" dirty="0" smtClean="0">
              <a:solidFill>
                <a:srgbClr val="3A4145"/>
              </a:solidFill>
              <a:latin typeface="Inconsolata"/>
            </a:endParaRPr>
          </a:p>
          <a:p>
            <a:pPr marL="0" lvl="0" indent="0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s-MX" altLang="es-MX" sz="1400" dirty="0" smtClean="0">
                <a:solidFill>
                  <a:srgbClr val="3A4145"/>
                </a:solidFill>
                <a:latin typeface="Inconsolata"/>
              </a:rPr>
              <a:t>TableA.name </a:t>
            </a:r>
            <a:r>
              <a:rPr lang="es-MX" altLang="es-MX" sz="1400" dirty="0">
                <a:solidFill>
                  <a:srgbClr val="3A4145"/>
                </a:solidFill>
                <a:latin typeface="Inconsolata"/>
              </a:rPr>
              <a:t>= TableB.name </a:t>
            </a:r>
            <a:endParaRPr lang="es-MX" altLang="es-MX" sz="1400" dirty="0" smtClean="0">
              <a:solidFill>
                <a:srgbClr val="3A4145"/>
              </a:solidFill>
              <a:latin typeface="Inconsolata"/>
            </a:endParaRPr>
          </a:p>
          <a:p>
            <a:pPr marL="0" lvl="0" indent="0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s-MX" altLang="es-MX" sz="1400" dirty="0" smtClean="0">
                <a:solidFill>
                  <a:srgbClr val="3A4145"/>
                </a:solidFill>
                <a:latin typeface="Inconsolata"/>
              </a:rPr>
              <a:t>WHERE </a:t>
            </a:r>
            <a:r>
              <a:rPr lang="es-MX" altLang="es-MX" sz="1400" dirty="0">
                <a:solidFill>
                  <a:srgbClr val="3A4145"/>
                </a:solidFill>
                <a:latin typeface="Inconsolata"/>
              </a:rPr>
              <a:t>TableA.id IS </a:t>
            </a:r>
            <a:r>
              <a:rPr lang="es-MX" altLang="es-MX" sz="1400" dirty="0" err="1">
                <a:solidFill>
                  <a:srgbClr val="3A4145"/>
                </a:solidFill>
                <a:latin typeface="Inconsolata"/>
              </a:rPr>
              <a:t>null</a:t>
            </a:r>
            <a:r>
              <a:rPr lang="es-MX" altLang="es-MX" sz="1400" dirty="0">
                <a:solidFill>
                  <a:srgbClr val="3A4145"/>
                </a:solidFill>
                <a:latin typeface="Inconsolata"/>
              </a:rPr>
              <a:t> </a:t>
            </a:r>
            <a:endParaRPr lang="es-MX" altLang="es-MX" sz="1400" dirty="0" smtClean="0">
              <a:solidFill>
                <a:srgbClr val="3A4145"/>
              </a:solidFill>
              <a:latin typeface="Inconsolata"/>
            </a:endParaRPr>
          </a:p>
          <a:p>
            <a:pPr marL="0" lvl="0" indent="0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s-MX" altLang="es-MX" sz="1400" dirty="0" smtClean="0">
                <a:solidFill>
                  <a:srgbClr val="3A4145"/>
                </a:solidFill>
                <a:latin typeface="Inconsolata"/>
              </a:rPr>
              <a:t>OR </a:t>
            </a:r>
            <a:r>
              <a:rPr lang="es-MX" altLang="es-MX" sz="1400" dirty="0">
                <a:solidFill>
                  <a:srgbClr val="3A4145"/>
                </a:solidFill>
                <a:latin typeface="Inconsolata"/>
              </a:rPr>
              <a:t>TableB.id IS </a:t>
            </a:r>
            <a:r>
              <a:rPr lang="es-MX" altLang="es-MX" sz="1400" dirty="0" err="1">
                <a:solidFill>
                  <a:srgbClr val="3A4145"/>
                </a:solidFill>
                <a:latin typeface="Inconsolata"/>
              </a:rPr>
              <a:t>null</a:t>
            </a:r>
            <a:r>
              <a:rPr lang="es-MX" altLang="es-MX" sz="1400" dirty="0">
                <a:solidFill>
                  <a:srgbClr val="3A4145"/>
                </a:solidFill>
                <a:latin typeface="Inconsolata"/>
              </a:rPr>
              <a:t> </a:t>
            </a:r>
          </a:p>
        </p:txBody>
      </p:sp>
      <p:pic>
        <p:nvPicPr>
          <p:cNvPr id="7171" name="Picture 3" descr="join-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872" y="1759598"/>
            <a:ext cx="3473000" cy="227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458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Anuncios parroquiales</a:t>
            </a:r>
            <a:endParaRPr lang="es-MX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 smtClean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2496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Full </a:t>
            </a:r>
            <a:r>
              <a:rPr lang="es-MX" dirty="0" err="1" smtClean="0"/>
              <a:t>Outer</a:t>
            </a:r>
            <a:r>
              <a:rPr lang="es-MX" dirty="0" smtClean="0"/>
              <a:t> </a:t>
            </a:r>
            <a:r>
              <a:rPr lang="es-MX" dirty="0" err="1" smtClean="0"/>
              <a:t>Join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20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855660"/>
              </p:ext>
            </p:extLst>
          </p:nvPr>
        </p:nvGraphicFramePr>
        <p:xfrm>
          <a:off x="2578142" y="1938537"/>
          <a:ext cx="3432240" cy="208788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858060">
                  <a:extLst>
                    <a:ext uri="{9D8B030D-6E8A-4147-A177-3AD203B41FA5}">
                      <a16:colId xmlns:a16="http://schemas.microsoft.com/office/drawing/2014/main" val="2464280950"/>
                    </a:ext>
                  </a:extLst>
                </a:gridCol>
                <a:gridCol w="858060">
                  <a:extLst>
                    <a:ext uri="{9D8B030D-6E8A-4147-A177-3AD203B41FA5}">
                      <a16:colId xmlns:a16="http://schemas.microsoft.com/office/drawing/2014/main" val="3605514935"/>
                    </a:ext>
                  </a:extLst>
                </a:gridCol>
                <a:gridCol w="858060">
                  <a:extLst>
                    <a:ext uri="{9D8B030D-6E8A-4147-A177-3AD203B41FA5}">
                      <a16:colId xmlns:a16="http://schemas.microsoft.com/office/drawing/2014/main" val="3259286901"/>
                    </a:ext>
                  </a:extLst>
                </a:gridCol>
                <a:gridCol w="858060">
                  <a:extLst>
                    <a:ext uri="{9D8B030D-6E8A-4147-A177-3AD203B41FA5}">
                      <a16:colId xmlns:a16="http://schemas.microsoft.com/office/drawing/2014/main" val="1017540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id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name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id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name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122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Gandalf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NULL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NULL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585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Harry</a:t>
                      </a:r>
                      <a:r>
                        <a:rPr lang="es-MX" sz="1200" baseline="0" dirty="0" smtClean="0"/>
                        <a:t> Potter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NULL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NULL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813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NULL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NULL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Kermit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406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NULL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NULL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Jon Snow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281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8186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21</a:t>
            </a:fld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1271704" y="1719916"/>
            <a:ext cx="5971577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Terminamos </a:t>
            </a:r>
            <a:r>
              <a:rPr lang="es-E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Á</a:t>
            </a:r>
            <a:r>
              <a:rPr lang="es-E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lgebra Relacional!</a:t>
            </a:r>
            <a:endParaRPr lang="es-ES" sz="5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865755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Temario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Nos quedan 7 semanas</a:t>
            </a:r>
          </a:p>
          <a:p>
            <a:r>
              <a:rPr lang="es-MX" dirty="0" smtClean="0"/>
              <a:t>Examen 2 (1 Semana)</a:t>
            </a:r>
          </a:p>
          <a:p>
            <a:r>
              <a:rPr lang="es-MX" dirty="0" smtClean="0"/>
              <a:t>SQL – Python (3 Semanas)</a:t>
            </a:r>
          </a:p>
          <a:p>
            <a:pPr lvl="1"/>
            <a:r>
              <a:rPr lang="es-MX" dirty="0" smtClean="0"/>
              <a:t>Ejercicios</a:t>
            </a:r>
          </a:p>
          <a:p>
            <a:pPr lvl="1"/>
            <a:r>
              <a:rPr lang="es-MX" dirty="0" smtClean="0"/>
              <a:t>Problemas</a:t>
            </a:r>
          </a:p>
          <a:p>
            <a:r>
              <a:rPr lang="es-MX" dirty="0" err="1" smtClean="0"/>
              <a:t>Blockchain</a:t>
            </a:r>
            <a:r>
              <a:rPr lang="es-MX" dirty="0" smtClean="0"/>
              <a:t> – Big DB (2 Semanas)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9244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23</a:t>
            </a:fld>
            <a:endParaRPr lang="es-MX"/>
          </a:p>
        </p:txBody>
      </p:sp>
      <p:pic>
        <p:nvPicPr>
          <p:cNvPr id="4098" name="Picture 2" descr="Image result for ques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6" y="0"/>
            <a:ext cx="9144246" cy="512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12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Examen 2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Octubre 15 y 17:</a:t>
            </a:r>
          </a:p>
          <a:p>
            <a:pPr lvl="1"/>
            <a:r>
              <a:rPr lang="es-MX" dirty="0" smtClean="0"/>
              <a:t>Para ir acorde al calendario de nuestra clase:</a:t>
            </a:r>
          </a:p>
          <a:p>
            <a:pPr lvl="2"/>
            <a:r>
              <a:rPr lang="es-MX" dirty="0" smtClean="0"/>
              <a:t>Algebra Relacional</a:t>
            </a:r>
          </a:p>
          <a:p>
            <a:pPr lvl="1"/>
            <a:r>
              <a:rPr lang="es-MX" dirty="0" smtClean="0"/>
              <a:t>Va a ser en dos partes:</a:t>
            </a:r>
          </a:p>
          <a:p>
            <a:pPr lvl="2"/>
            <a:r>
              <a:rPr lang="es-MX" dirty="0" smtClean="0"/>
              <a:t>1º  Examen Individual</a:t>
            </a:r>
          </a:p>
          <a:p>
            <a:pPr lvl="2"/>
            <a:r>
              <a:rPr lang="es-MX" dirty="0" smtClean="0"/>
              <a:t>2ª Evaluación Grupal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9003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Algebra Relacional</a:t>
            </a:r>
            <a:endParaRPr lang="es-MX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000" b="1" dirty="0" smtClean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34647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Operaciones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800" dirty="0" smtClean="0"/>
              <a:t>R1 := </a:t>
            </a:r>
            <a:r>
              <a:rPr lang="el-GR" sz="1800" dirty="0" smtClean="0"/>
              <a:t>σ</a:t>
            </a:r>
            <a:r>
              <a:rPr lang="es-MX" sz="1800" baseline="-25000" dirty="0" smtClean="0"/>
              <a:t>c</a:t>
            </a:r>
            <a:r>
              <a:rPr lang="es-MX" sz="1800" dirty="0" smtClean="0"/>
              <a:t>(R2)</a:t>
            </a:r>
          </a:p>
          <a:p>
            <a:pPr lvl="1"/>
            <a:r>
              <a:rPr lang="en-US" sz="1800" dirty="0" smtClean="0"/>
              <a:t>C </a:t>
            </a:r>
            <a:r>
              <a:rPr lang="en-US" sz="1800" dirty="0" err="1" smtClean="0"/>
              <a:t>es</a:t>
            </a:r>
            <a:r>
              <a:rPr lang="en-US" sz="1800" dirty="0" smtClean="0"/>
              <a:t> </a:t>
            </a:r>
            <a:r>
              <a:rPr lang="en-US" sz="1800" dirty="0" err="1" smtClean="0"/>
              <a:t>una</a:t>
            </a:r>
            <a:r>
              <a:rPr lang="en-US" sz="1800" dirty="0" smtClean="0"/>
              <a:t> </a:t>
            </a:r>
            <a:r>
              <a:rPr lang="en-US" sz="1800" dirty="0" err="1" smtClean="0"/>
              <a:t>condición</a:t>
            </a:r>
            <a:endParaRPr lang="es-MX" sz="1800" dirty="0" smtClean="0"/>
          </a:p>
          <a:p>
            <a:r>
              <a:rPr lang="es-MX" sz="1800" dirty="0"/>
              <a:t>R1: = </a:t>
            </a:r>
            <a:r>
              <a:rPr lang="el-GR" sz="1800" dirty="0"/>
              <a:t>π</a:t>
            </a:r>
            <a:r>
              <a:rPr lang="es-MX" sz="1800" baseline="-25000" dirty="0"/>
              <a:t>L</a:t>
            </a:r>
            <a:r>
              <a:rPr lang="es-MX" sz="1800" dirty="0"/>
              <a:t>(R2</a:t>
            </a:r>
            <a:r>
              <a:rPr lang="es-MX" sz="1800" dirty="0" smtClean="0"/>
              <a:t>)</a:t>
            </a:r>
          </a:p>
          <a:p>
            <a:pPr lvl="1"/>
            <a:r>
              <a:rPr lang="es-MX" sz="1800" dirty="0" smtClean="0"/>
              <a:t>L es una lista</a:t>
            </a:r>
          </a:p>
          <a:p>
            <a:r>
              <a:rPr lang="es-MX" sz="1800" dirty="0"/>
              <a:t>R1: = </a:t>
            </a:r>
            <a:r>
              <a:rPr lang="el-GR" sz="1800" dirty="0"/>
              <a:t>π</a:t>
            </a:r>
            <a:r>
              <a:rPr lang="es-MX" sz="1800" baseline="-25000" dirty="0"/>
              <a:t>[A+B</a:t>
            </a:r>
            <a:r>
              <a:rPr lang="es-MX" sz="1800" dirty="0"/>
              <a:t> </a:t>
            </a:r>
            <a:r>
              <a:rPr lang="es-MX" sz="1800" baseline="-25000" dirty="0"/>
              <a:t>-&gt;C, A, A]</a:t>
            </a:r>
            <a:r>
              <a:rPr lang="es-MX" sz="1800" dirty="0"/>
              <a:t>(R2</a:t>
            </a:r>
            <a:r>
              <a:rPr lang="es-MX" sz="1800" dirty="0" smtClean="0"/>
              <a:t>)</a:t>
            </a:r>
          </a:p>
          <a:p>
            <a:r>
              <a:rPr lang="es-MX" sz="1800" dirty="0"/>
              <a:t>R3 : R1 x </a:t>
            </a:r>
            <a:r>
              <a:rPr lang="es-MX" sz="1800" dirty="0" smtClean="0"/>
              <a:t>R2</a:t>
            </a:r>
          </a:p>
          <a:p>
            <a:r>
              <a:rPr lang="es-MX" sz="1800" dirty="0"/>
              <a:t>R3 := R1 </a:t>
            </a:r>
            <a:r>
              <a:rPr lang="el-GR" sz="1800" dirty="0"/>
              <a:t>⋈</a:t>
            </a:r>
            <a:r>
              <a:rPr lang="es-MX" sz="1800" i="1" baseline="-25000" dirty="0"/>
              <a:t>c</a:t>
            </a:r>
            <a:r>
              <a:rPr lang="es-MX" sz="1800" dirty="0"/>
              <a:t> </a:t>
            </a:r>
            <a:r>
              <a:rPr lang="es-MX" sz="1800" dirty="0" smtClean="0"/>
              <a:t>R2</a:t>
            </a:r>
            <a:endParaRPr lang="es-MX" sz="1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133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Natural </a:t>
            </a:r>
            <a:r>
              <a:rPr lang="es-MX" dirty="0" err="1" smtClean="0"/>
              <a:t>Join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800" dirty="0"/>
              <a:t>R3 := R1 </a:t>
            </a:r>
            <a:r>
              <a:rPr lang="el-GR" sz="1800" dirty="0" smtClean="0"/>
              <a:t>⋈</a:t>
            </a:r>
            <a:r>
              <a:rPr lang="es-MX" sz="1800" dirty="0" smtClean="0"/>
              <a:t> R2</a:t>
            </a:r>
          </a:p>
          <a:p>
            <a:pPr lvl="1"/>
            <a:r>
              <a:rPr lang="es-MX" sz="1800" dirty="0" smtClean="0"/>
              <a:t>Una variante del Theta-</a:t>
            </a:r>
            <a:r>
              <a:rPr lang="es-MX" sz="1800" dirty="0" err="1" smtClean="0"/>
              <a:t>Join</a:t>
            </a:r>
            <a:endParaRPr lang="es-MX" sz="1800" dirty="0" smtClean="0"/>
          </a:p>
          <a:p>
            <a:pPr lvl="1"/>
            <a:r>
              <a:rPr lang="es-MX" sz="1800" dirty="0" smtClean="0"/>
              <a:t>Conecta dos relaciones:</a:t>
            </a:r>
          </a:p>
          <a:p>
            <a:pPr lvl="2"/>
            <a:r>
              <a:rPr lang="es-MX" sz="1800" dirty="0" smtClean="0"/>
              <a:t>Iguala atributos con el mismo nombre</a:t>
            </a:r>
          </a:p>
          <a:p>
            <a:pPr lvl="2"/>
            <a:r>
              <a:rPr lang="es-MX" sz="1800" dirty="0" smtClean="0"/>
              <a:t>Proyecta una copia de cada par de atributos igualados.</a:t>
            </a:r>
            <a:endParaRPr lang="es-MX" sz="1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88545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Natural - </a:t>
            </a:r>
            <a:r>
              <a:rPr lang="es-MX" dirty="0" err="1" smtClean="0"/>
              <a:t>Join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7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324471"/>
              </p:ext>
            </p:extLst>
          </p:nvPr>
        </p:nvGraphicFramePr>
        <p:xfrm>
          <a:off x="1074615" y="1760219"/>
          <a:ext cx="3286020" cy="1885635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095340">
                  <a:extLst>
                    <a:ext uri="{9D8B030D-6E8A-4147-A177-3AD203B41FA5}">
                      <a16:colId xmlns:a16="http://schemas.microsoft.com/office/drawing/2014/main" val="854045907"/>
                    </a:ext>
                  </a:extLst>
                </a:gridCol>
                <a:gridCol w="1095340">
                  <a:extLst>
                    <a:ext uri="{9D8B030D-6E8A-4147-A177-3AD203B41FA5}">
                      <a16:colId xmlns:a16="http://schemas.microsoft.com/office/drawing/2014/main" val="3694374799"/>
                    </a:ext>
                  </a:extLst>
                </a:gridCol>
                <a:gridCol w="1095340">
                  <a:extLst>
                    <a:ext uri="{9D8B030D-6E8A-4147-A177-3AD203B41FA5}">
                      <a16:colId xmlns:a16="http://schemas.microsoft.com/office/drawing/2014/main" val="1321079999"/>
                    </a:ext>
                  </a:extLst>
                </a:gridCol>
              </a:tblGrid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 smtClean="0"/>
                        <a:t>Plaza</a:t>
                      </a:r>
                      <a:endParaRPr lang="es-MX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 smtClean="0"/>
                        <a:t>Tienda</a:t>
                      </a:r>
                      <a:endParaRPr lang="es-MX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 smtClean="0"/>
                        <a:t>Número</a:t>
                      </a:r>
                      <a:endParaRPr lang="es-MX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837132"/>
                  </a:ext>
                </a:extLst>
              </a:tr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 smtClean="0"/>
                        <a:t>Parque</a:t>
                      </a:r>
                      <a:r>
                        <a:rPr lang="es-MX" sz="1100" b="1" baseline="0" dirty="0" smtClean="0"/>
                        <a:t> Delta</a:t>
                      </a:r>
                      <a:endParaRPr lang="es-MX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 smtClean="0"/>
                        <a:t>Starbucks</a:t>
                      </a:r>
                      <a:endParaRPr lang="es-MX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 smtClean="0"/>
                        <a:t>2</a:t>
                      </a:r>
                      <a:endParaRPr lang="es-MX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01960"/>
                  </a:ext>
                </a:extLst>
              </a:tr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 smtClean="0"/>
                        <a:t>Parque Delta</a:t>
                      </a:r>
                      <a:endParaRPr lang="es-MX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 err="1" smtClean="0"/>
                        <a:t>Marti</a:t>
                      </a:r>
                      <a:endParaRPr lang="es-MX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 smtClean="0"/>
                        <a:t>1</a:t>
                      </a:r>
                      <a:endParaRPr lang="es-MX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458209"/>
                  </a:ext>
                </a:extLst>
              </a:tr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 smtClean="0"/>
                        <a:t>Galerías Insurgentes</a:t>
                      </a:r>
                      <a:endParaRPr lang="es-MX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 smtClean="0"/>
                        <a:t>Starbucks </a:t>
                      </a:r>
                      <a:endParaRPr lang="es-MX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 smtClean="0"/>
                        <a:t>1</a:t>
                      </a:r>
                      <a:endParaRPr lang="es-MX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666371"/>
                  </a:ext>
                </a:extLst>
              </a:tr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 smtClean="0"/>
                        <a:t>Galerías Insurgentes</a:t>
                      </a:r>
                      <a:endParaRPr lang="es-MX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 err="1" smtClean="0"/>
                        <a:t>Marti</a:t>
                      </a:r>
                      <a:endParaRPr lang="es-MX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 smtClean="0"/>
                        <a:t>1</a:t>
                      </a:r>
                      <a:endParaRPr lang="es-MX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40193"/>
                  </a:ext>
                </a:extLst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660719" y="1541063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R1</a:t>
            </a:r>
            <a:endParaRPr lang="es-MX" dirty="0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337107"/>
              </p:ext>
            </p:extLst>
          </p:nvPr>
        </p:nvGraphicFramePr>
        <p:xfrm>
          <a:off x="5437427" y="1713429"/>
          <a:ext cx="3018896" cy="12039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509448">
                  <a:extLst>
                    <a:ext uri="{9D8B030D-6E8A-4147-A177-3AD203B41FA5}">
                      <a16:colId xmlns:a16="http://schemas.microsoft.com/office/drawing/2014/main" val="854045907"/>
                    </a:ext>
                  </a:extLst>
                </a:gridCol>
                <a:gridCol w="1509448">
                  <a:extLst>
                    <a:ext uri="{9D8B030D-6E8A-4147-A177-3AD203B41FA5}">
                      <a16:colId xmlns:a16="http://schemas.microsoft.com/office/drawing/2014/main" val="3694374799"/>
                    </a:ext>
                  </a:extLst>
                </a:gridCol>
              </a:tblGrid>
              <a:tr h="250933"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 smtClean="0"/>
                        <a:t>Plaza</a:t>
                      </a:r>
                      <a:endParaRPr lang="es-MX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 smtClean="0"/>
                        <a:t>Colonia</a:t>
                      </a:r>
                      <a:endParaRPr lang="es-MX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837132"/>
                  </a:ext>
                </a:extLst>
              </a:tr>
              <a:tr h="250933"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 smtClean="0"/>
                        <a:t>Parque</a:t>
                      </a:r>
                      <a:r>
                        <a:rPr lang="es-MX" sz="1100" b="1" baseline="0" dirty="0" smtClean="0"/>
                        <a:t> Delta</a:t>
                      </a:r>
                      <a:endParaRPr lang="es-MX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 smtClean="0"/>
                        <a:t>Roma</a:t>
                      </a:r>
                      <a:endParaRPr lang="es-MX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01960"/>
                  </a:ext>
                </a:extLst>
              </a:tr>
              <a:tr h="250933"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 smtClean="0"/>
                        <a:t>Galerías</a:t>
                      </a:r>
                      <a:r>
                        <a:rPr lang="es-MX" sz="1100" b="1" baseline="0" dirty="0" smtClean="0"/>
                        <a:t> Insurgentes</a:t>
                      </a:r>
                      <a:endParaRPr lang="es-MX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 smtClean="0"/>
                        <a:t>Del</a:t>
                      </a:r>
                      <a:r>
                        <a:rPr lang="es-MX" sz="1100" b="1" baseline="0" dirty="0" smtClean="0"/>
                        <a:t> Valle</a:t>
                      </a:r>
                      <a:endParaRPr lang="es-MX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458209"/>
                  </a:ext>
                </a:extLst>
              </a:tr>
              <a:tr h="250933"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 err="1" smtClean="0"/>
                        <a:t>Perisur</a:t>
                      </a:r>
                      <a:endParaRPr lang="es-MX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 smtClean="0"/>
                        <a:t>Pedregal</a:t>
                      </a:r>
                      <a:endParaRPr lang="es-MX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452759"/>
                  </a:ext>
                </a:extLst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4970139" y="1591644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R2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75564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Natural-</a:t>
            </a:r>
            <a:r>
              <a:rPr lang="es-MX" dirty="0" err="1" smtClean="0"/>
              <a:t>Join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8</a:t>
            </a:fld>
            <a:endParaRPr lang="es-MX"/>
          </a:p>
        </p:txBody>
      </p:sp>
      <p:sp>
        <p:nvSpPr>
          <p:cNvPr id="7" name="CuadroTexto 6"/>
          <p:cNvSpPr txBox="1"/>
          <p:nvPr/>
        </p:nvSpPr>
        <p:spPr>
          <a:xfrm>
            <a:off x="1959434" y="1644816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R3</a:t>
            </a:r>
            <a:endParaRPr lang="es-MX" dirty="0"/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244812"/>
              </p:ext>
            </p:extLst>
          </p:nvPr>
        </p:nvGraphicFramePr>
        <p:xfrm>
          <a:off x="2079769" y="2221171"/>
          <a:ext cx="4536788" cy="1885635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134197">
                  <a:extLst>
                    <a:ext uri="{9D8B030D-6E8A-4147-A177-3AD203B41FA5}">
                      <a16:colId xmlns:a16="http://schemas.microsoft.com/office/drawing/2014/main" val="854045907"/>
                    </a:ext>
                  </a:extLst>
                </a:gridCol>
                <a:gridCol w="1134197">
                  <a:extLst>
                    <a:ext uri="{9D8B030D-6E8A-4147-A177-3AD203B41FA5}">
                      <a16:colId xmlns:a16="http://schemas.microsoft.com/office/drawing/2014/main" val="3694374799"/>
                    </a:ext>
                  </a:extLst>
                </a:gridCol>
                <a:gridCol w="1134197">
                  <a:extLst>
                    <a:ext uri="{9D8B030D-6E8A-4147-A177-3AD203B41FA5}">
                      <a16:colId xmlns:a16="http://schemas.microsoft.com/office/drawing/2014/main" val="1321079999"/>
                    </a:ext>
                  </a:extLst>
                </a:gridCol>
                <a:gridCol w="1134197">
                  <a:extLst>
                    <a:ext uri="{9D8B030D-6E8A-4147-A177-3AD203B41FA5}">
                      <a16:colId xmlns:a16="http://schemas.microsoft.com/office/drawing/2014/main" val="1728768038"/>
                    </a:ext>
                  </a:extLst>
                </a:gridCol>
              </a:tblGrid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 smtClean="0"/>
                        <a:t>Plaza</a:t>
                      </a:r>
                      <a:endParaRPr lang="es-MX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 smtClean="0"/>
                        <a:t>Tienda</a:t>
                      </a:r>
                      <a:endParaRPr lang="es-MX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 smtClean="0"/>
                        <a:t>Número</a:t>
                      </a:r>
                      <a:endParaRPr lang="es-MX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 smtClean="0"/>
                        <a:t>Colonia</a:t>
                      </a:r>
                      <a:endParaRPr lang="es-MX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837132"/>
                  </a:ext>
                </a:extLst>
              </a:tr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 smtClean="0"/>
                        <a:t>Parque</a:t>
                      </a:r>
                      <a:r>
                        <a:rPr lang="es-MX" sz="1100" b="1" baseline="0" dirty="0" smtClean="0"/>
                        <a:t> Delta</a:t>
                      </a:r>
                      <a:endParaRPr lang="es-MX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 smtClean="0"/>
                        <a:t>Starbucks</a:t>
                      </a:r>
                      <a:endParaRPr lang="es-MX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 smtClean="0"/>
                        <a:t>2</a:t>
                      </a:r>
                      <a:endParaRPr lang="es-MX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 smtClean="0"/>
                        <a:t>Roma</a:t>
                      </a:r>
                      <a:endParaRPr lang="es-MX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01960"/>
                  </a:ext>
                </a:extLst>
              </a:tr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 smtClean="0"/>
                        <a:t>Parque Delta</a:t>
                      </a:r>
                      <a:endParaRPr lang="es-MX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 err="1" smtClean="0"/>
                        <a:t>Marti</a:t>
                      </a:r>
                      <a:endParaRPr lang="es-MX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 smtClean="0"/>
                        <a:t>1</a:t>
                      </a:r>
                      <a:endParaRPr lang="es-MX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 smtClean="0"/>
                        <a:t>Roma</a:t>
                      </a:r>
                      <a:endParaRPr lang="es-MX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458209"/>
                  </a:ext>
                </a:extLst>
              </a:tr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 smtClean="0"/>
                        <a:t>Galerías Insurgentes</a:t>
                      </a:r>
                      <a:endParaRPr lang="es-MX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 smtClean="0"/>
                        <a:t>Starbucks </a:t>
                      </a:r>
                      <a:endParaRPr lang="es-MX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 smtClean="0"/>
                        <a:t>1</a:t>
                      </a:r>
                      <a:endParaRPr lang="es-MX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 smtClean="0"/>
                        <a:t>Del Valle</a:t>
                      </a:r>
                      <a:endParaRPr lang="es-MX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666371"/>
                  </a:ext>
                </a:extLst>
              </a:tr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 smtClean="0"/>
                        <a:t>Galerías Insurgentes</a:t>
                      </a:r>
                      <a:endParaRPr lang="es-MX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 err="1" smtClean="0"/>
                        <a:t>Marti</a:t>
                      </a:r>
                      <a:endParaRPr lang="es-MX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 smtClean="0"/>
                        <a:t>1</a:t>
                      </a:r>
                      <a:endParaRPr lang="es-MX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b="1" dirty="0" smtClean="0"/>
                        <a:t>Del Valle</a:t>
                      </a:r>
                      <a:endParaRPr lang="es-MX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40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3703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Algebra Relacional / SQL</a:t>
            </a:r>
            <a:endParaRPr lang="es-MX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23383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15075</TotalTime>
  <Words>543</Words>
  <Application>Microsoft Office PowerPoint</Application>
  <PresentationFormat>Presentación en pantalla (16:9)</PresentationFormat>
  <Paragraphs>260</Paragraphs>
  <Slides>23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9" baseType="lpstr">
      <vt:lpstr>Arial</vt:lpstr>
      <vt:lpstr>Roboto Condensed</vt:lpstr>
      <vt:lpstr>Inconsolata</vt:lpstr>
      <vt:lpstr>Roboto Condensed Light</vt:lpstr>
      <vt:lpstr>Arvo</vt:lpstr>
      <vt:lpstr>Salerio template</vt:lpstr>
      <vt:lpstr>Introducción a las Bases de Datos</vt:lpstr>
      <vt:lpstr>Anuncios parroquiales</vt:lpstr>
      <vt:lpstr>Examen 2</vt:lpstr>
      <vt:lpstr>Algebra Relacional</vt:lpstr>
      <vt:lpstr>Operaciones</vt:lpstr>
      <vt:lpstr>Natural Join</vt:lpstr>
      <vt:lpstr>Natural - Join</vt:lpstr>
      <vt:lpstr>Natural-Join</vt:lpstr>
      <vt:lpstr>Algebra Relacional / SQL</vt:lpstr>
      <vt:lpstr>Joins</vt:lpstr>
      <vt:lpstr>Tablas</vt:lpstr>
      <vt:lpstr>Inner Join</vt:lpstr>
      <vt:lpstr>Outer Join</vt:lpstr>
      <vt:lpstr>Outer Join</vt:lpstr>
      <vt:lpstr>Left Outer Join</vt:lpstr>
      <vt:lpstr>Left Outer Join</vt:lpstr>
      <vt:lpstr>Left Outer Join</vt:lpstr>
      <vt:lpstr>Left Outer Join</vt:lpstr>
      <vt:lpstr>Full Outer Join</vt:lpstr>
      <vt:lpstr>Full Outer Join</vt:lpstr>
      <vt:lpstr>Presentación de PowerPoint</vt:lpstr>
      <vt:lpstr>Temario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Leon Felipe Palafox Novack</dc:creator>
  <cp:lastModifiedBy>León Felipe Palafox Novack</cp:lastModifiedBy>
  <cp:revision>100</cp:revision>
  <dcterms:modified xsi:type="dcterms:W3CDTF">2018-10-08T15:26:14Z</dcterms:modified>
</cp:coreProperties>
</file>