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346" r:id="rId3"/>
    <p:sldId id="612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524" r:id="rId16"/>
    <p:sldId id="614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371" r:id="rId29"/>
  </p:sldIdLst>
  <p:sldSz cx="9144000" cy="5143500" type="screen16x9"/>
  <p:notesSz cx="6858000" cy="9144000"/>
  <p:embeddedFontLs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mysql-indexes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puede obtener información acerca del número de </a:t>
            </a:r>
            <a:r>
              <a:rPr lang="es-MX" dirty="0" err="1" smtClean="0"/>
              <a:t>Oscares</a:t>
            </a:r>
            <a:r>
              <a:rPr lang="es-MX" dirty="0" smtClean="0"/>
              <a:t> que ganó cada película?</a:t>
            </a:r>
          </a:p>
          <a:p>
            <a:pPr lvl="1"/>
            <a:r>
              <a:rPr lang="es-MX" dirty="0" smtClean="0"/>
              <a:t>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64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Película con mas nominaciones?</a:t>
            </a:r>
          </a:p>
          <a:p>
            <a:pPr lvl="1"/>
            <a:r>
              <a:rPr lang="es-MX" dirty="0" err="1" smtClean="0"/>
              <a:t>The</a:t>
            </a:r>
            <a:r>
              <a:rPr lang="es-MX" dirty="0" smtClean="0"/>
              <a:t> Post</a:t>
            </a:r>
          </a:p>
          <a:p>
            <a:pPr lvl="1"/>
            <a:r>
              <a:rPr lang="es-MX" dirty="0" smtClean="0"/>
              <a:t>Curiosamente la película en si no ganó ningún Oscar, ganó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Shape</a:t>
            </a:r>
            <a:r>
              <a:rPr lang="es-MX" dirty="0" smtClean="0"/>
              <a:t> of </a:t>
            </a:r>
            <a:r>
              <a:rPr lang="es-MX" dirty="0" err="1" smtClean="0"/>
              <a:t>Water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31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Errores:</a:t>
            </a:r>
          </a:p>
          <a:p>
            <a:pPr lvl="1"/>
            <a:r>
              <a:rPr lang="es-MX" dirty="0" smtClean="0"/>
              <a:t>No hay ID para Actores y otras tablas</a:t>
            </a:r>
          </a:p>
          <a:p>
            <a:pPr lvl="1"/>
            <a:r>
              <a:rPr lang="es-MX" dirty="0" smtClean="0"/>
              <a:t>No hay tablas de relación</a:t>
            </a:r>
          </a:p>
          <a:p>
            <a:pPr lvl="1"/>
            <a:r>
              <a:rPr lang="es-MX" dirty="0" smtClean="0"/>
              <a:t>Las ID están como </a:t>
            </a:r>
            <a:r>
              <a:rPr lang="es-MX" dirty="0" err="1" smtClean="0"/>
              <a:t>int</a:t>
            </a:r>
            <a:endParaRPr lang="es-MX" dirty="0" smtClean="0"/>
          </a:p>
          <a:p>
            <a:pPr lvl="1"/>
            <a:r>
              <a:rPr lang="es-MX" dirty="0" smtClean="0"/>
              <a:t>Redundancia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32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Preguntas Bono:</a:t>
            </a:r>
          </a:p>
          <a:p>
            <a:pPr lvl="1"/>
            <a:r>
              <a:rPr lang="es-MX" dirty="0" smtClean="0"/>
              <a:t>1: RAMS (Aun hoy)</a:t>
            </a:r>
          </a:p>
          <a:p>
            <a:pPr lvl="1"/>
            <a:r>
              <a:rPr lang="es-MX" dirty="0" smtClean="0"/>
              <a:t>2: </a:t>
            </a:r>
            <a:r>
              <a:rPr lang="es-MX" dirty="0" err="1" smtClean="0"/>
              <a:t>Bansky</a:t>
            </a:r>
            <a:r>
              <a:rPr lang="es-MX" dirty="0" smtClean="0"/>
              <a:t>, destruyo su obra después de que se subastó.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10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S.Q.L o “</a:t>
            </a:r>
            <a:r>
              <a:rPr lang="es-MX" sz="1800" dirty="0" err="1" smtClean="0"/>
              <a:t>Sequel</a:t>
            </a:r>
            <a:r>
              <a:rPr lang="es-MX" sz="1800" dirty="0" smtClean="0"/>
              <a:t>”</a:t>
            </a:r>
            <a:endParaRPr lang="es-MX" sz="1800" dirty="0" smtClean="0"/>
          </a:p>
          <a:p>
            <a:r>
              <a:rPr lang="es-MX" sz="1800" dirty="0" smtClean="0"/>
              <a:t>La mayoría de los sistemas comerciales de BD lo soportan</a:t>
            </a:r>
            <a:endParaRPr lang="es-MX" sz="1800" dirty="0" smtClean="0"/>
          </a:p>
          <a:p>
            <a:r>
              <a:rPr lang="es-MX" sz="1800" dirty="0" smtClean="0"/>
              <a:t>Es uno de los sistemas mejor mantenidos</a:t>
            </a:r>
          </a:p>
          <a:p>
            <a:pPr lvl="1"/>
            <a:r>
              <a:rPr lang="es-MX" sz="1800" dirty="0" smtClean="0"/>
              <a:t>Tiene nuevos “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” todo el tiempo.</a:t>
            </a:r>
            <a:endParaRPr lang="es-MX" sz="1800" dirty="0" smtClean="0"/>
          </a:p>
          <a:p>
            <a:r>
              <a:rPr lang="es-MX" sz="1800" dirty="0" smtClean="0"/>
              <a:t>Tiene GUI interactiva que hace más fácil su manejo.</a:t>
            </a:r>
            <a:endParaRPr lang="es-MX" sz="1800" dirty="0" smtClean="0"/>
          </a:p>
          <a:p>
            <a:r>
              <a:rPr lang="es-MX" sz="1800" dirty="0" smtClean="0"/>
              <a:t>Esta basado en Álgebra relacional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SQL: </a:t>
            </a:r>
            <a:r>
              <a:rPr lang="es-MX" dirty="0" err="1" smtClean="0"/>
              <a:t>Intro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Data </a:t>
            </a:r>
            <a:r>
              <a:rPr lang="es-MX" sz="1800" dirty="0" err="1" smtClean="0"/>
              <a:t>Definition</a:t>
            </a:r>
            <a:r>
              <a:rPr lang="es-MX" sz="1800" dirty="0" smtClean="0"/>
              <a:t> </a:t>
            </a:r>
            <a:r>
              <a:rPr lang="es-MX" sz="1800" dirty="0" err="1" smtClean="0"/>
              <a:t>Language</a:t>
            </a:r>
            <a:r>
              <a:rPr lang="es-MX" sz="1800" dirty="0" smtClean="0"/>
              <a:t> (DDL)</a:t>
            </a:r>
            <a:endParaRPr lang="es-MX" sz="1800" dirty="0" smtClean="0"/>
          </a:p>
          <a:p>
            <a:pPr lvl="1"/>
            <a:r>
              <a:rPr lang="es-MX" sz="1800" dirty="0" err="1" smtClean="0"/>
              <a:t>Create</a:t>
            </a:r>
            <a:r>
              <a:rPr lang="es-MX" sz="1800" dirty="0" smtClean="0"/>
              <a:t> </a:t>
            </a:r>
            <a:r>
              <a:rPr lang="es-MX" sz="1800" dirty="0" err="1" smtClean="0"/>
              <a:t>Table</a:t>
            </a:r>
            <a:endParaRPr lang="es-MX" sz="1800" dirty="0" smtClean="0"/>
          </a:p>
          <a:p>
            <a:pPr lvl="2"/>
            <a:r>
              <a:rPr lang="es-MX" sz="1800" dirty="0" smtClean="0"/>
              <a:t>Crea Tablas</a:t>
            </a:r>
            <a:endParaRPr lang="es-MX" sz="1800" dirty="0" smtClean="0"/>
          </a:p>
          <a:p>
            <a:pPr lvl="1"/>
            <a:r>
              <a:rPr lang="es-MX" sz="1800" dirty="0" err="1" smtClean="0"/>
              <a:t>Drop</a:t>
            </a:r>
            <a:r>
              <a:rPr lang="es-MX" sz="1800" dirty="0" smtClean="0"/>
              <a:t> </a:t>
            </a:r>
            <a:r>
              <a:rPr lang="es-MX" sz="1800" dirty="0" err="1" smtClean="0"/>
              <a:t>Table</a:t>
            </a:r>
            <a:endParaRPr lang="es-MX" sz="1800" dirty="0" smtClean="0"/>
          </a:p>
          <a:p>
            <a:pPr lvl="2"/>
            <a:r>
              <a:rPr lang="es-MX" sz="1800" dirty="0" err="1" smtClean="0"/>
              <a:t>Destuye</a:t>
            </a:r>
            <a:r>
              <a:rPr lang="es-MX" sz="1800" dirty="0" smtClean="0"/>
              <a:t> Tablas (cuidado!!!)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SQL: </a:t>
            </a:r>
            <a:r>
              <a:rPr lang="es-MX" dirty="0" err="1" smtClean="0"/>
              <a:t>Intro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Data </a:t>
            </a:r>
            <a:r>
              <a:rPr lang="es-MX" dirty="0" err="1" smtClean="0"/>
              <a:t>Manipulation</a:t>
            </a:r>
            <a:r>
              <a:rPr lang="es-MX" dirty="0" smtClean="0"/>
              <a:t> </a:t>
            </a:r>
            <a:r>
              <a:rPr lang="es-MX" dirty="0" err="1" smtClean="0"/>
              <a:t>Language</a:t>
            </a:r>
            <a:r>
              <a:rPr lang="es-MX" dirty="0" smtClean="0"/>
              <a:t> (DML):</a:t>
            </a:r>
          </a:p>
          <a:p>
            <a:pPr lvl="1"/>
            <a:r>
              <a:rPr lang="es-MX" dirty="0" err="1" smtClean="0"/>
              <a:t>Select</a:t>
            </a:r>
            <a:endParaRPr lang="es-MX" dirty="0" smtClean="0"/>
          </a:p>
          <a:p>
            <a:pPr lvl="1"/>
            <a:r>
              <a:rPr lang="es-MX" dirty="0" err="1" smtClean="0"/>
              <a:t>Insert</a:t>
            </a:r>
            <a:endParaRPr lang="es-MX" dirty="0" smtClean="0"/>
          </a:p>
          <a:p>
            <a:pPr lvl="1"/>
            <a:r>
              <a:rPr lang="es-MX" dirty="0" err="1" smtClean="0"/>
              <a:t>Delete</a:t>
            </a:r>
            <a:endParaRPr lang="es-MX" dirty="0" smtClean="0"/>
          </a:p>
          <a:p>
            <a:pPr lvl="1"/>
            <a:r>
              <a:rPr lang="es-MX" dirty="0" err="1" smtClean="0"/>
              <a:t>Update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3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A1, A2, A3, ….., AN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R1</a:t>
            </a:r>
          </a:p>
          <a:p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regresar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relaciones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se ejecuta el </a:t>
            </a:r>
            <a:r>
              <a:rPr lang="es-MX" dirty="0" err="1" smtClean="0"/>
              <a:t>Query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Empezamos con la relación del FROM</a:t>
            </a:r>
          </a:p>
          <a:p>
            <a:endParaRPr lang="es-MX" dirty="0"/>
          </a:p>
          <a:p>
            <a:r>
              <a:rPr lang="es-MX" dirty="0" smtClean="0"/>
              <a:t>Aplica la selección definida en el WHERE</a:t>
            </a:r>
          </a:p>
          <a:p>
            <a:endParaRPr lang="es-MX" dirty="0"/>
          </a:p>
          <a:p>
            <a:r>
              <a:rPr lang="es-MX" dirty="0" smtClean="0"/>
              <a:t>Aplica la Proyección definida en el SELECT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04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Examen - Respuestas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* En 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* en los SELECT significa elegir todas las variables.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5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Renombrar atributos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utiliza la palabra clave AS</a:t>
            </a:r>
          </a:p>
          <a:p>
            <a:r>
              <a:rPr lang="es-MX" dirty="0" smtClean="0"/>
              <a:t>SELECT </a:t>
            </a:r>
            <a:r>
              <a:rPr lang="es-MX" dirty="0" err="1" smtClean="0"/>
              <a:t>name</a:t>
            </a:r>
            <a:r>
              <a:rPr lang="es-MX" dirty="0" smtClean="0"/>
              <a:t> AS estudiante, calificación</a:t>
            </a:r>
          </a:p>
          <a:p>
            <a:r>
              <a:rPr lang="es-MX" dirty="0" smtClean="0"/>
              <a:t>Buscamos renombrar si queremos tener una vista más intuitiva.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60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colocar diferentes operaciones matemáticas:</a:t>
            </a:r>
          </a:p>
          <a:p>
            <a:r>
              <a:rPr lang="es-MX" dirty="0" smtClean="0"/>
              <a:t>SELECT estudiante, edad,</a:t>
            </a:r>
          </a:p>
          <a:p>
            <a:pPr lvl="1"/>
            <a:r>
              <a:rPr lang="es-MX" dirty="0" smtClean="0"/>
              <a:t>Calificación*4/10 AS GPA</a:t>
            </a:r>
          </a:p>
          <a:p>
            <a:r>
              <a:rPr lang="es-MX" dirty="0" smtClean="0"/>
              <a:t>FROM Estudiantes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42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importantes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el WHERE se pueden utilizar AND, OR y NOT, así como paréntesis.</a:t>
            </a:r>
          </a:p>
          <a:p>
            <a:r>
              <a:rPr lang="es-MX" dirty="0" smtClean="0"/>
              <a:t>SQL es case-</a:t>
            </a:r>
            <a:r>
              <a:rPr lang="es-MX" dirty="0" err="1" smtClean="0"/>
              <a:t>insensitive</a:t>
            </a:r>
            <a:r>
              <a:rPr lang="es-MX" dirty="0" smtClean="0"/>
              <a:t>, fuera de ‘texto’ da igual si usan mayúsculas o minúsculas.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17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instrucciones WHERE pueden tener condiciones donde la comparamos con un </a:t>
            </a:r>
            <a:r>
              <a:rPr lang="es-MX" dirty="0" err="1" smtClean="0"/>
              <a:t>string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&lt;</a:t>
            </a:r>
            <a:r>
              <a:rPr lang="es-MX" dirty="0" err="1" smtClean="0"/>
              <a:t>Attributo</a:t>
            </a:r>
            <a:r>
              <a:rPr lang="es-MX" dirty="0" smtClean="0"/>
              <a:t>&gt; LIKE &lt;</a:t>
            </a:r>
            <a:r>
              <a:rPr lang="es-MX" dirty="0" err="1" smtClean="0"/>
              <a:t>Patron</a:t>
            </a:r>
            <a:r>
              <a:rPr lang="es-MX" dirty="0" smtClean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</a:t>
            </a:r>
            <a:r>
              <a:rPr lang="es-MX" dirty="0" smtClean="0"/>
              <a:t>NOT LIKE </a:t>
            </a:r>
            <a:r>
              <a:rPr lang="es-MX" dirty="0"/>
              <a:t>&lt;</a:t>
            </a:r>
            <a:r>
              <a:rPr lang="es-MX" dirty="0" err="1"/>
              <a:t>Patron</a:t>
            </a:r>
            <a:r>
              <a:rPr lang="es-MX" dirty="0" smtClean="0"/>
              <a:t>&gt;</a:t>
            </a:r>
          </a:p>
          <a:p>
            <a:r>
              <a:rPr lang="es-MX" dirty="0" err="1" smtClean="0"/>
              <a:t>Patron</a:t>
            </a:r>
            <a:r>
              <a:rPr lang="es-MX" dirty="0" smtClean="0"/>
              <a:t> es un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67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7987"/>
            <a:ext cx="25431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635124"/>
            <a:ext cx="2419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5" y="1766886"/>
            <a:ext cx="23526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766887"/>
            <a:ext cx="2457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dev.mysql.com/doc/refman/8.0/en/mysql-indexes.html</a:t>
            </a:r>
            <a:endParaRPr lang="es-MX" dirty="0" smtClean="0"/>
          </a:p>
          <a:p>
            <a:r>
              <a:rPr lang="es-MX" dirty="0" smtClean="0"/>
              <a:t>Leer y hacer un reporte:</a:t>
            </a:r>
          </a:p>
          <a:p>
            <a:pPr lvl="1"/>
            <a:r>
              <a:rPr lang="es-MX" dirty="0" smtClean="0"/>
              <a:t>2 hojas máximo</a:t>
            </a:r>
          </a:p>
          <a:p>
            <a:pPr lvl="1"/>
            <a:r>
              <a:rPr lang="es-MX" dirty="0" smtClean="0"/>
              <a:t>31 de Octubre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82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Elementos básicos en un álgebra</a:t>
            </a:r>
          </a:p>
          <a:p>
            <a:pPr lvl="1"/>
            <a:r>
              <a:rPr lang="es-MX" dirty="0" smtClean="0"/>
              <a:t>Operador</a:t>
            </a:r>
          </a:p>
          <a:p>
            <a:pPr lvl="1"/>
            <a:r>
              <a:rPr lang="es-MX" dirty="0" smtClean="0"/>
              <a:t>Operando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Operador :  a</a:t>
            </a:r>
          </a:p>
          <a:p>
            <a:r>
              <a:rPr lang="es-MX" dirty="0" smtClean="0"/>
              <a:t>Operando +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es la proyección:</a:t>
            </a:r>
          </a:p>
          <a:p>
            <a:pPr lvl="1"/>
            <a:r>
              <a:rPr lang="es-MX" dirty="0" smtClean="0"/>
              <a:t>Tomar los atributos definidos en una lista 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3 Ejemplos prácticos de selección:</a:t>
            </a:r>
          </a:p>
          <a:p>
            <a:pPr lvl="1"/>
            <a:r>
              <a:rPr lang="es-MX" dirty="0" smtClean="0"/>
              <a:t>Ver rangos de fechas</a:t>
            </a:r>
          </a:p>
          <a:p>
            <a:pPr lvl="1"/>
            <a:r>
              <a:rPr lang="es-MX" dirty="0" smtClean="0"/>
              <a:t>Ver rangos de edades</a:t>
            </a:r>
          </a:p>
          <a:p>
            <a:pPr lvl="1"/>
            <a:r>
              <a:rPr lang="es-MX" dirty="0" smtClean="0"/>
              <a:t>Ver localidades especificas</a:t>
            </a:r>
          </a:p>
          <a:p>
            <a:pPr marL="533400" lvl="1" indent="0">
              <a:buNone/>
            </a:pP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83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es una vista:</a:t>
            </a:r>
          </a:p>
          <a:p>
            <a:pPr lvl="1"/>
            <a:r>
              <a:rPr lang="es-MX" dirty="0" smtClean="0"/>
              <a:t>Nueva tabla realizada a base de </a:t>
            </a:r>
            <a:r>
              <a:rPr lang="es-MX" dirty="0" err="1" smtClean="0"/>
              <a:t>Query</a:t>
            </a:r>
            <a:r>
              <a:rPr lang="es-MX" dirty="0" smtClean="0"/>
              <a:t>, ajena a la base de datos original</a:t>
            </a:r>
          </a:p>
          <a:p>
            <a:pPr lvl="1"/>
            <a:r>
              <a:rPr lang="es-MX" dirty="0" smtClean="0"/>
              <a:t>No usa memoria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0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creamos vistas:</a:t>
            </a:r>
          </a:p>
          <a:p>
            <a:pPr lvl="1"/>
            <a:r>
              <a:rPr lang="es-MX" dirty="0" smtClean="0"/>
              <a:t>Delimitar la información</a:t>
            </a:r>
          </a:p>
          <a:p>
            <a:pPr lvl="1"/>
            <a:r>
              <a:rPr lang="es-MX" dirty="0" smtClean="0"/>
              <a:t>Crear tablas más naturales</a:t>
            </a:r>
          </a:p>
          <a:p>
            <a:pPr lvl="1"/>
            <a:r>
              <a:rPr lang="es-MX" dirty="0" smtClean="0"/>
              <a:t>Analizar la información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54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Expresión:</a:t>
            </a:r>
          </a:p>
          <a:p>
            <a:pPr lvl="1"/>
            <a:r>
              <a:rPr lang="es-MX" dirty="0"/>
              <a:t>R1 := </a:t>
            </a:r>
            <a:r>
              <a:rPr lang="el-GR" dirty="0" smtClean="0"/>
              <a:t>σ</a:t>
            </a:r>
            <a:r>
              <a:rPr lang="es-MX" baseline="-25000" dirty="0" smtClean="0"/>
              <a:t>año = 2004</a:t>
            </a:r>
            <a:r>
              <a:rPr lang="es-MX" dirty="0" smtClean="0"/>
              <a:t>(</a:t>
            </a:r>
            <a:r>
              <a:rPr lang="es-MX" dirty="0" err="1" smtClean="0"/>
              <a:t>Peliculas</a:t>
            </a:r>
            <a:r>
              <a:rPr lang="es-MX" dirty="0" smtClean="0"/>
              <a:t>)</a:t>
            </a:r>
            <a:endParaRPr lang="es-MX" dirty="0"/>
          </a:p>
          <a:p>
            <a:pPr lvl="1"/>
            <a:r>
              <a:rPr lang="es-MX" dirty="0" smtClean="0"/>
              <a:t>R2 </a:t>
            </a:r>
            <a:r>
              <a:rPr lang="es-MX" dirty="0"/>
              <a:t>:= </a:t>
            </a:r>
            <a:r>
              <a:rPr lang="es-MX" dirty="0" err="1" smtClean="0"/>
              <a:t>Peliculas</a:t>
            </a:r>
            <a:r>
              <a:rPr lang="es-MX" dirty="0" smtClean="0"/>
              <a:t> </a:t>
            </a:r>
            <a:r>
              <a:rPr lang="el-GR" dirty="0" smtClean="0"/>
              <a:t>⋈</a:t>
            </a:r>
            <a:r>
              <a:rPr lang="es-MX" i="1" baseline="-25000" dirty="0" err="1" smtClean="0"/>
              <a:t>Peliculas.TituloID</a:t>
            </a:r>
            <a:r>
              <a:rPr lang="es-MX" i="1" baseline="-25000" dirty="0" smtClean="0"/>
              <a:t>=</a:t>
            </a:r>
            <a:r>
              <a:rPr lang="es-MX" i="1" baseline="-25000" dirty="0" err="1" smtClean="0"/>
              <a:t>Actores.TituloID</a:t>
            </a:r>
            <a:r>
              <a:rPr lang="es-MX" dirty="0" smtClean="0"/>
              <a:t> Actores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06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491</Words>
  <Application>Microsoft Office PowerPoint</Application>
  <PresentationFormat>Presentación en pantalla (16:9)</PresentationFormat>
  <Paragraphs>126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Arvo</vt:lpstr>
      <vt:lpstr>Roboto Condensed Light</vt:lpstr>
      <vt:lpstr>Arial</vt:lpstr>
      <vt:lpstr>Roboto Condensed</vt:lpstr>
      <vt:lpstr>Salerio template</vt:lpstr>
      <vt:lpstr>Introducción a las Bases de Datos</vt:lpstr>
      <vt:lpstr>Examen - Respuestas</vt:lpstr>
      <vt:lpstr>Examen 2</vt:lpstr>
      <vt:lpstr>Examen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SQL</vt:lpstr>
      <vt:lpstr>Definición</vt:lpstr>
      <vt:lpstr>SQL: Intro</vt:lpstr>
      <vt:lpstr>SQL: Intro</vt:lpstr>
      <vt:lpstr> SELECT</vt:lpstr>
      <vt:lpstr>Como se ejecuta el Query?</vt:lpstr>
      <vt:lpstr>* En SELECT</vt:lpstr>
      <vt:lpstr>Renombrar atributos</vt:lpstr>
      <vt:lpstr>Operaciones</vt:lpstr>
      <vt:lpstr>Puntos importantes</vt:lpstr>
      <vt:lpstr>Patrones</vt:lpstr>
      <vt:lpstr>Patrones</vt:lpstr>
      <vt:lpstr>Presentación de PowerPoint</vt:lpstr>
      <vt:lpstr>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106</cp:revision>
  <dcterms:modified xsi:type="dcterms:W3CDTF">2018-10-22T15:28:26Z</dcterms:modified>
</cp:coreProperties>
</file>