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346" r:id="rId3"/>
    <p:sldId id="366" r:id="rId4"/>
    <p:sldId id="289" r:id="rId5"/>
    <p:sldId id="342" r:id="rId6"/>
    <p:sldId id="344" r:id="rId7"/>
    <p:sldId id="345" r:id="rId8"/>
    <p:sldId id="348" r:id="rId9"/>
    <p:sldId id="349" r:id="rId10"/>
    <p:sldId id="351" r:id="rId11"/>
    <p:sldId id="350" r:id="rId12"/>
    <p:sldId id="355" r:id="rId13"/>
    <p:sldId id="357" r:id="rId14"/>
    <p:sldId id="356" r:id="rId15"/>
    <p:sldId id="353" r:id="rId16"/>
    <p:sldId id="359" r:id="rId17"/>
    <p:sldId id="360" r:id="rId18"/>
    <p:sldId id="352" r:id="rId19"/>
    <p:sldId id="362" r:id="rId20"/>
    <p:sldId id="363" r:id="rId21"/>
    <p:sldId id="364" r:id="rId22"/>
    <p:sldId id="365" r:id="rId23"/>
    <p:sldId id="367" r:id="rId24"/>
    <p:sldId id="368" r:id="rId25"/>
    <p:sldId id="369" r:id="rId26"/>
    <p:sldId id="370" r:id="rId27"/>
    <p:sldId id="371" r:id="rId28"/>
  </p:sldIdLst>
  <p:sldSz cx="9144000" cy="5143500" type="screen16x9"/>
  <p:notesSz cx="6858000" cy="9144000"/>
  <p:embeddedFontLs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2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xkcd.com/1409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Base de datos: Conjunto de </a:t>
            </a:r>
            <a:r>
              <a:rPr lang="es-MX" b="1" dirty="0" smtClean="0"/>
              <a:t>relaciones</a:t>
            </a:r>
            <a:r>
              <a:rPr lang="es-MX" dirty="0" smtClean="0"/>
              <a:t> (o </a:t>
            </a:r>
            <a:r>
              <a:rPr lang="es-MX" b="1" dirty="0" smtClean="0"/>
              <a:t>tablas</a:t>
            </a:r>
            <a:r>
              <a:rPr lang="es-MX" dirty="0" smtClean="0"/>
              <a:t>)</a:t>
            </a:r>
          </a:p>
          <a:p>
            <a:r>
              <a:rPr lang="es-MX" dirty="0" smtClean="0"/>
              <a:t>Cada relación tiene </a:t>
            </a:r>
            <a:r>
              <a:rPr lang="es-MX" b="1" dirty="0" smtClean="0"/>
              <a:t>atributos</a:t>
            </a:r>
            <a:r>
              <a:rPr lang="es-MX" dirty="0" smtClean="0"/>
              <a:t> ( o </a:t>
            </a:r>
            <a:r>
              <a:rPr lang="es-MX" b="1" dirty="0" smtClean="0"/>
              <a:t>columnas</a:t>
            </a:r>
            <a:r>
              <a:rPr lang="es-MX" dirty="0" smtClean="0"/>
              <a:t>)</a:t>
            </a:r>
          </a:p>
          <a:p>
            <a:r>
              <a:rPr lang="es-MX" dirty="0" smtClean="0"/>
              <a:t>Cada </a:t>
            </a:r>
            <a:r>
              <a:rPr lang="es-MX" b="1" dirty="0" err="1" smtClean="0"/>
              <a:t>tuple</a:t>
            </a:r>
            <a:r>
              <a:rPr lang="es-MX" dirty="0" smtClean="0"/>
              <a:t> (o </a:t>
            </a:r>
            <a:r>
              <a:rPr lang="es-MX" b="1" dirty="0" smtClean="0"/>
              <a:t>renglón</a:t>
            </a:r>
            <a:r>
              <a:rPr lang="es-MX" dirty="0" smtClean="0"/>
              <a:t>) tiene valores para cada atributo. </a:t>
            </a:r>
          </a:p>
          <a:p>
            <a:r>
              <a:rPr lang="es-MX" dirty="0" smtClean="0"/>
              <a:t>Cada atributo tiene un </a:t>
            </a:r>
            <a:r>
              <a:rPr lang="es-MX" b="1" dirty="0" smtClean="0"/>
              <a:t>tipo</a:t>
            </a:r>
            <a:r>
              <a:rPr lang="es-MX" dirty="0" smtClean="0"/>
              <a:t> (o </a:t>
            </a:r>
            <a:r>
              <a:rPr lang="es-MX" b="1" dirty="0" smtClean="0"/>
              <a:t>dominio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0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Esquema (</a:t>
            </a:r>
            <a:r>
              <a:rPr lang="es-MX" dirty="0" err="1" smtClean="0"/>
              <a:t>schema</a:t>
            </a:r>
            <a:r>
              <a:rPr lang="es-MX" dirty="0" smtClean="0"/>
              <a:t>): Descripción estructural de los elementos en la base de datos.</a:t>
            </a:r>
          </a:p>
          <a:p>
            <a:r>
              <a:rPr lang="es-MX" dirty="0" smtClean="0"/>
              <a:t>Instancia: Contenidos de la base de datos.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2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NULL: Significa que un valor es no conocido, o no definido.</a:t>
            </a:r>
          </a:p>
          <a:p>
            <a:r>
              <a:rPr lang="es-MX" dirty="0" smtClean="0"/>
              <a:t>Llave (Key): Valor único para cada </a:t>
            </a:r>
            <a:r>
              <a:rPr lang="es-MX" dirty="0" err="1" smtClean="0"/>
              <a:t>tuple</a:t>
            </a:r>
            <a:endParaRPr lang="es-MX" dirty="0" smtClean="0"/>
          </a:p>
          <a:p>
            <a:pPr lvl="1"/>
            <a:r>
              <a:rPr lang="es-MX" dirty="0" smtClean="0"/>
              <a:t>También pueden ser combinaciones de atributos.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7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Universidades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 smtClean="0"/>
              <a:t>Esquema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11112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48453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String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Float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00205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Universidades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 smtClean="0"/>
              <a:t>Esquema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31459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64197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Armando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José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97179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ITAM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5,500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UNAM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300,000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Universidades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79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94817"/>
              </p:ext>
            </p:extLst>
          </p:nvPr>
        </p:nvGraphicFramePr>
        <p:xfrm>
          <a:off x="332197" y="1762373"/>
          <a:ext cx="7681648" cy="23986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0412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 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Municipio</a:t>
                      </a:r>
                      <a:r>
                        <a:rPr lang="es-MX" baseline="0" dirty="0" smtClean="0"/>
                        <a:t> Id (INEGI)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Municipio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Benito </a:t>
                      </a:r>
                      <a:r>
                        <a:rPr lang="es-MX" dirty="0" err="1" smtClean="0"/>
                        <a:t>Juarez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Veracruz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Acajete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Yucatán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Abalá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32197" y="145459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Municipios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67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LLAVES:</a:t>
            </a:r>
          </a:p>
          <a:p>
            <a:pPr lvl="1"/>
            <a:r>
              <a:rPr lang="es-MX" dirty="0" smtClean="0"/>
              <a:t>A nivel implementación, la búsqueda es más rápida si existe una llave única.</a:t>
            </a:r>
          </a:p>
          <a:p>
            <a:pPr lvl="1"/>
            <a:r>
              <a:rPr lang="es-MX" dirty="0" smtClean="0"/>
              <a:t>Cuando tenemos más tablas, la forma de relacionarlas es usando las llaves.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8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</a:t>
            </a:r>
            <a:r>
              <a:rPr lang="es-MX" dirty="0" err="1" smtClean="0"/>
              <a:t>Student</a:t>
            </a:r>
            <a:r>
              <a:rPr lang="es-MX" dirty="0" smtClean="0"/>
              <a:t>(ID, Nombre, Promedio, </a:t>
            </a:r>
          </a:p>
          <a:p>
            <a:endParaRPr lang="es-MX" dirty="0"/>
          </a:p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Universidad(nombre </a:t>
            </a:r>
            <a:r>
              <a:rPr lang="es-MX" dirty="0" err="1" smtClean="0"/>
              <a:t>string</a:t>
            </a:r>
            <a:r>
              <a:rPr lang="es-MX" dirty="0" smtClean="0"/>
              <a:t>, estado </a:t>
            </a:r>
            <a:r>
              <a:rPr lang="es-MX" dirty="0" err="1" smtClean="0"/>
              <a:t>char</a:t>
            </a:r>
            <a:r>
              <a:rPr lang="es-MX" dirty="0" smtClean="0"/>
              <a:t>(4),  </a:t>
            </a:r>
            <a:r>
              <a:rPr lang="es-MX" dirty="0" err="1" smtClean="0"/>
              <a:t>pobl</a:t>
            </a:r>
            <a:r>
              <a:rPr lang="es-MX" dirty="0" smtClean="0"/>
              <a:t> </a:t>
            </a:r>
            <a:r>
              <a:rPr lang="es-MX" dirty="0" err="1" smtClean="0"/>
              <a:t>integer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5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Llamados a una base de datos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Como usar un lenguaje de llamados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178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se vio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Recordar es vivir!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Pasos para crear y usar una base de datos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559688"/>
          </a:xfrm>
        </p:spPr>
        <p:txBody>
          <a:bodyPr/>
          <a:lstStyle/>
          <a:p>
            <a:r>
              <a:rPr lang="es-MX" dirty="0" smtClean="0"/>
              <a:t>Crear el esquema</a:t>
            </a:r>
          </a:p>
          <a:p>
            <a:pPr lvl="1"/>
            <a:r>
              <a:rPr lang="es-MX" dirty="0" smtClean="0"/>
              <a:t>Se crea usando el DDL (Puede ser SQL tradicional)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68746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32798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 y usar una base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99401"/>
          </a:xfrm>
        </p:spPr>
        <p:txBody>
          <a:bodyPr/>
          <a:lstStyle/>
          <a:p>
            <a:r>
              <a:rPr lang="es-MX" dirty="0" smtClean="0"/>
              <a:t>Hacer la carga masiva (</a:t>
            </a:r>
            <a:r>
              <a:rPr lang="es-MX" dirty="0" err="1" smtClean="0"/>
              <a:t>Bulk</a:t>
            </a:r>
            <a:r>
              <a:rPr lang="es-MX" dirty="0" smtClean="0"/>
              <a:t> Load)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49782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84209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29465" y="267128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JSON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729465" y="310324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XML</a:t>
            </a:r>
            <a:endParaRPr lang="es-MX" dirty="0"/>
          </a:p>
        </p:txBody>
      </p:sp>
      <p:pic>
        <p:nvPicPr>
          <p:cNvPr id="1026" name="Picture 2" descr="stick figure obama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" y="3775235"/>
            <a:ext cx="771286" cy="5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curvado 10"/>
          <p:cNvCxnSpPr>
            <a:stCxn id="8" idx="3"/>
            <a:endCxn id="5" idx="2"/>
          </p:cNvCxnSpPr>
          <p:nvPr/>
        </p:nvCxnSpPr>
        <p:spPr>
          <a:xfrm>
            <a:off x="1393429" y="2825170"/>
            <a:ext cx="1431964" cy="7810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>
            <a:stCxn id="9" idx="3"/>
            <a:endCxn id="5" idx="2"/>
          </p:cNvCxnSpPr>
          <p:nvPr/>
        </p:nvCxnSpPr>
        <p:spPr>
          <a:xfrm>
            <a:off x="1282822" y="3257132"/>
            <a:ext cx="1542571" cy="349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1026" idx="3"/>
            <a:endCxn id="5" idx="2"/>
          </p:cNvCxnSpPr>
          <p:nvPr/>
        </p:nvCxnSpPr>
        <p:spPr>
          <a:xfrm flipV="1">
            <a:off x="1500751" y="3606230"/>
            <a:ext cx="1324642" cy="444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ilindro 18"/>
          <p:cNvSpPr/>
          <p:nvPr/>
        </p:nvSpPr>
        <p:spPr>
          <a:xfrm>
            <a:off x="822064" y="2178938"/>
            <a:ext cx="368157" cy="3681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curvado 21"/>
          <p:cNvCxnSpPr>
            <a:stCxn id="19" idx="4"/>
            <a:endCxn id="5" idx="2"/>
          </p:cNvCxnSpPr>
          <p:nvPr/>
        </p:nvCxnSpPr>
        <p:spPr>
          <a:xfrm>
            <a:off x="1190221" y="2363017"/>
            <a:ext cx="1635172" cy="1243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48030"/>
          </a:xfrm>
        </p:spPr>
        <p:txBody>
          <a:bodyPr/>
          <a:lstStyle/>
          <a:p>
            <a:r>
              <a:rPr lang="es-MX" dirty="0" smtClean="0"/>
              <a:t>Realizar </a:t>
            </a:r>
            <a:r>
              <a:rPr lang="es-MX" dirty="0" err="1" smtClean="0"/>
              <a:t>Queries</a:t>
            </a:r>
            <a:r>
              <a:rPr lang="es-MX" dirty="0" smtClean="0"/>
              <a:t> y Modificaciones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1664414" y="2352782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39934"/>
              </p:ext>
            </p:extLst>
          </p:nvPr>
        </p:nvGraphicFramePr>
        <p:xfrm>
          <a:off x="188951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7864"/>
              </p:ext>
            </p:extLst>
          </p:nvPr>
        </p:nvGraphicFramePr>
        <p:xfrm>
          <a:off x="304068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pic>
        <p:nvPicPr>
          <p:cNvPr id="3074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1901560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curvado 8"/>
          <p:cNvCxnSpPr>
            <a:stCxn id="3074" idx="3"/>
            <a:endCxn id="5" idx="4"/>
          </p:cNvCxnSpPr>
          <p:nvPr/>
        </p:nvCxnSpPr>
        <p:spPr>
          <a:xfrm rot="10800000" flipV="1">
            <a:off x="4191858" y="2497041"/>
            <a:ext cx="1247947" cy="7906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curvado 10"/>
          <p:cNvCxnSpPr>
            <a:endCxn id="3074" idx="2"/>
          </p:cNvCxnSpPr>
          <p:nvPr/>
        </p:nvCxnSpPr>
        <p:spPr>
          <a:xfrm flipV="1">
            <a:off x="4191857" y="3092521"/>
            <a:ext cx="1895777" cy="1952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3431988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curvado 13"/>
          <p:cNvCxnSpPr>
            <a:stCxn id="13" idx="3"/>
          </p:cNvCxnSpPr>
          <p:nvPr/>
        </p:nvCxnSpPr>
        <p:spPr>
          <a:xfrm rot="10800000">
            <a:off x="4191858" y="3287731"/>
            <a:ext cx="1247947" cy="739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5" idx="4"/>
            <a:endCxn id="13" idx="2"/>
          </p:cNvCxnSpPr>
          <p:nvPr/>
        </p:nvCxnSpPr>
        <p:spPr>
          <a:xfrm>
            <a:off x="4191857" y="3287731"/>
            <a:ext cx="1895777" cy="1335218"/>
          </a:xfrm>
          <a:prstGeom prst="curvedConnector4">
            <a:avLst>
              <a:gd name="adj1" fmla="val 32914"/>
              <a:gd name="adj2" fmla="val 117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77622" y="236350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Q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58713" y="29482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815831" y="358506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139745" y="43824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‘OK’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87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93" y="650859"/>
            <a:ext cx="4681216" cy="38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Queries</a:t>
            </a:r>
            <a:r>
              <a:rPr lang="es-MX" dirty="0" smtClean="0"/>
              <a:t> ad-hoc en lenguajes de alto nivel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Queries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Todos los estudiantes con mas de 9 de promedio aplicando a la UP y al ITAM</a:t>
            </a:r>
          </a:p>
          <a:p>
            <a:pPr lvl="1"/>
            <a:r>
              <a:rPr lang="es-MX" dirty="0" smtClean="0"/>
              <a:t>Todos los departamentos de ingeniería que tienen menos de 500 </a:t>
            </a:r>
            <a:r>
              <a:rPr lang="es-MX" dirty="0" err="1" smtClean="0"/>
              <a:t>aplicantes</a:t>
            </a:r>
            <a:endParaRPr lang="es-MX" dirty="0" smtClean="0"/>
          </a:p>
          <a:p>
            <a:pPr lvl="1"/>
            <a:r>
              <a:rPr lang="es-MX" dirty="0" smtClean="0"/>
              <a:t>Universidad con el % de aceptación mas alto en los últimos 5 años.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00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Queries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Algunas son más fáciles de hacer; otras más difíciles.</a:t>
            </a:r>
          </a:p>
          <a:p>
            <a:r>
              <a:rPr lang="es-MX" dirty="0" smtClean="0"/>
              <a:t>Algunas son fáciles para el DBMS de ejecutar, otras son difíciles (no correlacionado con la anterior)</a:t>
            </a:r>
          </a:p>
          <a:p>
            <a:pPr lvl="1"/>
            <a:r>
              <a:rPr lang="es-MX" dirty="0" smtClean="0"/>
              <a:t>El lenguaje de </a:t>
            </a:r>
            <a:r>
              <a:rPr lang="es-MX" dirty="0" err="1" smtClean="0"/>
              <a:t>query</a:t>
            </a:r>
            <a:r>
              <a:rPr lang="es-MX" dirty="0" smtClean="0"/>
              <a:t> también se usa para modificar datos. (DML)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340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</a:t>
            </a:r>
            <a:r>
              <a:rPr lang="es-MX" dirty="0" err="1" smtClean="0"/>
              <a:t>query</a:t>
            </a:r>
            <a:r>
              <a:rPr lang="es-MX" dirty="0" smtClean="0"/>
              <a:t> nos regresan relaciones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82310"/>
              </p:ext>
            </p:extLst>
          </p:nvPr>
        </p:nvGraphicFramePr>
        <p:xfrm>
          <a:off x="304854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49085"/>
              </p:ext>
            </p:extLst>
          </p:nvPr>
        </p:nvGraphicFramePr>
        <p:xfrm>
          <a:off x="6077218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5299"/>
              </p:ext>
            </p:extLst>
          </p:nvPr>
        </p:nvGraphicFramePr>
        <p:xfrm>
          <a:off x="3191036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2589087" y="169620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Q</a:t>
            </a:r>
            <a:endParaRPr lang="es-MX" sz="2000" dirty="0"/>
          </a:p>
        </p:txBody>
      </p:sp>
      <p:cxnSp>
        <p:nvCxnSpPr>
          <p:cNvPr id="14" name="Conector curvado 13"/>
          <p:cNvCxnSpPr>
            <a:stCxn id="12" idx="1"/>
            <a:endCxn id="9" idx="0"/>
          </p:cNvCxnSpPr>
          <p:nvPr/>
        </p:nvCxnSpPr>
        <p:spPr>
          <a:xfrm rot="10800000" flipV="1">
            <a:off x="1695291" y="1896263"/>
            <a:ext cx="893797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12" idx="2"/>
            <a:endCxn id="11" idx="0"/>
          </p:cNvCxnSpPr>
          <p:nvPr/>
        </p:nvCxnSpPr>
        <p:spPr>
          <a:xfrm rot="16200000" flipH="1">
            <a:off x="3212368" y="1664756"/>
            <a:ext cx="937543" cy="1800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curvado 17"/>
          <p:cNvCxnSpPr>
            <a:stCxn id="12" idx="3"/>
            <a:endCxn id="10" idx="0"/>
          </p:cNvCxnSpPr>
          <p:nvPr/>
        </p:nvCxnSpPr>
        <p:spPr>
          <a:xfrm>
            <a:off x="2972525" y="1896263"/>
            <a:ext cx="4495129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469003" y="162467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Q2</a:t>
            </a:r>
            <a:endParaRPr lang="es-MX" sz="2000" dirty="0"/>
          </a:p>
        </p:txBody>
      </p:sp>
      <p:cxnSp>
        <p:nvCxnSpPr>
          <p:cNvPr id="22" name="Conector curvado 21"/>
          <p:cNvCxnSpPr>
            <a:stCxn id="21" idx="1"/>
            <a:endCxn id="11" idx="0"/>
          </p:cNvCxnSpPr>
          <p:nvPr/>
        </p:nvCxnSpPr>
        <p:spPr>
          <a:xfrm rot="10800000" flipV="1">
            <a:off x="4581473" y="1824731"/>
            <a:ext cx="2887531" cy="12091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21" idx="2"/>
            <a:endCxn id="10" idx="0"/>
          </p:cNvCxnSpPr>
          <p:nvPr/>
        </p:nvCxnSpPr>
        <p:spPr>
          <a:xfrm rot="5400000">
            <a:off x="7095318" y="2397123"/>
            <a:ext cx="1009074" cy="2644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31255"/>
              </p:ext>
            </p:extLst>
          </p:nvPr>
        </p:nvGraphicFramePr>
        <p:xfrm>
          <a:off x="4756050" y="1475250"/>
          <a:ext cx="1438437" cy="609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9479">
                  <a:extLst>
                    <a:ext uri="{9D8B030D-6E8A-4147-A177-3AD203B41FA5}">
                      <a16:colId xmlns:a16="http://schemas.microsoft.com/office/drawing/2014/main" val="3588643660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2332027391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3927409917"/>
                    </a:ext>
                  </a:extLst>
                </a:gridCol>
              </a:tblGrid>
              <a:tr h="1625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11096"/>
                  </a:ext>
                </a:extLst>
              </a:tr>
              <a:tr h="16251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83754"/>
                  </a:ext>
                </a:extLst>
              </a:tr>
            </a:tbl>
          </a:graphicData>
        </a:graphic>
      </p:graphicFrame>
      <p:cxnSp>
        <p:nvCxnSpPr>
          <p:cNvPr id="30" name="Conector curvado 29"/>
          <p:cNvCxnSpPr>
            <a:stCxn id="12" idx="3"/>
            <a:endCxn id="28" idx="1"/>
          </p:cNvCxnSpPr>
          <p:nvPr/>
        </p:nvCxnSpPr>
        <p:spPr>
          <a:xfrm flipV="1">
            <a:off x="2972525" y="1780050"/>
            <a:ext cx="1783525" cy="116213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curvado 30"/>
          <p:cNvCxnSpPr>
            <a:stCxn id="21" idx="1"/>
            <a:endCxn id="28" idx="3"/>
          </p:cNvCxnSpPr>
          <p:nvPr/>
        </p:nvCxnSpPr>
        <p:spPr>
          <a:xfrm rot="10800000">
            <a:off x="6194487" y="1780050"/>
            <a:ext cx="1274516" cy="44682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65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050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7" y="1446980"/>
            <a:ext cx="7849388" cy="2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Sistema manejador de base de datos(SMBD) provee almacenamiento y acceso a una cantidad masiva y persistente de datos de una manera  eficiente, confiable, conveniente y seguro para múltiples usuarios.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Masivo : Terabytes</a:t>
            </a:r>
          </a:p>
          <a:p>
            <a:r>
              <a:rPr lang="es-MX" sz="2000" dirty="0" smtClean="0"/>
              <a:t>Persistente</a:t>
            </a:r>
          </a:p>
          <a:p>
            <a:r>
              <a:rPr lang="es-MX" sz="2000" dirty="0" smtClean="0"/>
              <a:t>Seguro: Hardware, software, energía, usuarios</a:t>
            </a:r>
          </a:p>
          <a:p>
            <a:r>
              <a:rPr lang="es-MX" sz="2000" dirty="0" smtClean="0"/>
              <a:t>Multiusuario: Control de concurrencia</a:t>
            </a:r>
          </a:p>
          <a:p>
            <a:r>
              <a:rPr lang="es-MX" sz="2000" dirty="0" smtClean="0"/>
              <a:t>Conveniente: Lenguaje de </a:t>
            </a:r>
            <a:r>
              <a:rPr lang="es-MX" sz="2000" dirty="0" err="1" smtClean="0"/>
              <a:t>query</a:t>
            </a:r>
            <a:endParaRPr lang="es-MX" sz="2000" dirty="0" smtClean="0"/>
          </a:p>
          <a:p>
            <a:r>
              <a:rPr lang="es-MX" sz="2000" dirty="0" smtClean="0"/>
              <a:t>Eficiente: Miles de llamados/actualizaciones por segundo</a:t>
            </a:r>
          </a:p>
          <a:p>
            <a:r>
              <a:rPr lang="es-MX" sz="2000" dirty="0" smtClean="0"/>
              <a:t>Confiable: 99.999%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2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Conceptos clave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Modelo de datos:</a:t>
            </a:r>
          </a:p>
          <a:p>
            <a:pPr lvl="1"/>
            <a:r>
              <a:rPr lang="es-MX" sz="2000" dirty="0" smtClean="0"/>
              <a:t>Datos, XML, Gráfica</a:t>
            </a:r>
          </a:p>
          <a:p>
            <a:r>
              <a:rPr lang="es-MX" sz="2000" dirty="0" err="1" smtClean="0"/>
              <a:t>Schema</a:t>
            </a:r>
            <a:r>
              <a:rPr lang="es-MX" sz="2000" dirty="0" smtClean="0"/>
              <a:t> vs Datos</a:t>
            </a:r>
          </a:p>
          <a:p>
            <a:pPr lvl="1"/>
            <a:r>
              <a:rPr lang="es-MX" sz="2000" dirty="0" smtClean="0"/>
              <a:t>Tipo de datos, variables</a:t>
            </a:r>
          </a:p>
          <a:p>
            <a:r>
              <a:rPr lang="es-MX" sz="2000" dirty="0" smtClean="0"/>
              <a:t>DDL (Data </a:t>
            </a:r>
            <a:r>
              <a:rPr lang="es-MX" sz="2000" dirty="0" err="1" smtClean="0"/>
              <a:t>Definition</a:t>
            </a:r>
            <a:r>
              <a:rPr lang="es-MX" sz="2000" dirty="0" smtClean="0"/>
              <a:t> </a:t>
            </a:r>
            <a:r>
              <a:rPr lang="es-MX" sz="2000" dirty="0" err="1" smtClean="0"/>
              <a:t>Language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Para definir el </a:t>
            </a:r>
            <a:r>
              <a:rPr lang="es-MX" sz="2000" dirty="0" err="1" smtClean="0"/>
              <a:t>schema</a:t>
            </a:r>
            <a:endParaRPr lang="es-MX" sz="2000" dirty="0" smtClean="0"/>
          </a:p>
          <a:p>
            <a:r>
              <a:rPr lang="es-MX" sz="2000" dirty="0" smtClean="0"/>
              <a:t>DML (Data </a:t>
            </a:r>
            <a:r>
              <a:rPr lang="es-MX" sz="2000" dirty="0" err="1" smtClean="0"/>
              <a:t>Manipulation</a:t>
            </a:r>
            <a:r>
              <a:rPr lang="es-MX" sz="2000" dirty="0" smtClean="0"/>
              <a:t> </a:t>
            </a:r>
            <a:r>
              <a:rPr lang="es-MX" sz="2000" dirty="0" err="1" smtClean="0"/>
              <a:t>Language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Para hacer los llamados y modificaciones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Personas clave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Implementador:</a:t>
            </a:r>
          </a:p>
          <a:p>
            <a:pPr lvl="1"/>
            <a:r>
              <a:rPr lang="es-MX" sz="1800" dirty="0" smtClean="0"/>
              <a:t>Construye el sistema</a:t>
            </a:r>
          </a:p>
          <a:p>
            <a:r>
              <a:rPr lang="es-MX" sz="1800" dirty="0" smtClean="0"/>
              <a:t>Diseñador:</a:t>
            </a:r>
          </a:p>
          <a:p>
            <a:pPr lvl="1"/>
            <a:r>
              <a:rPr lang="es-MX" sz="1800" dirty="0" smtClean="0"/>
              <a:t>Establece el esquema de la BD</a:t>
            </a:r>
          </a:p>
          <a:p>
            <a:r>
              <a:rPr lang="es-MX" sz="1800" dirty="0" smtClean="0"/>
              <a:t>Desarrollador de aplicaciones de la base de datos</a:t>
            </a:r>
          </a:p>
          <a:p>
            <a:pPr lvl="1"/>
            <a:r>
              <a:rPr lang="es-MX" sz="1800" dirty="0" smtClean="0"/>
              <a:t>Hace los programas que operan sobre la base de datos</a:t>
            </a:r>
          </a:p>
          <a:p>
            <a:r>
              <a:rPr lang="es-MX" sz="1800" dirty="0" smtClean="0"/>
              <a:t>Administrador:</a:t>
            </a:r>
          </a:p>
          <a:p>
            <a:pPr lvl="1"/>
            <a:r>
              <a:rPr lang="es-MX" sz="1800" dirty="0" smtClean="0"/>
              <a:t>Hace las cargas de los datos, hace que todo corra bien.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El modelo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Bases de Bases de Datos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 utilizado en la mayor parte de los sistemas de bases de datos.</a:t>
            </a:r>
          </a:p>
          <a:p>
            <a:r>
              <a:rPr lang="es-MX" sz="1800" dirty="0" smtClean="0"/>
              <a:t>Es un modelo muy simple</a:t>
            </a:r>
          </a:p>
          <a:p>
            <a:r>
              <a:rPr lang="es-MX" sz="1800" dirty="0" smtClean="0"/>
              <a:t>Se hacen las llamadas (</a:t>
            </a:r>
            <a:r>
              <a:rPr lang="es-MX" sz="1800" dirty="0" err="1" smtClean="0"/>
              <a:t>query</a:t>
            </a:r>
            <a:r>
              <a:rPr lang="es-MX" sz="1800" dirty="0" smtClean="0"/>
              <a:t>) con lenguajes de alto nivel: simple, pero expresivo.</a:t>
            </a:r>
          </a:p>
          <a:p>
            <a:pPr lvl="1"/>
            <a:r>
              <a:rPr lang="es-MX" sz="1800" dirty="0" smtClean="0"/>
              <a:t>Preguntas acerca de los contenidos de la base de datos.</a:t>
            </a:r>
            <a:endParaRPr lang="es-MX" sz="1800" dirty="0" smtClean="0"/>
          </a:p>
          <a:p>
            <a:r>
              <a:rPr lang="es-MX" sz="1800" dirty="0" smtClean="0"/>
              <a:t>Tiene implementaciones eficientes.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8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670</Words>
  <Application>Microsoft Office PowerPoint</Application>
  <PresentationFormat>Presentación en pantalla (16:9)</PresentationFormat>
  <Paragraphs>189</Paragraphs>
  <Slides>27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Arvo</vt:lpstr>
      <vt:lpstr>Roboto Condensed</vt:lpstr>
      <vt:lpstr>Arial</vt:lpstr>
      <vt:lpstr>Roboto Condensed Light</vt:lpstr>
      <vt:lpstr>Salerio template</vt:lpstr>
      <vt:lpstr>Introducción a las Bases de Datos</vt:lpstr>
      <vt:lpstr>Que se vio la clase pasada</vt:lpstr>
      <vt:lpstr>Presentación de PowerPoint</vt:lpstr>
      <vt:lpstr>Introducción</vt:lpstr>
      <vt:lpstr>Introducción</vt:lpstr>
      <vt:lpstr>Conceptos clave</vt:lpstr>
      <vt:lpstr>Personas clave</vt:lpstr>
      <vt:lpstr>El modelo relacional</vt:lpstr>
      <vt:lpstr>Modelo relacional</vt:lpstr>
      <vt:lpstr>Presentación de PowerPoint</vt:lpstr>
      <vt:lpstr>Modelo relacional</vt:lpstr>
      <vt:lpstr>Modelo relacional</vt:lpstr>
      <vt:lpstr>Presentación de PowerPoint</vt:lpstr>
      <vt:lpstr>Presentación de PowerPoint</vt:lpstr>
      <vt:lpstr>Presentación de PowerPoint</vt:lpstr>
      <vt:lpstr>Presentación de PowerPoint</vt:lpstr>
      <vt:lpstr>Modelo relacional</vt:lpstr>
      <vt:lpstr>SQL</vt:lpstr>
      <vt:lpstr>Llamados a una base de datos</vt:lpstr>
      <vt:lpstr>Pasos para crear y usar una base de datos</vt:lpstr>
      <vt:lpstr>Pasos para crear y usar una base de datos</vt:lpstr>
      <vt:lpstr>Presentación de PowerPoint</vt:lpstr>
      <vt:lpstr>Presentación de PowerPoint</vt:lpstr>
      <vt:lpstr>Queries ad-hoc en lenguajes de alto nivel</vt:lpstr>
      <vt:lpstr>Queries</vt:lpstr>
      <vt:lpstr>Los query nos regresan relaciones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26</cp:revision>
  <dcterms:modified xsi:type="dcterms:W3CDTF">2018-08-08T16:35:23Z</dcterms:modified>
</cp:coreProperties>
</file>