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346" r:id="rId3"/>
    <p:sldId id="551" r:id="rId4"/>
    <p:sldId id="550" r:id="rId5"/>
    <p:sldId id="524" r:id="rId6"/>
    <p:sldId id="594" r:id="rId7"/>
    <p:sldId id="596" r:id="rId8"/>
    <p:sldId id="501" r:id="rId9"/>
    <p:sldId id="554" r:id="rId10"/>
    <p:sldId id="599" r:id="rId11"/>
    <p:sldId id="597" r:id="rId12"/>
    <p:sldId id="601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09" r:id="rId21"/>
    <p:sldId id="611" r:id="rId22"/>
    <p:sldId id="371" r:id="rId23"/>
  </p:sldIdLst>
  <p:sldSz cx="9144000" cy="5143500" type="screen16x9"/>
  <p:notesSz cx="6858000" cy="9144000"/>
  <p:embeddedFontLs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Roboto Condensed" panose="020B0604020202020204" charset="0"/>
      <p:regular r:id="rId29"/>
      <p:bold r:id="rId30"/>
      <p:italic r:id="rId31"/>
      <p:boldItalic r:id="rId32"/>
    </p:embeddedFont>
    <p:embeddedFont>
      <p:font typeface="Roboto Condensed Ligh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0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5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Que operaciones se hicieron:</a:t>
            </a:r>
          </a:p>
          <a:p>
            <a:r>
              <a:rPr lang="es-MX" dirty="0" smtClean="0"/>
              <a:t>Tabla Personajes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10134"/>
              </p:ext>
            </p:extLst>
          </p:nvPr>
        </p:nvGraphicFramePr>
        <p:xfrm>
          <a:off x="1707140" y="2294127"/>
          <a:ext cx="2364344" cy="217872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2172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Edad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Gandalf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2019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Aragorn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87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Legolas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2931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Gimli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139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7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R1: = </a:t>
            </a:r>
            <a:r>
              <a:rPr lang="el-GR" dirty="0" smtClean="0"/>
              <a:t>π</a:t>
            </a:r>
            <a:r>
              <a:rPr lang="es-MX" baseline="-25000" dirty="0" smtClean="0"/>
              <a:t>[Nombre, Edad]</a:t>
            </a:r>
            <a:r>
              <a:rPr lang="es-MX" dirty="0" smtClean="0"/>
              <a:t>(Personajes)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2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Que operaciones hicieron:</a:t>
            </a:r>
          </a:p>
          <a:p>
            <a:r>
              <a:rPr lang="es-MX" dirty="0" smtClean="0"/>
              <a:t>Tabla Personajes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13493"/>
              </p:ext>
            </p:extLst>
          </p:nvPr>
        </p:nvGraphicFramePr>
        <p:xfrm>
          <a:off x="1707140" y="2294127"/>
          <a:ext cx="5910860" cy="183815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PersonajeID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Raza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Edad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LugarNacimiento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001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Hobbit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Shire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002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Gandalf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Wizard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2019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Valinor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004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Legolas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Elfo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2931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Mirkwood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005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Gimli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Enano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139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Ered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Luin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20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R1 := </a:t>
            </a:r>
            <a:r>
              <a:rPr lang="el-GR" dirty="0" smtClean="0"/>
              <a:t>σ</a:t>
            </a:r>
            <a:r>
              <a:rPr lang="es-MX" baseline="-25000" dirty="0" smtClean="0"/>
              <a:t>¬(</a:t>
            </a:r>
            <a:r>
              <a:rPr lang="es-MX" baseline="-25000" dirty="0" err="1" smtClean="0"/>
              <a:t>LugarNacimiento</a:t>
            </a:r>
            <a:r>
              <a:rPr lang="es-MX" baseline="-25000" dirty="0" smtClean="0"/>
              <a:t> ==</a:t>
            </a:r>
            <a:r>
              <a:rPr lang="es-MX" dirty="0" smtClean="0"/>
              <a:t> </a:t>
            </a:r>
            <a:r>
              <a:rPr lang="es-MX" baseline="-25000" dirty="0" smtClean="0"/>
              <a:t>NA)</a:t>
            </a:r>
            <a:r>
              <a:rPr lang="es-MX" dirty="0" smtClean="0"/>
              <a:t>(Personajes)</a:t>
            </a:r>
            <a:endParaRPr lang="es-MX" dirty="0"/>
          </a:p>
          <a:p>
            <a:pPr marL="7620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052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 en múltiples tablas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Hasta ahora sólo habíamos visto operaciones sobre una tabla.</a:t>
            </a:r>
          </a:p>
          <a:p>
            <a:pPr lvl="1"/>
            <a:r>
              <a:rPr lang="es-MX" dirty="0" smtClean="0"/>
              <a:t>El verdadero poder del algebra relacional es poder relacionar diversas tablas.</a:t>
            </a:r>
          </a:p>
          <a:p>
            <a:pPr lvl="1"/>
            <a:r>
              <a:rPr lang="es-MX" dirty="0" smtClean="0"/>
              <a:t>Se responden preguntas más complejas.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2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R3 : R1 x R2</a:t>
            </a:r>
          </a:p>
          <a:p>
            <a:pPr lvl="1"/>
            <a:r>
              <a:rPr lang="es-MX" sz="1800" dirty="0" smtClean="0"/>
              <a:t>Emparejar cada </a:t>
            </a:r>
            <a:r>
              <a:rPr lang="es-MX" sz="1800" dirty="0" err="1" smtClean="0"/>
              <a:t>tuple</a:t>
            </a:r>
            <a:r>
              <a:rPr lang="es-MX" sz="1800" dirty="0" smtClean="0"/>
              <a:t> t1 de R1 con cada </a:t>
            </a:r>
            <a:r>
              <a:rPr lang="es-MX" sz="1800" dirty="0" err="1" smtClean="0"/>
              <a:t>tuple</a:t>
            </a:r>
            <a:r>
              <a:rPr lang="es-MX" sz="1800" dirty="0" smtClean="0"/>
              <a:t> t2 de R2</a:t>
            </a:r>
          </a:p>
          <a:p>
            <a:pPr lvl="1"/>
            <a:r>
              <a:rPr lang="es-MX" sz="1800" dirty="0" smtClean="0"/>
              <a:t>La concatenación t1t2 es un </a:t>
            </a:r>
            <a:r>
              <a:rPr lang="es-MX" sz="1800" dirty="0" err="1" smtClean="0"/>
              <a:t>tuple</a:t>
            </a:r>
            <a:r>
              <a:rPr lang="es-MX" sz="1800" dirty="0" smtClean="0"/>
              <a:t> de R3</a:t>
            </a:r>
          </a:p>
          <a:p>
            <a:pPr lvl="1"/>
            <a:r>
              <a:rPr lang="es-MX" sz="1800" dirty="0" smtClean="0"/>
              <a:t>El esquema de R3 consiste en los atributos de R1 y luego los de R2 (en ese orden)</a:t>
            </a:r>
          </a:p>
          <a:p>
            <a:pPr lvl="1"/>
            <a:r>
              <a:rPr lang="es-MX" sz="1800" dirty="0" smtClean="0"/>
              <a:t>Si los atributos tienen el mismo nombre usar R1.A y R2.A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10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436250"/>
              </p:ext>
            </p:extLst>
          </p:nvPr>
        </p:nvGraphicFramePr>
        <p:xfrm>
          <a:off x="1429821" y="1895938"/>
          <a:ext cx="1121024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60512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B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15925" y="158816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93426"/>
              </p:ext>
            </p:extLst>
          </p:nvPr>
        </p:nvGraphicFramePr>
        <p:xfrm>
          <a:off x="1429821" y="3122894"/>
          <a:ext cx="1121024" cy="13762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60512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B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7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8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9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10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5275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015925" y="292813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3664945" y="158178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30911"/>
              </p:ext>
            </p:extLst>
          </p:nvPr>
        </p:nvGraphicFramePr>
        <p:xfrm>
          <a:off x="4078833" y="2090699"/>
          <a:ext cx="2404160" cy="240845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01040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601040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601040">
                  <a:extLst>
                    <a:ext uri="{9D8B030D-6E8A-4147-A177-3AD203B41FA5}">
                      <a16:colId xmlns:a16="http://schemas.microsoft.com/office/drawing/2014/main" val="2207453698"/>
                    </a:ext>
                  </a:extLst>
                </a:gridCol>
                <a:gridCol w="601040">
                  <a:extLst>
                    <a:ext uri="{9D8B030D-6E8A-4147-A177-3AD203B41FA5}">
                      <a16:colId xmlns:a16="http://schemas.microsoft.com/office/drawing/2014/main" val="915502044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R1.B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R2.B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7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8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9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10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8417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28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7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8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0011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9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10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48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002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Usos para producto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Calendarios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19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Theta-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R3 := R1 </a:t>
            </a:r>
            <a:r>
              <a:rPr lang="el-GR" dirty="0" smtClean="0"/>
              <a:t>⋈</a:t>
            </a:r>
            <a:r>
              <a:rPr lang="es-MX" i="1" baseline="-25000" dirty="0"/>
              <a:t>c</a:t>
            </a:r>
            <a:r>
              <a:rPr lang="es-MX" dirty="0" smtClean="0"/>
              <a:t> R2</a:t>
            </a:r>
          </a:p>
          <a:p>
            <a:pPr lvl="1"/>
            <a:r>
              <a:rPr lang="es-MX" dirty="0" smtClean="0"/>
              <a:t>Hacer el producto R1xR2</a:t>
            </a:r>
          </a:p>
          <a:p>
            <a:pPr lvl="1"/>
            <a:r>
              <a:rPr lang="es-MX" dirty="0" smtClean="0"/>
              <a:t>Aplica </a:t>
            </a:r>
            <a:r>
              <a:rPr lang="el-GR" dirty="0"/>
              <a:t>σ</a:t>
            </a:r>
            <a:r>
              <a:rPr lang="es-MX" baseline="-25000" dirty="0" smtClean="0"/>
              <a:t>c </a:t>
            </a:r>
            <a:r>
              <a:rPr lang="es-MX" dirty="0" smtClean="0"/>
              <a:t>al resultado</a:t>
            </a:r>
          </a:p>
          <a:p>
            <a:r>
              <a:rPr lang="es-MX" dirty="0" smtClean="0"/>
              <a:t>C puede ser cualquier condición booleana.</a:t>
            </a:r>
          </a:p>
          <a:p>
            <a:pPr lvl="1"/>
            <a:r>
              <a:rPr lang="es-MX" dirty="0" err="1" smtClean="0"/>
              <a:t>Historicamente</a:t>
            </a:r>
            <a:r>
              <a:rPr lang="es-MX" dirty="0" smtClean="0"/>
              <a:t> solo se </a:t>
            </a:r>
            <a:r>
              <a:rPr lang="es-MX" dirty="0" err="1" smtClean="0"/>
              <a:t>permitia</a:t>
            </a:r>
            <a:r>
              <a:rPr lang="es-MX" dirty="0" smtClean="0"/>
              <a:t> A </a:t>
            </a:r>
            <a:r>
              <a:rPr lang="el-GR" dirty="0" smtClean="0"/>
              <a:t>θ</a:t>
            </a:r>
            <a:r>
              <a:rPr lang="es-MX" dirty="0" smtClean="0"/>
              <a:t> B, donde </a:t>
            </a:r>
            <a:r>
              <a:rPr lang="el-GR" dirty="0" smtClean="0"/>
              <a:t>θ</a:t>
            </a:r>
            <a:r>
              <a:rPr lang="es-MX" dirty="0" smtClean="0"/>
              <a:t> es =, &lt;, &gt;; por eso se llama theta-</a:t>
            </a:r>
            <a:r>
              <a:rPr lang="es-MX" dirty="0" err="1" smtClean="0"/>
              <a:t>join</a:t>
            </a:r>
            <a:r>
              <a:rPr lang="es-MX" dirty="0" smtClean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542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Theta-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481865"/>
              </p:ext>
            </p:extLst>
          </p:nvPr>
        </p:nvGraphicFramePr>
        <p:xfrm>
          <a:off x="814275" y="1669907"/>
          <a:ext cx="3398130" cy="213360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132710">
                  <a:extLst>
                    <a:ext uri="{9D8B030D-6E8A-4147-A177-3AD203B41FA5}">
                      <a16:colId xmlns:a16="http://schemas.microsoft.com/office/drawing/2014/main" val="2590834763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1639176865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2564761463"/>
                    </a:ext>
                  </a:extLst>
                </a:gridCol>
              </a:tblGrid>
              <a:tr h="236558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Carrera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Costo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0035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 Panamericana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 en TI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90,000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6533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</a:t>
                      </a:r>
                      <a:r>
                        <a:rPr lang="es-MX" sz="1000" baseline="0" dirty="0" smtClean="0"/>
                        <a:t> Panamericana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 en Animación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90,000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74032"/>
                  </a:ext>
                </a:extLst>
              </a:tr>
              <a:tr h="680105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ITESM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 en Sistemas</a:t>
                      </a:r>
                      <a:r>
                        <a:rPr lang="es-MX" sz="1000" baseline="0" dirty="0" smtClean="0"/>
                        <a:t> Computacionales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95,000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8579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ITESM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</a:t>
                      </a:r>
                      <a:r>
                        <a:rPr lang="es-MX" sz="1000" baseline="0" dirty="0" smtClean="0"/>
                        <a:t> Industrial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95,000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16764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42822"/>
              </p:ext>
            </p:extLst>
          </p:nvPr>
        </p:nvGraphicFramePr>
        <p:xfrm>
          <a:off x="4819484" y="1669907"/>
          <a:ext cx="3398130" cy="1704592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132710">
                  <a:extLst>
                    <a:ext uri="{9D8B030D-6E8A-4147-A177-3AD203B41FA5}">
                      <a16:colId xmlns:a16="http://schemas.microsoft.com/office/drawing/2014/main" val="2590834763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1639176865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2564761463"/>
                    </a:ext>
                  </a:extLst>
                </a:gridCol>
              </a:tblGrid>
              <a:tr h="236558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Colonia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Delegación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0035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 Panamericana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Insurgentes Mixcoac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Benito Juárez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6533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ITESM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San Bartolo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Tlalpan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74032"/>
                  </a:ext>
                </a:extLst>
              </a:tr>
              <a:tr h="680105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ITAM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Héroes de Padierna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Magdalena Contreras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8579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374090" y="129721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Carreras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4379299" y="126045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Direcciones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223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Anuncios parroquiales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Theta -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8052323" cy="3145500"/>
          </a:xfrm>
        </p:spPr>
        <p:txBody>
          <a:bodyPr/>
          <a:lstStyle/>
          <a:p>
            <a:r>
              <a:rPr lang="es-MX" sz="2000" dirty="0" smtClean="0"/>
              <a:t>Vista </a:t>
            </a:r>
            <a:r>
              <a:rPr lang="es-MX" sz="2000" dirty="0"/>
              <a:t>:= </a:t>
            </a:r>
            <a:r>
              <a:rPr lang="es-MX" sz="2000" dirty="0" smtClean="0"/>
              <a:t>Carreras </a:t>
            </a:r>
            <a:r>
              <a:rPr lang="el-GR" sz="2000" dirty="0" smtClean="0"/>
              <a:t>⋈</a:t>
            </a:r>
            <a:r>
              <a:rPr lang="es-MX" sz="2000" i="1" baseline="-25000" dirty="0" err="1" smtClean="0"/>
              <a:t>Carreras.Universidad</a:t>
            </a:r>
            <a:r>
              <a:rPr lang="es-MX" sz="2000" i="1" baseline="-25000" dirty="0" smtClean="0"/>
              <a:t> = </a:t>
            </a:r>
            <a:r>
              <a:rPr lang="es-MX" sz="2000" i="1" baseline="-25000" dirty="0" err="1" smtClean="0"/>
              <a:t>Direcciones.Universidad</a:t>
            </a:r>
            <a:r>
              <a:rPr lang="es-MX" sz="2000" baseline="-25000" dirty="0" smtClean="0"/>
              <a:t> </a:t>
            </a:r>
            <a:r>
              <a:rPr lang="es-MX" sz="2000" dirty="0" smtClean="0"/>
              <a:t>Direcciones</a:t>
            </a:r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661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Theta -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8052323" cy="3145500"/>
          </a:xfrm>
        </p:spPr>
        <p:txBody>
          <a:bodyPr/>
          <a:lstStyle/>
          <a:p>
            <a:r>
              <a:rPr lang="es-MX" sz="2000" dirty="0" smtClean="0"/>
              <a:t>Vista </a:t>
            </a:r>
            <a:r>
              <a:rPr lang="es-MX" sz="2000" dirty="0"/>
              <a:t>:= </a:t>
            </a:r>
            <a:r>
              <a:rPr lang="es-MX" sz="2000" dirty="0" smtClean="0"/>
              <a:t>Carreras </a:t>
            </a:r>
            <a:r>
              <a:rPr lang="el-GR" sz="2000" dirty="0" smtClean="0"/>
              <a:t>⋈</a:t>
            </a:r>
            <a:r>
              <a:rPr lang="es-MX" sz="2000" i="1" baseline="-25000" dirty="0" err="1" smtClean="0"/>
              <a:t>Carreras.Universidad</a:t>
            </a:r>
            <a:r>
              <a:rPr lang="es-MX" sz="2000" i="1" baseline="-25000" dirty="0" smtClean="0"/>
              <a:t> = </a:t>
            </a:r>
            <a:r>
              <a:rPr lang="es-MX" sz="2000" i="1" baseline="-25000" dirty="0" err="1" smtClean="0"/>
              <a:t>Direcciones.Universidad</a:t>
            </a:r>
            <a:r>
              <a:rPr lang="es-MX" sz="2000" baseline="-25000" dirty="0" smtClean="0"/>
              <a:t> </a:t>
            </a:r>
            <a:r>
              <a:rPr lang="es-MX" sz="2000" dirty="0" smtClean="0"/>
              <a:t>Direcciones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7512"/>
              </p:ext>
            </p:extLst>
          </p:nvPr>
        </p:nvGraphicFramePr>
        <p:xfrm>
          <a:off x="1530847" y="1904100"/>
          <a:ext cx="5609690" cy="2188752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121938">
                  <a:extLst>
                    <a:ext uri="{9D8B030D-6E8A-4147-A177-3AD203B41FA5}">
                      <a16:colId xmlns:a16="http://schemas.microsoft.com/office/drawing/2014/main" val="2590834763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1639176865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2564761463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2599404017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3243450887"/>
                    </a:ext>
                  </a:extLst>
                </a:gridCol>
              </a:tblGrid>
              <a:tr h="29899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Carrera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Costo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Colonia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Delegación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0035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 Panamericana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 en TI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90,000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Insurgentes Mixcoac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Benito </a:t>
                      </a:r>
                      <a:r>
                        <a:rPr lang="es-MX" sz="1000" dirty="0" smtClean="0"/>
                        <a:t>Juárez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6533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</a:t>
                      </a:r>
                      <a:r>
                        <a:rPr lang="es-MX" sz="1000" baseline="0" dirty="0" smtClean="0"/>
                        <a:t> Panamericana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 en Animación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90,000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Insurgentes Mixcoac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Benito </a:t>
                      </a:r>
                      <a:r>
                        <a:rPr lang="es-MX" sz="1000" dirty="0" smtClean="0"/>
                        <a:t>Juárez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74032"/>
                  </a:ext>
                </a:extLst>
              </a:tr>
              <a:tr h="680105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ITESM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 en Sistemas</a:t>
                      </a:r>
                      <a:r>
                        <a:rPr lang="es-MX" sz="1000" baseline="0" dirty="0" smtClean="0"/>
                        <a:t> Computacionales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95,000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San Bartolo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Tlalpan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8579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ITESM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</a:t>
                      </a:r>
                      <a:r>
                        <a:rPr lang="es-MX" sz="1000" baseline="0" dirty="0" smtClean="0"/>
                        <a:t> Industrial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95,000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San Bartolo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Tlalpan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16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69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2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de presentar el Lunes 24:</a:t>
            </a:r>
          </a:p>
          <a:p>
            <a:pPr lvl="1"/>
            <a:r>
              <a:rPr lang="es-MX" dirty="0" smtClean="0"/>
              <a:t>Presentación oral del problema</a:t>
            </a:r>
          </a:p>
          <a:p>
            <a:pPr lvl="1"/>
            <a:r>
              <a:rPr lang="es-MX" dirty="0" smtClean="0"/>
              <a:t>Reporte escrito</a:t>
            </a:r>
          </a:p>
          <a:p>
            <a:pPr lvl="1"/>
            <a:r>
              <a:rPr lang="es-MX" dirty="0" smtClean="0"/>
              <a:t>Si se puede en </a:t>
            </a:r>
            <a:r>
              <a:rPr lang="es-MX" dirty="0" err="1" smtClean="0"/>
              <a:t>Latex</a:t>
            </a:r>
            <a:r>
              <a:rPr lang="es-MX" dirty="0" smtClean="0"/>
              <a:t>, estaría genial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32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64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R1 := </a:t>
            </a:r>
            <a:r>
              <a:rPr lang="el-GR" sz="1800" dirty="0" smtClean="0"/>
              <a:t>σ</a:t>
            </a:r>
            <a:r>
              <a:rPr lang="es-MX" sz="1800" baseline="-25000" dirty="0" smtClean="0"/>
              <a:t>c</a:t>
            </a:r>
            <a:r>
              <a:rPr lang="es-MX" sz="1800" dirty="0" smtClean="0"/>
              <a:t>(R2)</a:t>
            </a:r>
          </a:p>
          <a:p>
            <a:pPr lvl="1"/>
            <a:r>
              <a:rPr lang="en-US" sz="1800" dirty="0" smtClean="0"/>
              <a:t>C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condición</a:t>
            </a:r>
            <a:endParaRPr lang="es-MX" sz="1800" dirty="0" smtClean="0"/>
          </a:p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</a:t>
            </a:r>
            <a:r>
              <a:rPr lang="es-MX" sz="1800" dirty="0" smtClean="0"/>
              <a:t>)</a:t>
            </a:r>
          </a:p>
          <a:p>
            <a:pPr lvl="1"/>
            <a:r>
              <a:rPr lang="es-MX" sz="1800" dirty="0" smtClean="0"/>
              <a:t>L es una lista</a:t>
            </a:r>
            <a:endParaRPr lang="es-MX" sz="1800" dirty="0"/>
          </a:p>
          <a:p>
            <a:endParaRPr lang="es-MX" sz="1800" baseline="-25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3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R1: = </a:t>
            </a:r>
            <a:r>
              <a:rPr lang="el-GR" sz="1800" dirty="0" smtClean="0"/>
              <a:t>π</a:t>
            </a:r>
            <a:r>
              <a:rPr lang="es-MX" sz="1800" baseline="-25000" dirty="0" smtClean="0"/>
              <a:t>L</a:t>
            </a:r>
            <a:r>
              <a:rPr lang="es-MX" sz="1800" dirty="0" smtClean="0"/>
              <a:t>(R2)</a:t>
            </a:r>
          </a:p>
          <a:p>
            <a:pPr lvl="1"/>
            <a:r>
              <a:rPr lang="es-MX" sz="1800" dirty="0" smtClean="0"/>
              <a:t>L es una lista de atributos</a:t>
            </a:r>
          </a:p>
          <a:p>
            <a:pPr lvl="1"/>
            <a:r>
              <a:rPr lang="es-MX" sz="1800" dirty="0" smtClean="0"/>
              <a:t>L además permite tener operaciones</a:t>
            </a:r>
          </a:p>
          <a:p>
            <a:pPr lvl="2"/>
            <a:r>
              <a:rPr lang="es-MX" sz="1800" dirty="0" smtClean="0"/>
              <a:t>Aritmética básica (sumas, restas, multiplicaciones)</a:t>
            </a:r>
          </a:p>
          <a:p>
            <a:pPr lvl="2"/>
            <a:r>
              <a:rPr lang="es-MX" sz="1800" dirty="0" smtClean="0"/>
              <a:t>Esta proyección permite entradas duplicadas.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32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R1: </a:t>
            </a:r>
            <a:r>
              <a:rPr lang="es-MX" dirty="0"/>
              <a:t>= </a:t>
            </a:r>
            <a:r>
              <a:rPr lang="el-GR" dirty="0"/>
              <a:t>π</a:t>
            </a:r>
            <a:r>
              <a:rPr lang="es-MX" baseline="-25000" dirty="0" smtClean="0"/>
              <a:t>[A+B</a:t>
            </a:r>
            <a:r>
              <a:rPr lang="es-MX" dirty="0" smtClean="0"/>
              <a:t> </a:t>
            </a:r>
            <a:r>
              <a:rPr lang="es-MX" baseline="-25000" dirty="0" smtClean="0"/>
              <a:t>-&gt;C, A, A]</a:t>
            </a:r>
            <a:r>
              <a:rPr lang="es-MX" dirty="0" smtClean="0"/>
              <a:t>(R2)</a:t>
            </a:r>
          </a:p>
          <a:p>
            <a:endParaRPr lang="es-MX" dirty="0"/>
          </a:p>
          <a:p>
            <a:pPr marL="76200" indent="0">
              <a:buNone/>
            </a:pPr>
            <a:endParaRPr lang="es-MX" dirty="0" smtClean="0"/>
          </a:p>
          <a:p>
            <a:pPr marL="7620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873322" y="2738420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40768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840768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B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59426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5601129" y="2738419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60512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1644936776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7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187233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362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Algebra Relacional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Viene la parte de tirar números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861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</a:p>
          <a:p>
            <a:r>
              <a:rPr lang="es-MX" dirty="0" smtClean="0"/>
              <a:t>Tabla Personajes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01794"/>
              </p:ext>
            </p:extLst>
          </p:nvPr>
        </p:nvGraphicFramePr>
        <p:xfrm>
          <a:off x="1707140" y="2294127"/>
          <a:ext cx="5910860" cy="217872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PersonajeID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Raza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Edad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LugarNacimiento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001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Hobbit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Shire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002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Gandalf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Wizard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2019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Valinor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003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Aragorn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Humano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004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Legolas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Elfo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2931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Mirkwood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005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Gimli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Enano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139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Ered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Luin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84031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7741</TotalTime>
  <Words>565</Words>
  <Application>Microsoft Office PowerPoint</Application>
  <PresentationFormat>Presentación en pantalla (16:9)</PresentationFormat>
  <Paragraphs>285</Paragraphs>
  <Slides>22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Arvo</vt:lpstr>
      <vt:lpstr>Roboto Condensed</vt:lpstr>
      <vt:lpstr>Roboto Condensed Light</vt:lpstr>
      <vt:lpstr>Salerio template</vt:lpstr>
      <vt:lpstr>Introducción a las Bases de Datos</vt:lpstr>
      <vt:lpstr>Anuncios parroquiales</vt:lpstr>
      <vt:lpstr>Tarea 2</vt:lpstr>
      <vt:lpstr>Clase Pasada</vt:lpstr>
      <vt:lpstr>Operaciones</vt:lpstr>
      <vt:lpstr>Proyección extendida</vt:lpstr>
      <vt:lpstr>Proyección Extendida</vt:lpstr>
      <vt:lpstr>Algebra Relacional</vt:lpstr>
      <vt:lpstr>Operaciones</vt:lpstr>
      <vt:lpstr>Operaciones</vt:lpstr>
      <vt:lpstr>Operaciones</vt:lpstr>
      <vt:lpstr>Operaciones</vt:lpstr>
      <vt:lpstr>Operaciones</vt:lpstr>
      <vt:lpstr>Operaciones en múltiples tablas</vt:lpstr>
      <vt:lpstr>Producto</vt:lpstr>
      <vt:lpstr>Producto</vt:lpstr>
      <vt:lpstr>Usos para producto</vt:lpstr>
      <vt:lpstr>Theta-Join</vt:lpstr>
      <vt:lpstr>Theta-Join</vt:lpstr>
      <vt:lpstr>Theta - Join</vt:lpstr>
      <vt:lpstr>Theta - Join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87</cp:revision>
  <dcterms:modified xsi:type="dcterms:W3CDTF">2018-09-19T17:00:12Z</dcterms:modified>
</cp:coreProperties>
</file>