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5"/>
  </p:notesMasterIdLst>
  <p:sldIdLst>
    <p:sldId id="256" r:id="rId2"/>
    <p:sldId id="346" r:id="rId3"/>
    <p:sldId id="373" r:id="rId4"/>
    <p:sldId id="374" r:id="rId5"/>
    <p:sldId id="376" r:id="rId6"/>
    <p:sldId id="378" r:id="rId7"/>
    <p:sldId id="380" r:id="rId8"/>
    <p:sldId id="382" r:id="rId9"/>
    <p:sldId id="348" r:id="rId10"/>
    <p:sldId id="403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85" r:id="rId20"/>
    <p:sldId id="386" r:id="rId21"/>
    <p:sldId id="395" r:id="rId22"/>
    <p:sldId id="396" r:id="rId23"/>
    <p:sldId id="384" r:id="rId24"/>
    <p:sldId id="398" r:id="rId25"/>
    <p:sldId id="399" r:id="rId26"/>
    <p:sldId id="400" r:id="rId27"/>
    <p:sldId id="401" r:id="rId28"/>
    <p:sldId id="402" r:id="rId29"/>
    <p:sldId id="404" r:id="rId30"/>
    <p:sldId id="405" r:id="rId31"/>
    <p:sldId id="407" r:id="rId32"/>
    <p:sldId id="408" r:id="rId33"/>
    <p:sldId id="409" r:id="rId34"/>
    <p:sldId id="410" r:id="rId35"/>
    <p:sldId id="412" r:id="rId36"/>
    <p:sldId id="413" r:id="rId37"/>
    <p:sldId id="414" r:id="rId38"/>
    <p:sldId id="420" r:id="rId39"/>
    <p:sldId id="416" r:id="rId40"/>
    <p:sldId id="417" r:id="rId41"/>
    <p:sldId id="418" r:id="rId42"/>
    <p:sldId id="419" r:id="rId43"/>
    <p:sldId id="371" r:id="rId44"/>
  </p:sldIdLst>
  <p:sldSz cx="9144000" cy="5143500" type="screen16x9"/>
  <p:notesSz cx="6858000" cy="9144000"/>
  <p:embeddedFontLst>
    <p:embeddedFont>
      <p:font typeface="Arvo" panose="020B0604020202020204" charset="0"/>
      <p:regular r:id="rId46"/>
      <p:bold r:id="rId47"/>
      <p:italic r:id="rId48"/>
      <p:boldItalic r:id="rId49"/>
    </p:embeddedFont>
    <p:embeddedFont>
      <p:font typeface="Roboto Condensed" panose="020B0604020202020204" charset="0"/>
      <p:regular r:id="rId50"/>
      <p:bold r:id="rId51"/>
      <p:italic r:id="rId52"/>
      <p:boldItalic r:id="rId53"/>
    </p:embeddedFont>
    <p:embeddedFont>
      <p:font typeface="Roboto Condensed Light" panose="020B060402020202020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6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42" name="Picture 2" descr="Image result for bad design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09" y="563637"/>
            <a:ext cx="4072863" cy="40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1026" name="Picture 2" descr="http://s3.amazonaws.com/theoatmeal-img/comics/design_hell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5" y="297442"/>
            <a:ext cx="4117581" cy="46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3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2050" name="Picture 2" descr="http://s3.amazonaws.com/theoatmeal-img/comics/design_hell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8" y="671638"/>
            <a:ext cx="5449334" cy="36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36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3074" name="Picture 2" descr="http://s3.amazonaws.com/theoatmeal-img/comics/design_hell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24" y="819560"/>
            <a:ext cx="5667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4098" name="Picture 2" descr="http://s3.amazonaws.com/theoatmeal-img/comics/design_hell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81" y="721225"/>
            <a:ext cx="5091238" cy="37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4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5122" name="Picture 2" descr="http://s3.amazonaws.com/theoatmeal-img/comics/design_hell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4" y="763944"/>
            <a:ext cx="5752065" cy="38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0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6146" name="Picture 2" descr="http://s3.amazonaws.com/theoatmeal-img/comics/design_hell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70" y="719189"/>
            <a:ext cx="4686130" cy="36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2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7170" name="Picture 2" descr="http://s3.amazonaws.com/theoatmeal-img/comics/design_hell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7" y="286211"/>
            <a:ext cx="4027469" cy="45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8194" name="Picture 2" descr="The Oatm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63" y="2805738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he Oatme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4" y="3253412"/>
            <a:ext cx="21717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042827" y="11594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800" b="1" dirty="0" smtClean="0"/>
              <a:t>Esto también pasa con las bases de datos (y cualquier cosa que implique diseño)</a:t>
            </a: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60785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Hay tres tipos de errores:</a:t>
            </a:r>
          </a:p>
          <a:p>
            <a:pPr lvl="1"/>
            <a:r>
              <a:rPr lang="es-MX" dirty="0" smtClean="0"/>
              <a:t>Anomalía de Actualización (</a:t>
            </a:r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Anomalía de Inserción (</a:t>
            </a:r>
            <a:r>
              <a:rPr lang="es-MX" dirty="0" err="1" smtClean="0"/>
              <a:t>insertion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Anomalía de Borrado (</a:t>
            </a:r>
            <a:r>
              <a:rPr lang="es-MX" dirty="0" err="1" smtClean="0"/>
              <a:t>deletion</a:t>
            </a:r>
            <a:r>
              <a:rPr lang="es-MX" dirty="0" smtClean="0"/>
              <a:t> </a:t>
            </a:r>
            <a:r>
              <a:rPr lang="es-MX" dirty="0" err="1" smtClean="0"/>
              <a:t>anomaly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06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se vio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Recordar es vivir!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errores son efectos secundarios de un mal diseño de base de datos.</a:t>
            </a:r>
          </a:p>
          <a:p>
            <a:r>
              <a:rPr lang="es-MX" dirty="0" smtClean="0"/>
              <a:t>En el diseño de una base de datos, se deben de atender estos errores.</a:t>
            </a:r>
          </a:p>
          <a:p>
            <a:r>
              <a:rPr lang="es-MX" dirty="0" smtClean="0"/>
              <a:t>Cuando uno hace las bases de datos al “aventón” no se fija en estos errores.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7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921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4" t="-2784" r="13007" b="2784"/>
          <a:stretch/>
        </p:blipFill>
        <p:spPr bwMode="auto">
          <a:xfrm>
            <a:off x="3937083" y="2703656"/>
            <a:ext cx="143276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61738"/>
          </a:xfrm>
        </p:spPr>
        <p:txBody>
          <a:bodyPr/>
          <a:lstStyle/>
          <a:p>
            <a:r>
              <a:rPr lang="es-MX" dirty="0" smtClean="0"/>
              <a:t>Nos contrata una innovadora </a:t>
            </a:r>
            <a:r>
              <a:rPr lang="es-MX" dirty="0" err="1" smtClean="0"/>
              <a:t>startup</a:t>
            </a:r>
            <a:r>
              <a:rPr lang="es-MX" dirty="0" smtClean="0"/>
              <a:t> que va a revolucionar el futuro de la música.</a:t>
            </a:r>
            <a:endParaRPr lang="es-MX" dirty="0"/>
          </a:p>
        </p:txBody>
      </p:sp>
      <p:pic>
        <p:nvPicPr>
          <p:cNvPr id="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8"/>
          <a:stretch/>
        </p:blipFill>
        <p:spPr bwMode="auto">
          <a:xfrm rot="10609791">
            <a:off x="2503041" y="2784664"/>
            <a:ext cx="101739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61525"/>
          <a:stretch/>
        </p:blipFill>
        <p:spPr bwMode="auto">
          <a:xfrm>
            <a:off x="3495293" y="2757661"/>
            <a:ext cx="41948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840497"/>
          </a:xfrm>
        </p:spPr>
        <p:txBody>
          <a:bodyPr/>
          <a:lstStyle/>
          <a:p>
            <a:r>
              <a:rPr lang="es-MX" dirty="0" smtClean="0"/>
              <a:t>Vamos a minar el </a:t>
            </a:r>
            <a:r>
              <a:rPr lang="es-MX" dirty="0" err="1" smtClean="0"/>
              <a:t>Billboard</a:t>
            </a:r>
            <a:r>
              <a:rPr lang="es-MX" dirty="0" smtClean="0"/>
              <a:t> 100 para obtener una base de datos de artistas.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7" y="2167847"/>
            <a:ext cx="4917576" cy="24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96232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45" name="Flecha derecha 44"/>
          <p:cNvSpPr/>
          <p:nvPr/>
        </p:nvSpPr>
        <p:spPr>
          <a:xfrm>
            <a:off x="470090" y="4058292"/>
            <a:ext cx="688369" cy="26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381628" y="3659491"/>
            <a:ext cx="114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repite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1149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446966"/>
          </a:xfrm>
        </p:spPr>
        <p:txBody>
          <a:bodyPr/>
          <a:lstStyle/>
          <a:p>
            <a:r>
              <a:rPr lang="es-MX" dirty="0" smtClean="0"/>
              <a:t>Anomalía por actualización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264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Old Money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8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 en el diseño original?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332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 en el diseño original?</a:t>
            </a:r>
          </a:p>
          <a:p>
            <a:pPr lvl="1"/>
            <a:r>
              <a:rPr lang="es-MX" dirty="0" smtClean="0"/>
              <a:t>Se repite información para el mismo artista.</a:t>
            </a:r>
          </a:p>
          <a:p>
            <a:pPr lvl="1"/>
            <a:r>
              <a:rPr lang="es-MX" dirty="0" smtClean="0"/>
              <a:t>Se requieren hacer múltiples actualizaciones para garantizar consistencia.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12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8281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4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66797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6850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León</a:t>
                      </a:r>
                      <a:r>
                        <a:rPr lang="es-MX" baseline="0" dirty="0" smtClean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59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2130"/>
          </a:xfrm>
        </p:spPr>
        <p:txBody>
          <a:bodyPr/>
          <a:lstStyle/>
          <a:p>
            <a:r>
              <a:rPr lang="es-MX" dirty="0" smtClean="0"/>
              <a:t>Anomalía por Inserción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95258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129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León</a:t>
                      </a:r>
                      <a:r>
                        <a:rPr lang="es-MX" baseline="0" dirty="0" smtClean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5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habría otros modelos?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Hay 3 modelos principales:</a:t>
            </a:r>
          </a:p>
          <a:p>
            <a:pPr lvl="1"/>
            <a:r>
              <a:rPr lang="es-MX" dirty="0" err="1" smtClean="0"/>
              <a:t>Jerarquico</a:t>
            </a:r>
            <a:endParaRPr lang="es-MX" dirty="0" smtClean="0"/>
          </a:p>
          <a:p>
            <a:pPr lvl="1"/>
            <a:r>
              <a:rPr lang="es-MX" dirty="0" smtClean="0"/>
              <a:t>De red (</a:t>
            </a:r>
            <a:r>
              <a:rPr lang="es-MX" dirty="0" err="1" smtClean="0"/>
              <a:t>network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Relacional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2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91262"/>
          </a:xfrm>
        </p:spPr>
        <p:txBody>
          <a:bodyPr/>
          <a:lstStyle/>
          <a:p>
            <a:r>
              <a:rPr lang="es-MX" sz="2000" dirty="0" smtClean="0"/>
              <a:t>Que error cometimos?</a:t>
            </a:r>
          </a:p>
          <a:p>
            <a:pPr lvl="1"/>
            <a:r>
              <a:rPr lang="es-MX" sz="2000" dirty="0" smtClean="0"/>
              <a:t>Al no estar familiarizados con el negocio, pusimos demasiados campos.</a:t>
            </a:r>
          </a:p>
          <a:p>
            <a:pPr lvl="1"/>
            <a:r>
              <a:rPr lang="es-MX" sz="2000" dirty="0" smtClean="0"/>
              <a:t>Hicimos campos llaves, campos que no necesariamente están para todos.</a:t>
            </a:r>
          </a:p>
          <a:p>
            <a:pPr lvl="1"/>
            <a:r>
              <a:rPr lang="es-MX" sz="2000" dirty="0" smtClean="0"/>
              <a:t>No pensamos que iba a pasar con nuevas entradas.</a:t>
            </a:r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47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1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32804"/>
          </a:xfrm>
        </p:spPr>
        <p:txBody>
          <a:bodyPr/>
          <a:lstStyle/>
          <a:p>
            <a:r>
              <a:rPr lang="es-MX" dirty="0" smtClean="0"/>
              <a:t>Que pasaría si la disquera deja de existir?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0029"/>
              </p:ext>
            </p:extLst>
          </p:nvPr>
        </p:nvGraphicFramePr>
        <p:xfrm>
          <a:off x="1894364" y="2228729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Último 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FF0000"/>
                          </a:solidFill>
                        </a:rPr>
                        <a:t>Maroon</a:t>
                      </a:r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025644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>
                          <a:solidFill>
                            <a:srgbClr val="FF0000"/>
                          </a:solidFill>
                        </a:rPr>
                        <a:t>Interscope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3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error se cometió:</a:t>
            </a:r>
          </a:p>
          <a:p>
            <a:pPr lvl="1"/>
            <a:r>
              <a:rPr lang="es-MX" dirty="0" smtClean="0"/>
              <a:t>Al poner el campo disquera, este se vuelve tan importante como el de artista.</a:t>
            </a:r>
          </a:p>
          <a:p>
            <a:pPr lvl="1"/>
            <a:r>
              <a:rPr lang="es-MX" dirty="0" smtClean="0"/>
              <a:t>Al borrar una disquera, podemos borrar al artista.</a:t>
            </a:r>
          </a:p>
          <a:p>
            <a:pPr lvl="1"/>
            <a:r>
              <a:rPr lang="es-MX" dirty="0" smtClean="0"/>
              <a:t>Se puede poner NULL</a:t>
            </a:r>
          </a:p>
          <a:p>
            <a:pPr lvl="2"/>
            <a:r>
              <a:rPr lang="es-MX" dirty="0" smtClean="0"/>
              <a:t>Y si es campo llave?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28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Una base de datos normalizada:</a:t>
            </a:r>
          </a:p>
          <a:p>
            <a:pPr lvl="1"/>
            <a:r>
              <a:rPr lang="es-MX" dirty="0" smtClean="0"/>
              <a:t>Permite que la estructura se extienda, sin tener que hacer mayores cambios al diseño original.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83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Artista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Ranking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Disquera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 </a:t>
                      </a:r>
                      <a:r>
                        <a:rPr lang="es-MX" dirty="0" err="1" smtClean="0"/>
                        <a:t>my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Maroon</a:t>
                      </a:r>
                      <a:r>
                        <a:rPr lang="es-MX" dirty="0" smtClean="0"/>
                        <a:t> 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025644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Girls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you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Cardi</a:t>
                      </a:r>
                      <a:r>
                        <a:rPr lang="es-MX" dirty="0" smtClean="0"/>
                        <a:t> 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023245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Bad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031548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 </a:t>
                      </a:r>
                      <a:r>
                        <a:rPr lang="es-MX" dirty="0" err="1" smtClean="0"/>
                        <a:t>like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Drake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012354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Nice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for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Young Money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66703"/>
          </a:xfrm>
        </p:spPr>
        <p:txBody>
          <a:bodyPr/>
          <a:lstStyle/>
          <a:p>
            <a:r>
              <a:rPr lang="es-MX" dirty="0" smtClean="0"/>
              <a:t>Tuvimos que cambiar campos y entradas!</a:t>
            </a:r>
          </a:p>
        </p:txBody>
      </p:sp>
    </p:spTree>
    <p:extLst>
      <p:ext uri="{BB962C8B-B14F-4D97-AF65-F5344CB8AC3E}">
        <p14:creationId xmlns:p14="http://schemas.microsoft.com/office/powerpoint/2010/main" val="292818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Por que creen que es necesario mantener la estructura lo mas estable posible?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521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estabilidad ayuda:</a:t>
            </a:r>
          </a:p>
          <a:p>
            <a:pPr lvl="1"/>
            <a:r>
              <a:rPr lang="es-MX" dirty="0" smtClean="0"/>
              <a:t>A que las aplicaciones no tengan que reescribirse.</a:t>
            </a:r>
          </a:p>
          <a:p>
            <a:pPr lvl="1"/>
            <a:r>
              <a:rPr lang="es-MX" dirty="0" smtClean="0"/>
              <a:t>A que los </a:t>
            </a:r>
            <a:r>
              <a:rPr lang="es-MX" dirty="0" err="1" smtClean="0"/>
              <a:t>Query</a:t>
            </a:r>
            <a:r>
              <a:rPr lang="es-MX" dirty="0" smtClean="0"/>
              <a:t> sean “constantes” con los cambios.</a:t>
            </a:r>
          </a:p>
          <a:p>
            <a:pPr lvl="1"/>
            <a:r>
              <a:rPr lang="es-MX" dirty="0" smtClean="0"/>
              <a:t>A que las vistas sigan existiendo.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11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crearon las formas normales:</a:t>
            </a:r>
          </a:p>
          <a:p>
            <a:pPr lvl="1"/>
            <a:r>
              <a:rPr lang="es-MX" dirty="0" smtClean="0"/>
              <a:t>Quién las creó?</a:t>
            </a:r>
          </a:p>
          <a:p>
            <a:pPr lvl="1"/>
            <a:r>
              <a:rPr lang="es-MX" dirty="0" smtClean="0"/>
              <a:t>Con que se comen?</a:t>
            </a:r>
          </a:p>
          <a:p>
            <a:pPr lvl="1"/>
            <a:r>
              <a:rPr lang="es-MX" dirty="0" smtClean="0"/>
              <a:t>Para que sirven?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424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Hay que trabajar en casa!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13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que estudiamos bases de datos viejas?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1026" name="Picture 2" descr="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87" y="1435189"/>
            <a:ext cx="5360546" cy="30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3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  <p:pic>
        <p:nvPicPr>
          <p:cNvPr id="11266" name="Picture 2" descr="Image result for homework xk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7" y="1067258"/>
            <a:ext cx="3821515" cy="31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03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Investigar y reportar que son:</a:t>
            </a:r>
          </a:p>
          <a:p>
            <a:pPr lvl="1"/>
            <a:r>
              <a:rPr lang="es-MX" dirty="0" smtClean="0"/>
              <a:t>Formas Normales</a:t>
            </a:r>
          </a:p>
          <a:p>
            <a:pPr lvl="1"/>
            <a:r>
              <a:rPr lang="es-MX" dirty="0" smtClean="0"/>
              <a:t>Tipos de Forma normal</a:t>
            </a:r>
          </a:p>
          <a:p>
            <a:pPr lvl="2"/>
            <a:r>
              <a:rPr lang="es-MX" dirty="0" smtClean="0"/>
              <a:t>UNF, 1NF, 2NF, 3NF</a:t>
            </a:r>
          </a:p>
          <a:p>
            <a:r>
              <a:rPr lang="es-MX" dirty="0" smtClean="0"/>
              <a:t>Puntos extras:</a:t>
            </a:r>
          </a:p>
          <a:p>
            <a:pPr lvl="1"/>
            <a:r>
              <a:rPr lang="es-MX" dirty="0" smtClean="0"/>
              <a:t>4NF, 5NF, 6NF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559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p:pic>
        <p:nvPicPr>
          <p:cNvPr id="12290" name="Picture 2" descr="Image result for if you can't communicate and talk to other people buff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56" y="1419387"/>
            <a:ext cx="5993072" cy="28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92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633591" y="1304818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Guardias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78208" y="2268876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Jaulas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2308010" y="3232934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Animales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5279204" y="1299681"/>
            <a:ext cx="1736333" cy="647272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Guardias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5523821" y="2263739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Animales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5953623" y="3227797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Jaulas</a:t>
            </a:r>
            <a:endParaRPr lang="es-MX" dirty="0"/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2465673" y="1988174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2"/>
            <a:endCxn id="7" idx="0"/>
          </p:cNvCxnSpPr>
          <p:nvPr/>
        </p:nvCxnSpPr>
        <p:spPr>
          <a:xfrm rot="16200000" flipH="1">
            <a:off x="2802883" y="2859640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9" idx="0"/>
          </p:cNvCxnSpPr>
          <p:nvPr/>
        </p:nvCxnSpPr>
        <p:spPr>
          <a:xfrm rot="16200000" flipH="1">
            <a:off x="6111286" y="1983037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9" idx="2"/>
            <a:endCxn id="10" idx="0"/>
          </p:cNvCxnSpPr>
          <p:nvPr/>
        </p:nvCxnSpPr>
        <p:spPr>
          <a:xfrm rot="16200000" flipH="1">
            <a:off x="6448496" y="2854503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 jerárquicas comerciales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805689" cy="3145500"/>
          </a:xfrm>
        </p:spPr>
        <p:txBody>
          <a:bodyPr/>
          <a:lstStyle/>
          <a:p>
            <a:r>
              <a:rPr lang="es-MX" sz="1400" dirty="0" smtClean="0"/>
              <a:t>IMS (IBM)</a:t>
            </a:r>
          </a:p>
          <a:p>
            <a:pPr lvl="1"/>
            <a:r>
              <a:rPr lang="es-MX" sz="1400" dirty="0" smtClean="0"/>
              <a:t>Cada segmento tiene una </a:t>
            </a:r>
            <a:r>
              <a:rPr lang="es-MX" sz="1400" dirty="0" err="1" smtClean="0"/>
              <a:t>hierarchichal</a:t>
            </a:r>
            <a:r>
              <a:rPr lang="es-MX" sz="1400" dirty="0" smtClean="0"/>
              <a:t> </a:t>
            </a:r>
            <a:r>
              <a:rPr lang="es-MX" sz="1400" dirty="0" err="1" smtClean="0"/>
              <a:t>sequential</a:t>
            </a:r>
            <a:r>
              <a:rPr lang="es-MX" sz="1400" dirty="0" smtClean="0"/>
              <a:t> </a:t>
            </a:r>
            <a:r>
              <a:rPr lang="es-MX" sz="1400" dirty="0" err="1" smtClean="0"/>
              <a:t>key</a:t>
            </a:r>
            <a:r>
              <a:rPr lang="es-MX" sz="1400" dirty="0" smtClean="0"/>
              <a:t> (HSK)</a:t>
            </a:r>
          </a:p>
          <a:p>
            <a:r>
              <a:rPr lang="es-MX" sz="1400" dirty="0" smtClean="0"/>
              <a:t>Lenguaje propio:</a:t>
            </a:r>
          </a:p>
          <a:p>
            <a:pPr lvl="1"/>
            <a:r>
              <a:rPr lang="es-MX" sz="1400" dirty="0" smtClean="0"/>
              <a:t>Encontrar todos los guardias de la jaula 5</a:t>
            </a:r>
          </a:p>
          <a:p>
            <a:pPr lvl="2"/>
            <a:r>
              <a:rPr lang="es-MX" sz="1400" dirty="0" smtClean="0"/>
              <a:t>GU Guardia</a:t>
            </a:r>
          </a:p>
          <a:p>
            <a:pPr lvl="2"/>
            <a:r>
              <a:rPr lang="es-MX" sz="1400" dirty="0" smtClean="0"/>
              <a:t>GNP Jaulas (id = 6)</a:t>
            </a:r>
          </a:p>
          <a:p>
            <a:pPr lvl="2"/>
            <a:r>
              <a:rPr lang="es-MX" sz="1400" dirty="0" err="1" smtClean="0"/>
              <a:t>Until</a:t>
            </a:r>
            <a:r>
              <a:rPr lang="es-MX" sz="1400" dirty="0" smtClean="0"/>
              <a:t> no more</a:t>
            </a:r>
          </a:p>
          <a:p>
            <a:pPr lvl="3"/>
            <a:r>
              <a:rPr lang="es-MX" sz="1400" dirty="0" smtClean="0"/>
              <a:t>GN Guardia</a:t>
            </a:r>
          </a:p>
          <a:p>
            <a:pPr lvl="3"/>
            <a:r>
              <a:rPr lang="es-MX" sz="1400" dirty="0" smtClean="0"/>
              <a:t>GNP Jaulas (id = 6)</a:t>
            </a:r>
            <a:endParaRPr lang="es-MX" sz="1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98" y="1446063"/>
            <a:ext cx="2583102" cy="29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de Red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 descr="https://upload.wikimedia.org/wikipedia/commons/thumb/1/1e/Bachmann_order_processing_model.tif/lossless-page1-564px-Bachmann_order_processing_model.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34" y="1387011"/>
            <a:ext cx="4227021" cy="30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Animal</a:t>
              </a:r>
              <a:endParaRPr lang="en-US"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Guardia</a:t>
              </a:r>
              <a:endParaRPr lang="en-US" dirty="0"/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contiene</a:t>
            </a:r>
            <a:endParaRPr lang="en-US" dirty="0" smtClean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relación</a:t>
            </a:r>
            <a:endParaRPr lang="en-US" dirty="0" smtClean="0"/>
          </a:p>
        </p:txBody>
      </p:sp>
      <p:cxnSp>
        <p:nvCxnSpPr>
          <p:cNvPr id="47" name="Conector angular 46"/>
          <p:cNvCxnSpPr>
            <a:stCxn id="20" idx="2"/>
            <a:endCxn id="31" idx="0"/>
          </p:cNvCxnSpPr>
          <p:nvPr/>
        </p:nvCxnSpPr>
        <p:spPr>
          <a:xfrm rot="5400000">
            <a:off x="4324981" y="1539361"/>
            <a:ext cx="1199827" cy="10269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6"/>
          <p:cNvSpPr txBox="1"/>
          <p:nvPr/>
        </p:nvSpPr>
        <p:spPr>
          <a:xfrm>
            <a:off x="4424622" y="17193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tiene</a:t>
            </a:r>
            <a:endParaRPr lang="en-US" dirty="0" smtClean="0"/>
          </a:p>
        </p:txBody>
      </p:sp>
      <p:sp>
        <p:nvSpPr>
          <p:cNvPr id="49" name="TextBox 46"/>
          <p:cNvSpPr txBox="1"/>
          <p:nvPr/>
        </p:nvSpPr>
        <p:spPr>
          <a:xfrm>
            <a:off x="5466451" y="14408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50" name="TextBox 46"/>
          <p:cNvSpPr txBox="1"/>
          <p:nvPr/>
        </p:nvSpPr>
        <p:spPr>
          <a:xfrm>
            <a:off x="4458246" y="23854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00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Normalización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Bases de Bases de Datos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872</Words>
  <Application>Microsoft Office PowerPoint</Application>
  <PresentationFormat>Presentación en pantalla (16:9)</PresentationFormat>
  <Paragraphs>370</Paragraphs>
  <Slides>43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Arvo</vt:lpstr>
      <vt:lpstr>Roboto Condensed</vt:lpstr>
      <vt:lpstr>Arial</vt:lpstr>
      <vt:lpstr>Roboto Condensed Light</vt:lpstr>
      <vt:lpstr>Salerio template</vt:lpstr>
      <vt:lpstr>Introducción a las Bases de Datos</vt:lpstr>
      <vt:lpstr>Que se vio la clase pasada</vt:lpstr>
      <vt:lpstr>Por que habría otros modelos?</vt:lpstr>
      <vt:lpstr>¿Por que estudiamos bases de datos viejas?</vt:lpstr>
      <vt:lpstr>Presentación de PowerPoint</vt:lpstr>
      <vt:lpstr>Bases de datos jerárquicas comerciales</vt:lpstr>
      <vt:lpstr>Base de Datos de Red</vt:lpstr>
      <vt:lpstr>Presentación de PowerPoint</vt:lpstr>
      <vt:lpstr>Normalización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Presentación de PowerPoint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Tarea</vt:lpstr>
      <vt:lpstr>Presentación de PowerPoint</vt:lpstr>
      <vt:lpstr>Tarea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36</cp:revision>
  <dcterms:modified xsi:type="dcterms:W3CDTF">2018-08-15T16:40:24Z</dcterms:modified>
</cp:coreProperties>
</file>