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646" r:id="rId3"/>
    <p:sldId id="524" r:id="rId4"/>
    <p:sldId id="667" r:id="rId5"/>
    <p:sldId id="657" r:id="rId6"/>
    <p:sldId id="672" r:id="rId7"/>
    <p:sldId id="678" r:id="rId8"/>
    <p:sldId id="668" r:id="rId9"/>
    <p:sldId id="661" r:id="rId10"/>
    <p:sldId id="662" r:id="rId11"/>
    <p:sldId id="669" r:id="rId12"/>
    <p:sldId id="674" r:id="rId13"/>
    <p:sldId id="675" r:id="rId14"/>
    <p:sldId id="676" r:id="rId15"/>
    <p:sldId id="677" r:id="rId16"/>
    <p:sldId id="371" r:id="rId17"/>
  </p:sldIdLst>
  <p:sldSz cx="9144000" cy="5143500" type="screen16x9"/>
  <p:notesSz cx="6858000" cy="9144000"/>
  <p:embeddedFontLs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Arv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81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4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mysql-indexes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Función que regresa un solo valor:</a:t>
            </a:r>
          </a:p>
          <a:p>
            <a:pPr lvl="1"/>
            <a:r>
              <a:rPr lang="es-MX" sz="2000" dirty="0" smtClean="0"/>
              <a:t>AVG(col): Promedio de la columna</a:t>
            </a:r>
          </a:p>
          <a:p>
            <a:pPr lvl="1"/>
            <a:r>
              <a:rPr lang="es-MX" sz="2000" dirty="0" smtClean="0"/>
              <a:t>MIN(col): Regresa el mínimo</a:t>
            </a:r>
          </a:p>
          <a:p>
            <a:pPr lvl="1"/>
            <a:r>
              <a:rPr lang="es-MX" sz="2000" dirty="0" smtClean="0"/>
              <a:t>MAX(col): Regresa el máximo</a:t>
            </a:r>
          </a:p>
          <a:p>
            <a:pPr lvl="1"/>
            <a:r>
              <a:rPr lang="es-MX" sz="2000" dirty="0" smtClean="0"/>
              <a:t>SUM(col): Regresa la suma de los valores</a:t>
            </a:r>
          </a:p>
          <a:p>
            <a:pPr lvl="1"/>
            <a:r>
              <a:rPr lang="es-MX" sz="2000" dirty="0" smtClean="0"/>
              <a:t>COUNT(col): Regresa el # de valores en la columna.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6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652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Inserciones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INSERT INTO </a:t>
            </a:r>
            <a:r>
              <a:rPr lang="es-MX" sz="2000" dirty="0" err="1" smtClean="0"/>
              <a:t>table</a:t>
            </a:r>
            <a:endParaRPr lang="es-MX" sz="2000" dirty="0" smtClean="0"/>
          </a:p>
          <a:p>
            <a:pPr lvl="1"/>
            <a:r>
              <a:rPr lang="es-MX" sz="2000" dirty="0" err="1"/>
              <a:t>v</a:t>
            </a:r>
            <a:r>
              <a:rPr lang="es-MX" sz="2000" dirty="0" err="1" smtClean="0"/>
              <a:t>alues</a:t>
            </a:r>
            <a:r>
              <a:rPr lang="es-MX" sz="2000" dirty="0" smtClean="0"/>
              <a:t>(“123”, “Smith”, “</a:t>
            </a:r>
            <a:r>
              <a:rPr lang="es-MX" sz="2000" dirty="0" err="1" smtClean="0"/>
              <a:t>main</a:t>
            </a:r>
            <a:r>
              <a:rPr lang="es-MX" sz="2000" dirty="0" smtClean="0"/>
              <a:t>”)</a:t>
            </a:r>
          </a:p>
          <a:p>
            <a:r>
              <a:rPr lang="es-MX" sz="2000" dirty="0" smtClean="0"/>
              <a:t>Hay que tener cuidado de los formatos, para que respete la operación.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81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Inserciones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inserter solo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vacias</a:t>
            </a:r>
            <a:r>
              <a:rPr lang="en-US" dirty="0" smtClean="0"/>
              <a:t> </a:t>
            </a:r>
            <a:r>
              <a:rPr lang="en-US" dirty="0" err="1" smtClean="0"/>
              <a:t>quedan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campo NULL.</a:t>
            </a:r>
            <a:endParaRPr lang="en-US" dirty="0"/>
          </a:p>
          <a:p>
            <a:r>
              <a:rPr lang="en-US" dirty="0" smtClean="0"/>
              <a:t>INSERT</a:t>
            </a:r>
            <a:r>
              <a:rPr lang="en-US" dirty="0"/>
              <a:t> INTO Customers (</a:t>
            </a:r>
            <a:r>
              <a:rPr lang="en-US" dirty="0" err="1"/>
              <a:t>CustomerName</a:t>
            </a:r>
            <a:r>
              <a:rPr lang="en-US" dirty="0"/>
              <a:t>, City, Country)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 ('Cardinal', 'Stavanger', 'Norway');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23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Borrado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DELETE FROM </a:t>
            </a:r>
            <a:r>
              <a:rPr lang="es-MX" dirty="0" err="1" smtClean="0"/>
              <a:t>table</a:t>
            </a:r>
            <a:endParaRPr lang="es-MX" dirty="0" smtClean="0"/>
          </a:p>
          <a:p>
            <a:pPr lvl="1"/>
            <a:r>
              <a:rPr lang="es-MX" dirty="0" smtClean="0"/>
              <a:t>WHERE </a:t>
            </a:r>
            <a:r>
              <a:rPr lang="es-MX" dirty="0" err="1" smtClean="0"/>
              <a:t>condition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Tengan cuidado, el borrado se hace de manera inmediata.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49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Actualizar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UPDATE </a:t>
            </a:r>
            <a:r>
              <a:rPr lang="es-MX" dirty="0" err="1" smtClean="0"/>
              <a:t>table</a:t>
            </a:r>
            <a:endParaRPr lang="es-MX" dirty="0" smtClean="0"/>
          </a:p>
          <a:p>
            <a:pPr lvl="1"/>
            <a:r>
              <a:rPr lang="es-MX" dirty="0" smtClean="0"/>
              <a:t>SET column1 = value1, etc..</a:t>
            </a:r>
          </a:p>
          <a:p>
            <a:pPr lvl="1"/>
            <a:r>
              <a:rPr lang="es-MX" dirty="0" smtClean="0"/>
              <a:t>WHERE </a:t>
            </a:r>
            <a:r>
              <a:rPr lang="es-MX" dirty="0" err="1" smtClean="0"/>
              <a:t>condition</a:t>
            </a:r>
            <a:endParaRPr lang="es-MX" dirty="0" smtClean="0"/>
          </a:p>
          <a:p>
            <a:r>
              <a:rPr lang="es-MX" dirty="0" smtClean="0"/>
              <a:t>Si no colocan una condición, va a cambiar todos los valores en la tabla.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07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13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r>
              <a:rPr lang="es-MX" sz="2000" dirty="0" smtClean="0"/>
              <a:t>No he calificado los exámenes.</a:t>
            </a:r>
          </a:p>
          <a:p>
            <a:pPr lvl="1"/>
            <a:r>
              <a:rPr lang="es-MX" sz="2000" dirty="0" smtClean="0"/>
              <a:t>La próxima clase los veremos.</a:t>
            </a:r>
          </a:p>
          <a:p>
            <a:r>
              <a:rPr lang="es-MX" sz="2000" dirty="0" smtClean="0"/>
              <a:t>Hablando de eso……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1386113"/>
            <a:ext cx="5518151" cy="31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dev.mysql.com/doc/refman/8.0/en/mysql-indexes.html</a:t>
            </a:r>
            <a:endParaRPr lang="es-MX" dirty="0" smtClean="0"/>
          </a:p>
          <a:p>
            <a:r>
              <a:rPr lang="es-MX" dirty="0" smtClean="0"/>
              <a:t>Leer y hacer un reporte:</a:t>
            </a:r>
          </a:p>
          <a:p>
            <a:pPr lvl="1"/>
            <a:r>
              <a:rPr lang="es-MX" dirty="0" smtClean="0"/>
              <a:t>2 hojas máximo</a:t>
            </a:r>
          </a:p>
          <a:p>
            <a:pPr lvl="1"/>
            <a:r>
              <a:rPr lang="es-MX" dirty="0" smtClean="0"/>
              <a:t>31 de Octubre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82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32784"/>
          <a:stretch/>
        </p:blipFill>
        <p:spPr>
          <a:xfrm>
            <a:off x="2447222" y="1555750"/>
            <a:ext cx="371704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7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dirty="0" smtClean="0"/>
              <a:t>Equipos de 4</a:t>
            </a:r>
          </a:p>
          <a:p>
            <a:pPr lvl="1"/>
            <a:r>
              <a:rPr lang="es-MX" sz="1200" dirty="0" smtClean="0"/>
              <a:t>Tienen que seleccionar uno de los 3 servicios Cloud:</a:t>
            </a:r>
          </a:p>
          <a:p>
            <a:pPr lvl="2"/>
            <a:r>
              <a:rPr lang="es-MX" sz="1200" dirty="0" smtClean="0"/>
              <a:t>AWS, </a:t>
            </a:r>
            <a:r>
              <a:rPr lang="es-MX" sz="1200" dirty="0" err="1" smtClean="0"/>
              <a:t>Azure</a:t>
            </a:r>
            <a:r>
              <a:rPr lang="es-MX" sz="1200" dirty="0" smtClean="0"/>
              <a:t>, Big </a:t>
            </a:r>
            <a:r>
              <a:rPr lang="es-MX" sz="1200" dirty="0" err="1" smtClean="0"/>
              <a:t>Query</a:t>
            </a:r>
            <a:endParaRPr lang="es-MX" sz="1200" dirty="0" smtClean="0"/>
          </a:p>
          <a:p>
            <a:pPr lvl="2"/>
            <a:r>
              <a:rPr lang="es-MX" sz="1200" dirty="0" smtClean="0"/>
              <a:t>Costo</a:t>
            </a:r>
          </a:p>
          <a:p>
            <a:pPr lvl="2"/>
            <a:r>
              <a:rPr lang="es-MX" sz="1200" dirty="0" smtClean="0"/>
              <a:t>Espacio</a:t>
            </a:r>
          </a:p>
          <a:p>
            <a:pPr lvl="2"/>
            <a:r>
              <a:rPr lang="es-MX" sz="1200" dirty="0" smtClean="0"/>
              <a:t>Facilidad</a:t>
            </a:r>
          </a:p>
          <a:p>
            <a:pPr lvl="1"/>
            <a:r>
              <a:rPr lang="es-MX" sz="1200" dirty="0" smtClean="0"/>
              <a:t>Justificar el uso de cualquiera de esos servicios.</a:t>
            </a:r>
          </a:p>
          <a:p>
            <a:pPr lvl="1"/>
            <a:r>
              <a:rPr lang="es-MX" sz="1200" dirty="0" smtClean="0"/>
              <a:t>Hacer un demo en Python de como se conectan a ese servicio.</a:t>
            </a:r>
          </a:p>
          <a:p>
            <a:pPr lvl="1"/>
            <a:r>
              <a:rPr lang="es-MX" sz="1200" dirty="0" smtClean="0"/>
              <a:t>La base de datos que ustedes deseen.</a:t>
            </a:r>
          </a:p>
          <a:p>
            <a:pPr lvl="1"/>
            <a:r>
              <a:rPr lang="es-MX" sz="1200" dirty="0" smtClean="0"/>
              <a:t>Entrega: 14 de Noviembre, Presentación</a:t>
            </a:r>
            <a:endParaRPr lang="es-MX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99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65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 De Datos 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59301"/>
              </p:ext>
            </p:extLst>
          </p:nvPr>
        </p:nvGraphicFramePr>
        <p:xfrm>
          <a:off x="1227139" y="1560831"/>
          <a:ext cx="5268911" cy="122063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44561">
                  <a:extLst>
                    <a:ext uri="{9D8B030D-6E8A-4147-A177-3AD203B41FA5}">
                      <a16:colId xmlns:a16="http://schemas.microsoft.com/office/drawing/2014/main" val="25265922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1440786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05742526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94445402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4552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login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Promedio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01646"/>
                  </a:ext>
                </a:extLst>
              </a:tr>
              <a:tr h="26749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123456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Shakira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shakira@up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8.6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8011"/>
                  </a:ext>
                </a:extLst>
              </a:tr>
              <a:tr h="26749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325654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LuisMi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luismi@up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48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7.5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92694"/>
                  </a:ext>
                </a:extLst>
              </a:tr>
              <a:tr h="39767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845624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Maluma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maluma@ags.up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6.2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99133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26159"/>
              </p:ext>
            </p:extLst>
          </p:nvPr>
        </p:nvGraphicFramePr>
        <p:xfrm>
          <a:off x="433388" y="3285711"/>
          <a:ext cx="2438400" cy="118292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155760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7545942"/>
                    </a:ext>
                  </a:extLst>
                </a:gridCol>
              </a:tblGrid>
              <a:tr h="25714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CID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Nombre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86180"/>
                  </a:ext>
                </a:extLst>
              </a:tr>
              <a:tr h="25714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15-1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Bases de Datos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6625"/>
                  </a:ext>
                </a:extLst>
              </a:tr>
              <a:tr h="28532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15-2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Programación Avanzada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98642"/>
                  </a:ext>
                </a:extLst>
              </a:tr>
              <a:tr h="25714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15-3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Minería de Datos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90003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52329"/>
              </p:ext>
            </p:extLst>
          </p:nvPr>
        </p:nvGraphicFramePr>
        <p:xfrm>
          <a:off x="3345200" y="3239820"/>
          <a:ext cx="3657600" cy="1554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990568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96205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32270588"/>
                    </a:ext>
                  </a:extLst>
                </a:gridCol>
              </a:tblGrid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SID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CID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Calificación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11945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123456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15-1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10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50516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845624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15-1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6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11962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325654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15-1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7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41033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845624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15-3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8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4205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325654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15-2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7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01353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266827" y="127424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33377" y="297793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3291153" y="2932043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Inscripción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3341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15248</TotalTime>
  <Words>320</Words>
  <Application>Microsoft Office PowerPoint</Application>
  <PresentationFormat>Presentación en pantalla (16:9)</PresentationFormat>
  <Paragraphs>126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Roboto Condensed</vt:lpstr>
      <vt:lpstr>Roboto Condensed Light</vt:lpstr>
      <vt:lpstr>Arial</vt:lpstr>
      <vt:lpstr>Arvo</vt:lpstr>
      <vt:lpstr>Salerio template</vt:lpstr>
      <vt:lpstr>Introducción a las Bases de Datos</vt:lpstr>
      <vt:lpstr>Anuncios Parroquiales</vt:lpstr>
      <vt:lpstr>Definición</vt:lpstr>
      <vt:lpstr>Presentación de PowerPoint</vt:lpstr>
      <vt:lpstr>Tarea</vt:lpstr>
      <vt:lpstr>Presentación de PowerPoint</vt:lpstr>
      <vt:lpstr>Tarea</vt:lpstr>
      <vt:lpstr>Clase Pasada</vt:lpstr>
      <vt:lpstr>Base De Datos Ejemplo</vt:lpstr>
      <vt:lpstr>Agregaciones</vt:lpstr>
      <vt:lpstr>SQL</vt:lpstr>
      <vt:lpstr>Inserciones</vt:lpstr>
      <vt:lpstr>Inserciones</vt:lpstr>
      <vt:lpstr>Borrado</vt:lpstr>
      <vt:lpstr>Actualizar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115</cp:revision>
  <dcterms:modified xsi:type="dcterms:W3CDTF">2018-10-29T16:29:35Z</dcterms:modified>
</cp:coreProperties>
</file>