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346" r:id="rId3"/>
    <p:sldId id="551" r:id="rId4"/>
    <p:sldId id="552" r:id="rId5"/>
    <p:sldId id="550" r:id="rId6"/>
    <p:sldId id="515" r:id="rId7"/>
    <p:sldId id="524" r:id="rId8"/>
    <p:sldId id="525" r:id="rId9"/>
    <p:sldId id="526" r:id="rId10"/>
    <p:sldId id="547" r:id="rId11"/>
    <p:sldId id="528" r:id="rId12"/>
    <p:sldId id="530" r:id="rId13"/>
    <p:sldId id="501" r:id="rId14"/>
    <p:sldId id="548" r:id="rId15"/>
    <p:sldId id="554" r:id="rId16"/>
    <p:sldId id="556" r:id="rId17"/>
    <p:sldId id="555" r:id="rId18"/>
    <p:sldId id="558" r:id="rId19"/>
    <p:sldId id="560" r:id="rId20"/>
    <p:sldId id="562" r:id="rId21"/>
    <p:sldId id="564" r:id="rId22"/>
    <p:sldId id="566" r:id="rId23"/>
    <p:sldId id="567" r:id="rId24"/>
    <p:sldId id="568" r:id="rId25"/>
    <p:sldId id="570" r:id="rId26"/>
    <p:sldId id="571" r:id="rId27"/>
    <p:sldId id="573" r:id="rId28"/>
    <p:sldId id="574" r:id="rId29"/>
    <p:sldId id="576" r:id="rId30"/>
    <p:sldId id="577" r:id="rId31"/>
    <p:sldId id="579" r:id="rId32"/>
    <p:sldId id="581" r:id="rId33"/>
    <p:sldId id="582" r:id="rId34"/>
    <p:sldId id="584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371" r:id="rId4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45"/>
      <p:bold r:id="rId46"/>
      <p:italic r:id="rId47"/>
      <p:boldItalic r:id="rId48"/>
    </p:embeddedFont>
    <p:embeddedFont>
      <p:font typeface="Roboto Condensed" panose="020B0604020202020204" charset="0"/>
      <p:regular r:id="rId49"/>
      <p:bold r:id="rId50"/>
      <p:italic r:id="rId51"/>
      <p:boldItalic r:id="rId52"/>
    </p:embeddedFont>
    <p:embeddedFont>
      <p:font typeface="Arv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 smtClean="0"/>
            <a:t>T1</a:t>
          </a:r>
          <a:endParaRPr lang="es-ES" dirty="0"/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 smtClean="0"/>
            <a:t>C11</a:t>
          </a:r>
          <a:endParaRPr lang="es-ES" dirty="0"/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 smtClean="0"/>
            <a:t>C21</a:t>
          </a:r>
          <a:endParaRPr lang="es-ES" dirty="0"/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 smtClean="0"/>
            <a:t>T2</a:t>
          </a:r>
          <a:endParaRPr lang="es-ES" dirty="0"/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 smtClean="0"/>
            <a:t>C12</a:t>
          </a:r>
          <a:endParaRPr lang="es-ES" dirty="0"/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 smtClean="0"/>
            <a:t>C22</a:t>
          </a:r>
          <a:endParaRPr lang="es-ES" dirty="0"/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 smtClean="0"/>
            <a:t>T3</a:t>
          </a:r>
          <a:endParaRPr lang="es-ES" dirty="0"/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 smtClean="0"/>
            <a:t>C13</a:t>
          </a:r>
          <a:endParaRPr lang="es-ES" dirty="0"/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 smtClean="0"/>
            <a:t>C23</a:t>
          </a:r>
          <a:endParaRPr lang="es-ES" dirty="0"/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 smtClean="0"/>
            <a:t>V1</a:t>
          </a:r>
          <a:endParaRPr lang="es-ES" dirty="0"/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 smtClean="0"/>
            <a:t>CV11</a:t>
          </a:r>
          <a:endParaRPr lang="es-ES" dirty="0"/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 smtClean="0"/>
            <a:t>CV21</a:t>
          </a:r>
          <a:endParaRPr lang="es-ES" dirty="0"/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 smtClean="0"/>
            <a:t>V2</a:t>
          </a:r>
          <a:endParaRPr lang="es-ES" dirty="0"/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 smtClean="0"/>
            <a:t>CV12</a:t>
          </a:r>
          <a:endParaRPr lang="es-ES" dirty="0"/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 smtClean="0"/>
            <a:t>CV22</a:t>
          </a:r>
          <a:endParaRPr lang="es-ES" dirty="0"/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T1</a:t>
          </a:r>
          <a:endParaRPr lang="es-ES" sz="1100" kern="1200" dirty="0"/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C11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C21</a:t>
          </a:r>
          <a:endParaRPr lang="es-ES" sz="1100" kern="1200" dirty="0"/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T2</a:t>
          </a:r>
          <a:endParaRPr lang="es-ES" sz="1100" kern="1200" dirty="0"/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C12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C22</a:t>
          </a:r>
          <a:endParaRPr lang="es-ES" sz="1100" kern="1200" dirty="0"/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T3</a:t>
          </a:r>
          <a:endParaRPr lang="es-ES" sz="1100" kern="1200" dirty="0"/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C13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C23</a:t>
          </a:r>
          <a:endParaRPr lang="es-ES" sz="1100" kern="1200" dirty="0"/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V1</a:t>
          </a:r>
          <a:endParaRPr lang="es-ES" sz="1000" kern="1200" dirty="0"/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CV11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CV21</a:t>
          </a:r>
          <a:endParaRPr lang="es-ES" sz="1000" kern="1200" dirty="0"/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V2</a:t>
          </a:r>
          <a:endParaRPr lang="es-ES" sz="1000" kern="1200" dirty="0"/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CV12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CV22</a:t>
          </a:r>
          <a:endParaRPr lang="es-ES" sz="1000" kern="1200" dirty="0"/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6889"/>
              </p:ext>
            </p:extLst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de 3 niveles en una base de datos: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2148720"/>
              </p:ext>
            </p:extLst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9329449"/>
              </p:ext>
            </p:extLst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74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¿Por qué usar vistas?</a:t>
            </a:r>
          </a:p>
          <a:p>
            <a:pPr lvl="1"/>
            <a:r>
              <a:rPr lang="es-MX" dirty="0" smtClean="0"/>
              <a:t>Escondemos datos de algunos usuarios.</a:t>
            </a:r>
          </a:p>
          <a:p>
            <a:pPr lvl="1"/>
            <a:r>
              <a:rPr lang="es-MX" dirty="0" smtClean="0"/>
              <a:t>Hacer los </a:t>
            </a:r>
            <a:r>
              <a:rPr lang="es-MX" dirty="0" err="1" smtClean="0"/>
              <a:t>queries</a:t>
            </a:r>
            <a:r>
              <a:rPr lang="es-MX" dirty="0" smtClean="0"/>
              <a:t> mas naturales y fáciles de usar</a:t>
            </a:r>
          </a:p>
          <a:p>
            <a:pPr lvl="1"/>
            <a:r>
              <a:rPr lang="es-MX" dirty="0" smtClean="0"/>
              <a:t>Modularidad de acceso a la base de datos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2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R1 se construye:</a:t>
            </a:r>
          </a:p>
          <a:p>
            <a:pPr lvl="2"/>
            <a:r>
              <a:rPr lang="es-MX" sz="1800" dirty="0" smtClean="0"/>
              <a:t>Se analiza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R2</a:t>
            </a:r>
          </a:p>
          <a:p>
            <a:pPr lvl="2"/>
            <a:r>
              <a:rPr lang="es-MX" sz="1800" dirty="0" smtClean="0"/>
              <a:t>Se extraen los atributos de la lista L</a:t>
            </a:r>
          </a:p>
          <a:p>
            <a:pPr lvl="2"/>
            <a:r>
              <a:rPr lang="es-MX" sz="1800" dirty="0" smtClean="0"/>
              <a:t>Se debe de seguir el orden en L</a:t>
            </a:r>
          </a:p>
          <a:p>
            <a:pPr lvl="2"/>
            <a:r>
              <a:rPr lang="es-MX" sz="1800" dirty="0" smtClean="0"/>
              <a:t>Se crea un nuevo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R1</a:t>
            </a:r>
          </a:p>
          <a:p>
            <a:pPr lvl="1"/>
            <a:r>
              <a:rPr lang="es-MX" sz="1800" dirty="0" smtClean="0"/>
              <a:t>Se eliminan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duplicados, si existen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23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2822"/>
              </p:ext>
            </p:extLst>
          </p:nvPr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 Unitario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Osaka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Ciudad]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Ciudad]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2145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Osaka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Boletos]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86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Boletos]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43559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[Boletos, Precio</a:t>
            </a:r>
            <a:r>
              <a:rPr lang="es-MX" dirty="0" smtClean="0"/>
              <a:t> </a:t>
            </a:r>
            <a:r>
              <a:rPr lang="es-MX" baseline="-25000" dirty="0"/>
              <a:t>Unitario</a:t>
            </a:r>
            <a:r>
              <a:rPr lang="es-MX" baseline="-25000" dirty="0" smtClean="0"/>
              <a:t>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76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[Boletos, Precio</a:t>
            </a:r>
            <a:r>
              <a:rPr lang="es-MX" dirty="0" smtClean="0"/>
              <a:t> </a:t>
            </a:r>
            <a:r>
              <a:rPr lang="es-MX" baseline="-25000" dirty="0"/>
              <a:t>Unitario</a:t>
            </a:r>
            <a:r>
              <a:rPr lang="es-MX" baseline="-25000" dirty="0" smtClean="0"/>
              <a:t>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2391"/>
              </p:ext>
            </p:extLst>
          </p:nvPr>
        </p:nvGraphicFramePr>
        <p:xfrm>
          <a:off x="1707140" y="2294127"/>
          <a:ext cx="295543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 Unitario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0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SQL</a:t>
            </a:r>
          </a:p>
          <a:p>
            <a:pPr lvl="1"/>
            <a:r>
              <a:rPr lang="es-MX" dirty="0" smtClean="0"/>
              <a:t>No esta definida tal y como en el álgebra</a:t>
            </a:r>
          </a:p>
          <a:p>
            <a:pPr lvl="1"/>
            <a:r>
              <a:rPr lang="en-US" dirty="0"/>
              <a:t>SELECT DISTINCT City FROM [Customers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renglones</a:t>
            </a:r>
            <a:endParaRPr lang="en-US" dirty="0" smtClean="0"/>
          </a:p>
          <a:p>
            <a:pPr lvl="2"/>
            <a:r>
              <a:rPr lang="en-US" dirty="0" smtClean="0"/>
              <a:t>SELECT City FROM [Customers]</a:t>
            </a:r>
            <a:endParaRPr lang="es-MX" dirty="0" smtClean="0"/>
          </a:p>
          <a:p>
            <a:pPr lvl="1"/>
            <a:r>
              <a:rPr lang="en-US" dirty="0"/>
              <a:t>https://www.w3schools.com/sql/trysql.asp?filename=trysql_select_columns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98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07371"/>
              </p:ext>
            </p:extLst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0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 smtClean="0"/>
              <a:t>[</a:t>
            </a:r>
            <a:r>
              <a:rPr lang="es-MX" baseline="-25000" dirty="0" err="1" smtClean="0"/>
              <a:t>NombrePelicula</a:t>
            </a:r>
            <a:r>
              <a:rPr lang="es-MX" baseline="-25000" dirty="0" smtClean="0"/>
              <a:t>]</a:t>
            </a:r>
            <a:r>
              <a:rPr lang="es-MX" dirty="0" smtClean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Boletos&gt;10,000</a:t>
            </a:r>
            <a:r>
              <a:rPr lang="es-MX" dirty="0" smtClean="0"/>
              <a:t>(Ganancias))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25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 smtClean="0"/>
              <a:t>[</a:t>
            </a:r>
            <a:r>
              <a:rPr lang="es-MX" baseline="-25000" dirty="0" err="1" smtClean="0"/>
              <a:t>NombrePelicula</a:t>
            </a:r>
            <a:r>
              <a:rPr lang="es-MX" baseline="-25000" dirty="0" smtClean="0"/>
              <a:t>]</a:t>
            </a:r>
            <a:r>
              <a:rPr lang="es-MX" dirty="0" smtClean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Boletos&gt;10,000</a:t>
            </a:r>
            <a:r>
              <a:rPr lang="es-MX" dirty="0" smtClean="0"/>
              <a:t>(Ganancias))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72791"/>
              </p:ext>
            </p:extLst>
          </p:nvPr>
        </p:nvGraphicFramePr>
        <p:xfrm>
          <a:off x="3001684" y="2674271"/>
          <a:ext cx="1477715" cy="15398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7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79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 smtClean="0"/>
              <a:t>Que películas vendieron más de 10,000 boletos.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Empresa=</a:t>
            </a:r>
            <a:r>
              <a:rPr lang="es-MX" baseline="-25000" dirty="0" err="1" smtClean="0"/>
              <a:t>Cinemex</a:t>
            </a:r>
            <a:r>
              <a:rPr lang="es-MX" baseline="-25000" dirty="0" smtClean="0"/>
              <a:t> </a:t>
            </a:r>
            <a:r>
              <a:rPr lang="es-MX" dirty="0" smtClean="0"/>
              <a:t>(Ganancias</a:t>
            </a:r>
            <a:r>
              <a:rPr lang="es-MX" dirty="0"/>
              <a:t>))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1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Empresa=</a:t>
            </a:r>
            <a:r>
              <a:rPr lang="es-MX" baseline="-25000" dirty="0" err="1" smtClean="0"/>
              <a:t>Cinemex</a:t>
            </a:r>
            <a:r>
              <a:rPr lang="es-MX" baseline="-25000" dirty="0" smtClean="0"/>
              <a:t> </a:t>
            </a:r>
            <a:r>
              <a:rPr lang="es-MX" dirty="0" smtClean="0"/>
              <a:t>(Ganancias))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1639"/>
              </p:ext>
            </p:extLst>
          </p:nvPr>
        </p:nvGraphicFramePr>
        <p:xfrm>
          <a:off x="1736333" y="2530750"/>
          <a:ext cx="5789200" cy="7386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4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de presentar el Lunes 24:</a:t>
            </a:r>
          </a:p>
          <a:p>
            <a:pPr lvl="1"/>
            <a:r>
              <a:rPr lang="es-MX" dirty="0" smtClean="0"/>
              <a:t>Presentación oral del problema</a:t>
            </a:r>
          </a:p>
          <a:p>
            <a:pPr lvl="1"/>
            <a:r>
              <a:rPr lang="es-MX" dirty="0" smtClean="0"/>
              <a:t>Reporte escrito</a:t>
            </a:r>
          </a:p>
          <a:p>
            <a:pPr lvl="1"/>
            <a:r>
              <a:rPr lang="es-MX" dirty="0" smtClean="0"/>
              <a:t>Si se puede en </a:t>
            </a:r>
            <a:r>
              <a:rPr lang="es-MX" dirty="0" err="1" smtClean="0"/>
              <a:t>Latex</a:t>
            </a:r>
            <a:r>
              <a:rPr lang="es-MX" dirty="0" smtClean="0"/>
              <a:t>, estaría genial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2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39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r>
              <a:rPr lang="es-MX" dirty="0" smtClean="0"/>
              <a:t>Que películas se exhibieron en </a:t>
            </a:r>
            <a:r>
              <a:rPr lang="es-MX" dirty="0" err="1" smtClean="0"/>
              <a:t>Cinemex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53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</a:t>
            </a:r>
            <a:r>
              <a:rPr lang="es-MX" sz="1800" dirty="0" smtClean="0"/>
              <a:t>atributos</a:t>
            </a:r>
          </a:p>
          <a:p>
            <a:pPr lvl="1"/>
            <a:r>
              <a:rPr lang="es-MX" sz="1800" dirty="0" smtClean="0"/>
              <a:t>L además permite tener operaciones</a:t>
            </a:r>
          </a:p>
          <a:p>
            <a:pPr lvl="2"/>
            <a:r>
              <a:rPr lang="es-MX" sz="1800" dirty="0" smtClean="0"/>
              <a:t>Aritmética básica (sumas, restas, multiplicaciones)</a:t>
            </a:r>
          </a:p>
          <a:p>
            <a:pPr lvl="2"/>
            <a:r>
              <a:rPr lang="es-MX" sz="1800" dirty="0" smtClean="0"/>
              <a:t>Esta proyección permite entradas duplicadas.</a:t>
            </a:r>
            <a:endParaRPr lang="es-MX" sz="18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32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5244"/>
              </p:ext>
            </p:extLst>
          </p:nvPr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10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2574"/>
              </p:ext>
            </p:extLst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683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8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 smtClean="0"/>
              <a:t>Profit</a:t>
            </a:r>
            <a:r>
              <a:rPr lang="es-MX" sz="1600" dirty="0" smtClean="0"/>
              <a:t>: </a:t>
            </a:r>
            <a:r>
              <a:rPr lang="es-MX" sz="1600" dirty="0"/>
              <a:t>= </a:t>
            </a:r>
            <a:r>
              <a:rPr lang="el-GR" sz="1600" dirty="0"/>
              <a:t>π</a:t>
            </a:r>
            <a:r>
              <a:rPr lang="es-MX" sz="1600" baseline="-25000" dirty="0" smtClean="0"/>
              <a:t>[Boletos*</a:t>
            </a:r>
            <a:r>
              <a:rPr lang="es-MX" sz="1600" baseline="-25000" dirty="0" err="1" smtClean="0"/>
              <a:t>PrecioUnitario</a:t>
            </a:r>
            <a:r>
              <a:rPr lang="es-MX" sz="1600" dirty="0" smtClean="0"/>
              <a:t> </a:t>
            </a:r>
            <a:r>
              <a:rPr lang="es-MX" sz="1600" baseline="-25000" dirty="0" smtClean="0"/>
              <a:t>-&gt;Ganancia, </a:t>
            </a:r>
            <a:r>
              <a:rPr lang="es-MX" sz="1600" baseline="-25000" dirty="0" err="1" smtClean="0"/>
              <a:t>NombrePelicula</a:t>
            </a:r>
            <a:r>
              <a:rPr lang="es-MX" sz="1600" baseline="-25000" dirty="0" smtClean="0"/>
              <a:t>, Empresa]</a:t>
            </a:r>
            <a:r>
              <a:rPr lang="es-MX" sz="1600" dirty="0" smtClean="0"/>
              <a:t>(Ganancias)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20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17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 smtClean="0"/>
              <a:t>Profit</a:t>
            </a:r>
            <a:r>
              <a:rPr lang="es-MX" sz="1600" dirty="0" smtClean="0"/>
              <a:t>: </a:t>
            </a:r>
            <a:r>
              <a:rPr lang="es-MX" sz="1600" dirty="0"/>
              <a:t>= </a:t>
            </a:r>
            <a:r>
              <a:rPr lang="el-GR" sz="1600" dirty="0"/>
              <a:t>π</a:t>
            </a:r>
            <a:r>
              <a:rPr lang="es-MX" sz="1600" baseline="-25000" dirty="0" smtClean="0"/>
              <a:t>[Boletos*</a:t>
            </a:r>
            <a:r>
              <a:rPr lang="es-MX" sz="1600" baseline="-25000" dirty="0" err="1" smtClean="0"/>
              <a:t>PrecioUnitario</a:t>
            </a:r>
            <a:r>
              <a:rPr lang="es-MX" sz="1600" dirty="0" smtClean="0"/>
              <a:t> </a:t>
            </a:r>
            <a:r>
              <a:rPr lang="es-MX" sz="1600" baseline="-25000" dirty="0" smtClean="0"/>
              <a:t>-&gt;Ganancia, </a:t>
            </a:r>
            <a:r>
              <a:rPr lang="es-MX" sz="1600" baseline="-25000" dirty="0" err="1" smtClean="0"/>
              <a:t>NombrePelicula</a:t>
            </a:r>
            <a:r>
              <a:rPr lang="es-MX" sz="1600" baseline="-25000" dirty="0" smtClean="0"/>
              <a:t>, Empresa]</a:t>
            </a:r>
            <a:r>
              <a:rPr lang="es-MX" sz="1600" dirty="0" smtClean="0"/>
              <a:t>(Ganancias)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9936"/>
              </p:ext>
            </p:extLst>
          </p:nvPr>
        </p:nvGraphicFramePr>
        <p:xfrm>
          <a:off x="2517169" y="2158134"/>
          <a:ext cx="2894601" cy="23147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867">
                  <a:extLst>
                    <a:ext uri="{9D8B030D-6E8A-4147-A177-3AD203B41FA5}">
                      <a16:colId xmlns:a16="http://schemas.microsoft.com/office/drawing/2014/main" val="3970979346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Ganancia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36,000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36,000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3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Aplicaciones?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8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Todos pasaron!</a:t>
            </a:r>
          </a:p>
          <a:p>
            <a:pPr lvl="1"/>
            <a:r>
              <a:rPr lang="es-MX" dirty="0" smtClean="0"/>
              <a:t>Calificación más baja fue ~8</a:t>
            </a:r>
          </a:p>
          <a:p>
            <a:pPr lvl="1"/>
            <a:r>
              <a:rPr lang="es-MX" dirty="0" smtClean="0"/>
              <a:t>Calificación más alta fue 11.5</a:t>
            </a:r>
          </a:p>
          <a:p>
            <a:pPr lvl="2"/>
            <a:r>
              <a:rPr lang="es-MX" dirty="0" smtClean="0"/>
              <a:t>Si hubo quien contesto las preguntas de </a:t>
            </a:r>
            <a:r>
              <a:rPr lang="es-MX" dirty="0" err="1" smtClean="0"/>
              <a:t>bonus</a:t>
            </a:r>
            <a:endParaRPr lang="es-MX" dirty="0" smtClean="0"/>
          </a:p>
          <a:p>
            <a:r>
              <a:rPr lang="es-MX" dirty="0" smtClean="0"/>
              <a:t>Por cuestiones administrativas no he podido subir las calificaciones.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</a:p>
          <a:p>
            <a:pPr lvl="1"/>
            <a:r>
              <a:rPr lang="es-MX" dirty="0" smtClean="0"/>
              <a:t>Crear Datos nuevos</a:t>
            </a:r>
          </a:p>
          <a:p>
            <a:pPr lvl="1"/>
            <a:r>
              <a:rPr lang="es-MX" dirty="0" smtClean="0"/>
              <a:t>Encriptación (no recomendable)</a:t>
            </a:r>
            <a:endParaRPr lang="es-MX" dirty="0"/>
          </a:p>
          <a:p>
            <a:pPr lvl="1"/>
            <a:r>
              <a:rPr lang="es-MX" dirty="0" smtClean="0"/>
              <a:t>Limitar el número de datos (normalización)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374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Limitaciones</a:t>
            </a:r>
          </a:p>
          <a:p>
            <a:pPr lvl="1"/>
            <a:r>
              <a:rPr lang="es-MX" dirty="0" smtClean="0"/>
              <a:t>Los </a:t>
            </a:r>
            <a:r>
              <a:rPr lang="es-MX" dirty="0" err="1" smtClean="0"/>
              <a:t>SMBDs</a:t>
            </a:r>
            <a:r>
              <a:rPr lang="es-MX" dirty="0" smtClean="0"/>
              <a:t> no están diseñados para fuertes volúmenes de operaciones!</a:t>
            </a:r>
          </a:p>
          <a:p>
            <a:pPr lvl="1"/>
            <a:r>
              <a:rPr lang="es-MX" dirty="0" smtClean="0"/>
              <a:t>No traten de hacer todo con proyecciones por que el sistema no va a aguantar.</a:t>
            </a:r>
          </a:p>
          <a:p>
            <a:pPr lvl="1"/>
            <a:r>
              <a:rPr lang="es-MX" dirty="0" smtClean="0"/>
              <a:t>Usen cosas como Pandas, Excel, etc.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86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Sistema matemático que consiste de:</a:t>
            </a:r>
          </a:p>
          <a:p>
            <a:pPr lvl="1"/>
            <a:r>
              <a:rPr lang="es-MX" dirty="0" err="1" smtClean="0"/>
              <a:t>Operandos</a:t>
            </a:r>
            <a:r>
              <a:rPr lang="es-MX" dirty="0" smtClean="0"/>
              <a:t>: Valores de los cuales se pueden construir nuevos valores</a:t>
            </a:r>
          </a:p>
          <a:p>
            <a:pPr lvl="1"/>
            <a:r>
              <a:rPr lang="es-MX" dirty="0" smtClean="0"/>
              <a:t>Operadores: Símbolos que denotan procedimientos para construir los nuevos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C es una condición que se refiere a atributos de R2</a:t>
            </a:r>
          </a:p>
          <a:p>
            <a:pPr lvl="2"/>
            <a:r>
              <a:rPr lang="es-MX" sz="1800" dirty="0" smtClean="0"/>
              <a:t>Como si fuese un “</a:t>
            </a:r>
            <a:r>
              <a:rPr lang="es-MX" sz="1800" dirty="0" err="1" smtClean="0"/>
              <a:t>if</a:t>
            </a:r>
            <a:r>
              <a:rPr lang="es-MX" sz="1800" dirty="0" smtClean="0"/>
              <a:t>”</a:t>
            </a:r>
          </a:p>
          <a:p>
            <a:pPr lvl="1"/>
            <a:r>
              <a:rPr lang="es-MX" sz="1800" dirty="0" smtClean="0"/>
              <a:t>R1 son todos los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9344"/>
              </p:ext>
            </p:extLst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8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7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41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1130</Words>
  <Application>Microsoft Office PowerPoint</Application>
  <PresentationFormat>Presentación en pantalla (16:9)</PresentationFormat>
  <Paragraphs>495</Paragraphs>
  <Slides>42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Roboto Condensed Light</vt:lpstr>
      <vt:lpstr>Arial</vt:lpstr>
      <vt:lpstr>Roboto Condensed</vt:lpstr>
      <vt:lpstr>Arvo</vt:lpstr>
      <vt:lpstr>Salerio template</vt:lpstr>
      <vt:lpstr>Introducción a las Bases de Datos</vt:lpstr>
      <vt:lpstr>Anuncios parroquiales</vt:lpstr>
      <vt:lpstr>Tarea 2</vt:lpstr>
      <vt:lpstr>Examen</vt:lpstr>
      <vt:lpstr>Clase Pasada</vt:lpstr>
      <vt:lpstr>Álgebra</vt:lpstr>
      <vt:lpstr>Selección</vt:lpstr>
      <vt:lpstr>Selección</vt:lpstr>
      <vt:lpstr>Selección</vt:lpstr>
      <vt:lpstr>Selección</vt:lpstr>
      <vt:lpstr>Vista</vt:lpstr>
      <vt:lpstr>Vista</vt:lpstr>
      <vt:lpstr>Algebra Relacional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Proyección extendida</vt:lpstr>
      <vt:lpstr>Proyección Extendida</vt:lpstr>
      <vt:lpstr>Proyección Extendida</vt:lpstr>
      <vt:lpstr>Proyección Extendida</vt:lpstr>
      <vt:lpstr>Proyección Extendida</vt:lpstr>
      <vt:lpstr>Presentación de PowerPoint</vt:lpstr>
      <vt:lpstr>Proyección Extendida</vt:lpstr>
      <vt:lpstr>Proyección Extendida</vt:lpstr>
      <vt:lpstr>Proyección Extendida</vt:lpstr>
      <vt:lpstr>Proyección Extendida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77</cp:revision>
  <dcterms:modified xsi:type="dcterms:W3CDTF">2018-09-12T16:59:47Z</dcterms:modified>
</cp:coreProperties>
</file>