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46" r:id="rId3"/>
    <p:sldId id="447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371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 Light" panose="020B0604020202020204" charset="0"/>
      <p:regular r:id="rId37"/>
      <p:bold r:id="rId38"/>
      <p:italic r:id="rId39"/>
      <p:boldItalic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select_unio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¿Cuáles son los 3 tipos de errores que se pueden hacer si no se normaliza una base de datos</a:t>
            </a:r>
            <a:r>
              <a:rPr lang="es-MX" dirty="0" smtClean="0"/>
              <a:t>? (Clase 4)</a:t>
            </a:r>
            <a:endParaRPr lang="es-MX" dirty="0"/>
          </a:p>
          <a:p>
            <a:pPr lvl="1"/>
            <a:r>
              <a:rPr lang="es-MX" sz="2000" dirty="0"/>
              <a:t>Anomalía de Actualización (</a:t>
            </a:r>
            <a:r>
              <a:rPr lang="es-MX" sz="2000" dirty="0" err="1"/>
              <a:t>update</a:t>
            </a:r>
            <a:r>
              <a:rPr lang="es-MX" sz="2000" dirty="0"/>
              <a:t> </a:t>
            </a:r>
            <a:r>
              <a:rPr lang="es-MX" sz="2000" dirty="0" err="1"/>
              <a:t>anomaly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Anomalía de Inserción (</a:t>
            </a:r>
            <a:r>
              <a:rPr lang="es-MX" sz="2000" dirty="0" err="1"/>
              <a:t>insertion</a:t>
            </a:r>
            <a:r>
              <a:rPr lang="es-MX" sz="2000" dirty="0"/>
              <a:t> </a:t>
            </a:r>
            <a:r>
              <a:rPr lang="es-MX" sz="2000" dirty="0" err="1"/>
              <a:t>anomaly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Anomalía de Borrado (</a:t>
            </a:r>
            <a:r>
              <a:rPr lang="es-MX" sz="2000" dirty="0" err="1"/>
              <a:t>deletion</a:t>
            </a:r>
            <a:r>
              <a:rPr lang="es-MX" sz="2000" dirty="0"/>
              <a:t> </a:t>
            </a:r>
            <a:r>
              <a:rPr lang="es-MX" sz="2000" dirty="0" err="1"/>
              <a:t>anomaly</a:t>
            </a:r>
            <a:r>
              <a:rPr lang="es-MX" sz="2000" dirty="0"/>
              <a:t>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71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es el diagrama Entidad Relación?</a:t>
            </a:r>
          </a:p>
          <a:p>
            <a:pPr lvl="1"/>
            <a:r>
              <a:rPr lang="es-MX" dirty="0" smtClean="0"/>
              <a:t>Diagrama que muestra las relaciones entre las tablas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29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Elige uno de los errores y explícalo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40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Debido a un reciente incidente (hasta en YouTube apareció), el dueño de la tiendita desea crear una base de datos para llevar un control de los productos que se le entregan y los que vende. Diseña la BD y dibuja el diagrama Entidad Relación de la misma. El diagrama debe incluir las tablas que </a:t>
            </a:r>
            <a:r>
              <a:rPr lang="es-MX" sz="1800" u="sng" dirty="0"/>
              <a:t>relacionan</a:t>
            </a:r>
            <a:r>
              <a:rPr lang="es-MX" sz="1800" dirty="0"/>
              <a:t> las tablas principales</a:t>
            </a:r>
            <a:r>
              <a:rPr lang="es-MX" sz="1800" dirty="0" smtClean="0"/>
              <a:t>.</a:t>
            </a:r>
          </a:p>
          <a:p>
            <a:pPr lvl="1"/>
            <a:r>
              <a:rPr lang="es-MX" sz="1800" dirty="0" smtClean="0"/>
              <a:t>Tablas: Productos, Clientes, Proveedores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14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Pregunta bono: ¿Quién fue el </a:t>
            </a:r>
            <a:r>
              <a:rPr lang="es-MX" dirty="0" err="1"/>
              <a:t>Dr</a:t>
            </a:r>
            <a:r>
              <a:rPr lang="es-MX" dirty="0"/>
              <a:t> </a:t>
            </a:r>
            <a:r>
              <a:rPr lang="es-MX" dirty="0" err="1"/>
              <a:t>Atl</a:t>
            </a:r>
            <a:r>
              <a:rPr lang="es-MX" dirty="0"/>
              <a:t>?</a:t>
            </a:r>
          </a:p>
          <a:p>
            <a:pPr lvl="1"/>
            <a:r>
              <a:rPr lang="es-MX" dirty="0" smtClean="0"/>
              <a:t>Gerardo Murillo</a:t>
            </a:r>
          </a:p>
          <a:p>
            <a:pPr lvl="1"/>
            <a:r>
              <a:rPr lang="es-MX" dirty="0" smtClean="0"/>
              <a:t>Pintor, Vulcanólogo y Geógrafo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1026" name="Picture 2" descr="https://img.chilango.com/2017/10/erupcio%CC%81n_del_paricuti%CC%81n_dr_atl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382" y="1999634"/>
            <a:ext cx="2651874" cy="173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20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 es el mandato constitucional del banco de México</a:t>
            </a:r>
            <a:r>
              <a:rPr lang="es-MX" dirty="0" smtClean="0"/>
              <a:t>?</a:t>
            </a:r>
          </a:p>
          <a:p>
            <a:pPr lvl="1"/>
            <a:r>
              <a:rPr lang="es-MX" dirty="0"/>
              <a:t>http://www.banxico.org.mx/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43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 es el mandato constitucional del banco de México</a:t>
            </a:r>
            <a:r>
              <a:rPr lang="es-MX" dirty="0" smtClean="0"/>
              <a:t>?</a:t>
            </a:r>
          </a:p>
          <a:p>
            <a:pPr lvl="1"/>
            <a:r>
              <a:rPr lang="es-MX" dirty="0" smtClean="0"/>
              <a:t>Mantener la inflación baja y estable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50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es un algebra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98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Sistema matemático que consiste de:</a:t>
            </a:r>
          </a:p>
          <a:p>
            <a:pPr lvl="1"/>
            <a:r>
              <a:rPr lang="es-MX" dirty="0" err="1" smtClean="0"/>
              <a:t>Operandos</a:t>
            </a:r>
            <a:r>
              <a:rPr lang="es-MX" dirty="0" smtClean="0"/>
              <a:t>: Valores de los cuales se pueden construir nuevos valores</a:t>
            </a:r>
          </a:p>
          <a:p>
            <a:pPr lvl="1"/>
            <a:r>
              <a:rPr lang="es-MX" dirty="0" smtClean="0"/>
              <a:t>Operadores: Símbolos que denotan procedimientos para construir los nuevos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4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Examen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Recordar es vivir!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2+2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79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2:= Valor</a:t>
            </a:r>
          </a:p>
          <a:p>
            <a:r>
              <a:rPr lang="es-MX" dirty="0" smtClean="0"/>
              <a:t>+: = Operando</a:t>
            </a:r>
          </a:p>
          <a:p>
            <a:pPr lvl="1"/>
            <a:r>
              <a:rPr lang="es-MX" dirty="0" smtClean="0"/>
              <a:t>Este procedimiento implica adicionar los dos valores a los extremos del operando.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18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¿Cuáles son los </a:t>
            </a:r>
            <a:r>
              <a:rPr lang="es-MX" dirty="0" err="1" smtClean="0"/>
              <a:t>operandos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r>
              <a:rPr lang="es-MX" dirty="0" smtClean="0"/>
              <a:t>¿Cuáles son los operadores?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45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Operandos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Relaciones o variables que denotan esas relaciones (tablas)</a:t>
            </a:r>
          </a:p>
          <a:p>
            <a:pPr marL="533400" lvl="1" indent="0">
              <a:buNone/>
            </a:pPr>
            <a:endParaRPr lang="es-MX" dirty="0" smtClean="0"/>
          </a:p>
          <a:p>
            <a:pPr lvl="2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</a:p>
          <a:p>
            <a:pPr lvl="1"/>
            <a:r>
              <a:rPr lang="es-MX" dirty="0" smtClean="0"/>
              <a:t>Están diseñados para hacer las operaciones más básicas que necesitemos con esas tablas.</a:t>
            </a:r>
          </a:p>
          <a:p>
            <a:pPr lvl="2"/>
            <a:r>
              <a:rPr lang="es-MX" dirty="0" smtClean="0"/>
              <a:t>Esto es la definición de un lenguaje de </a:t>
            </a:r>
            <a:r>
              <a:rPr lang="es-MX" dirty="0" err="1" smtClean="0"/>
              <a:t>Query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159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básicas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Unión:</a:t>
            </a:r>
          </a:p>
          <a:p>
            <a:pPr lvl="1"/>
            <a:r>
              <a:rPr lang="es-MX" dirty="0" smtClean="0"/>
              <a:t>Unir dos o más tablas</a:t>
            </a:r>
          </a:p>
          <a:p>
            <a:r>
              <a:rPr lang="es-MX" dirty="0" smtClean="0"/>
              <a:t>Intersección:</a:t>
            </a:r>
          </a:p>
          <a:p>
            <a:pPr lvl="1"/>
            <a:r>
              <a:rPr lang="es-MX" dirty="0" smtClean="0"/>
              <a:t>Que elementos de dos tablas son comunes.</a:t>
            </a:r>
          </a:p>
          <a:p>
            <a:r>
              <a:rPr lang="es-MX" dirty="0" smtClean="0"/>
              <a:t>Diferencia:</a:t>
            </a:r>
          </a:p>
          <a:p>
            <a:pPr lvl="1"/>
            <a:r>
              <a:rPr lang="es-MX" dirty="0" smtClean="0"/>
              <a:t>Que elementos de dos tablas no son comunes.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53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Unión</a:t>
            </a:r>
          </a:p>
          <a:p>
            <a:pPr lvl="1"/>
            <a:r>
              <a:rPr lang="es-MX" sz="2000" dirty="0" smtClean="0"/>
              <a:t>Cuando estamos importando nuevas tablas, o nuevos sistemas.</a:t>
            </a:r>
          </a:p>
          <a:p>
            <a:pPr lvl="1"/>
            <a:r>
              <a:rPr lang="es-MX" sz="2000" dirty="0" smtClean="0"/>
              <a:t>Cuando queremos hacer contabilización</a:t>
            </a:r>
          </a:p>
          <a:p>
            <a:pPr lvl="1"/>
            <a:r>
              <a:rPr lang="es-MX" sz="2000" dirty="0" smtClean="0"/>
              <a:t>El esquema debe de ser el mismo.</a:t>
            </a:r>
          </a:p>
          <a:p>
            <a:pPr lvl="1"/>
            <a:r>
              <a:rPr lang="es-MX" sz="2000" dirty="0">
                <a:hlinkClick r:id="rId2"/>
              </a:rPr>
              <a:t>https://</a:t>
            </a:r>
            <a:r>
              <a:rPr lang="es-MX" sz="2000" dirty="0" smtClean="0">
                <a:hlinkClick r:id="rId2"/>
              </a:rPr>
              <a:t>www.w3schools.com/sql/trysql.asp?filename=trysql_select_union</a:t>
            </a:r>
            <a:endParaRPr lang="es-MX" sz="2000" dirty="0" smtClean="0"/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16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Intersección:</a:t>
            </a:r>
          </a:p>
          <a:p>
            <a:pPr lvl="1"/>
            <a:r>
              <a:rPr lang="es-MX" dirty="0" smtClean="0"/>
              <a:t>Deben tener el mismo esquema</a:t>
            </a:r>
          </a:p>
          <a:p>
            <a:pPr lvl="1"/>
            <a:r>
              <a:rPr lang="es-MX" dirty="0" smtClean="0"/>
              <a:t>Que valores son comunes a las tablas</a:t>
            </a:r>
          </a:p>
          <a:p>
            <a:pPr lvl="1"/>
            <a:r>
              <a:rPr lang="es-MX" dirty="0" smtClean="0"/>
              <a:t>Sirve para ver en que coinciden ambas</a:t>
            </a:r>
          </a:p>
          <a:p>
            <a:pPr lvl="1"/>
            <a:r>
              <a:rPr lang="es-MX" dirty="0" smtClean="0"/>
              <a:t>SQL: INTERSECT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86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Diferencia</a:t>
            </a:r>
          </a:p>
          <a:p>
            <a:pPr lvl="1"/>
            <a:r>
              <a:rPr lang="es-MX" dirty="0" smtClean="0"/>
              <a:t>Debe de tener el mismo esquema</a:t>
            </a:r>
          </a:p>
          <a:p>
            <a:pPr lvl="1"/>
            <a:r>
              <a:rPr lang="es-MX" dirty="0" smtClean="0"/>
              <a:t>Te devuelve los valores que son diferentes entre ambas bases</a:t>
            </a:r>
          </a:p>
          <a:p>
            <a:pPr lvl="1"/>
            <a:r>
              <a:rPr lang="es-MX" dirty="0" smtClean="0"/>
              <a:t>SQL: EXCEPT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45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Otros operadores:</a:t>
            </a:r>
          </a:p>
          <a:p>
            <a:pPr lvl="1"/>
            <a:r>
              <a:rPr lang="es-MX" sz="1800" dirty="0" smtClean="0"/>
              <a:t>Selección: Selecciona uno o más renglones.</a:t>
            </a:r>
          </a:p>
          <a:p>
            <a:pPr lvl="1"/>
            <a:r>
              <a:rPr lang="es-MX" sz="1800" dirty="0" smtClean="0"/>
              <a:t>Proyección: Selecciona una o más columnas.</a:t>
            </a:r>
          </a:p>
          <a:p>
            <a:pPr lvl="1"/>
            <a:r>
              <a:rPr lang="es-MX" sz="1800" dirty="0" err="1" smtClean="0"/>
              <a:t>Products</a:t>
            </a:r>
            <a:r>
              <a:rPr lang="es-MX" sz="1800" dirty="0" smtClean="0"/>
              <a:t> y </a:t>
            </a:r>
            <a:r>
              <a:rPr lang="es-MX" sz="1800" dirty="0" err="1" smtClean="0"/>
              <a:t>Joins</a:t>
            </a:r>
            <a:r>
              <a:rPr lang="es-MX" sz="1800" dirty="0" smtClean="0"/>
              <a:t>: Son composiciones de relaciones</a:t>
            </a:r>
          </a:p>
          <a:p>
            <a:pPr lvl="1"/>
            <a:r>
              <a:rPr lang="es-MX" sz="1800" dirty="0" smtClean="0"/>
              <a:t>Renombrar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14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No, no he calificado los exámenes</a:t>
            </a:r>
            <a:endParaRPr lang="es-MX" sz="1800" dirty="0" smtClean="0"/>
          </a:p>
          <a:p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194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Respuestas: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es un sistema manejador de Base de Datos?</a:t>
            </a:r>
          </a:p>
          <a:p>
            <a:pPr lvl="1"/>
            <a:r>
              <a:rPr lang="es-MX" sz="1600" dirty="0"/>
              <a:t>Un Sistema manejador de base de datos(SMBD) provee almacenamiento y acceso a una cantidad masiva y persistente de datos de una manera  eficiente, confiable, conveniente y seguro para múltiples usuarios</a:t>
            </a:r>
            <a:r>
              <a:rPr lang="es-MX" sz="1600" dirty="0" smtClean="0"/>
              <a:t>. (Clase 1)</a:t>
            </a:r>
            <a:endParaRPr lang="es-MX" sz="1600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25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 es la diferencia entre el </a:t>
            </a:r>
            <a:r>
              <a:rPr lang="es-MX" dirty="0" err="1"/>
              <a:t>schema</a:t>
            </a:r>
            <a:r>
              <a:rPr lang="es-MX" dirty="0"/>
              <a:t> y los datos</a:t>
            </a:r>
            <a:r>
              <a:rPr lang="es-MX" dirty="0" smtClean="0"/>
              <a:t>? (clase 1)</a:t>
            </a:r>
            <a:endParaRPr lang="es-MX" dirty="0"/>
          </a:p>
          <a:p>
            <a:pPr lvl="1"/>
            <a:r>
              <a:rPr lang="es-MX" dirty="0"/>
              <a:t>Tipo de datos, variables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93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¿Cuáles son las características del modelo relacional</a:t>
            </a:r>
            <a:r>
              <a:rPr lang="es-MX" dirty="0" smtClean="0"/>
              <a:t>? (Clase 2)</a:t>
            </a:r>
            <a:endParaRPr lang="es-MX" dirty="0"/>
          </a:p>
          <a:p>
            <a:pPr lvl="1"/>
            <a:r>
              <a:rPr lang="es-MX" sz="1800" dirty="0" smtClean="0"/>
              <a:t>Base de datos: Conjunto de </a:t>
            </a:r>
            <a:r>
              <a:rPr lang="es-MX" sz="1800" b="1" dirty="0" smtClean="0"/>
              <a:t>relaciones</a:t>
            </a:r>
            <a:r>
              <a:rPr lang="es-MX" sz="1800" dirty="0" smtClean="0"/>
              <a:t> (o </a:t>
            </a:r>
            <a:r>
              <a:rPr lang="es-MX" sz="1800" b="1" dirty="0" smtClean="0"/>
              <a:t>tablas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Cada relación tiene </a:t>
            </a:r>
            <a:r>
              <a:rPr lang="es-MX" sz="1800" b="1" dirty="0" smtClean="0"/>
              <a:t>atributos</a:t>
            </a:r>
            <a:r>
              <a:rPr lang="es-MX" sz="1800" dirty="0" smtClean="0"/>
              <a:t> ( o </a:t>
            </a:r>
            <a:r>
              <a:rPr lang="es-MX" sz="1800" b="1" dirty="0" smtClean="0"/>
              <a:t>columnas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Cada </a:t>
            </a:r>
            <a:r>
              <a:rPr lang="es-MX" sz="1800" b="1" dirty="0" err="1" smtClean="0"/>
              <a:t>tuple</a:t>
            </a:r>
            <a:r>
              <a:rPr lang="es-MX" sz="1800" dirty="0" smtClean="0"/>
              <a:t> (o </a:t>
            </a:r>
            <a:r>
              <a:rPr lang="es-MX" sz="1800" b="1" dirty="0" smtClean="0"/>
              <a:t>renglón</a:t>
            </a:r>
            <a:r>
              <a:rPr lang="es-MX" sz="1800" dirty="0" smtClean="0"/>
              <a:t>) tiene valores para cada atributo. </a:t>
            </a:r>
          </a:p>
          <a:p>
            <a:pPr lvl="1"/>
            <a:r>
              <a:rPr lang="es-MX" sz="1800" dirty="0" smtClean="0"/>
              <a:t>Cada atributo tiene un </a:t>
            </a:r>
            <a:r>
              <a:rPr lang="es-MX" sz="1800" b="1" dirty="0" smtClean="0"/>
              <a:t>tipo</a:t>
            </a:r>
            <a:r>
              <a:rPr lang="es-MX" sz="1800" dirty="0" smtClean="0"/>
              <a:t> (o </a:t>
            </a:r>
            <a:r>
              <a:rPr lang="es-MX" sz="1800" b="1" dirty="0" smtClean="0"/>
              <a:t>dominio</a:t>
            </a:r>
            <a:r>
              <a:rPr lang="es-MX" sz="1800" dirty="0" smtClean="0"/>
              <a:t>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80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¿Dada una base de datos de la comunidad estudiantil en la UP, escribe dos ejemplos de </a:t>
            </a:r>
            <a:r>
              <a:rPr lang="es-MX" dirty="0" err="1"/>
              <a:t>queries</a:t>
            </a:r>
            <a:r>
              <a:rPr lang="es-MX" dirty="0"/>
              <a:t> (no deben ser en SQL)?</a:t>
            </a:r>
          </a:p>
          <a:p>
            <a:pPr lvl="1"/>
            <a:r>
              <a:rPr lang="es-MX" dirty="0" smtClean="0"/>
              <a:t>Que alumnos están inscritos en una materia?</a:t>
            </a:r>
          </a:p>
          <a:p>
            <a:pPr lvl="1"/>
            <a:r>
              <a:rPr lang="es-MX" dirty="0" smtClean="0"/>
              <a:t>Que materias se toman en 6º semestre…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7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es una llave</a:t>
            </a:r>
            <a:r>
              <a:rPr lang="es-MX" dirty="0" smtClean="0"/>
              <a:t>? (Clase 2)</a:t>
            </a:r>
            <a:endParaRPr lang="es-MX" dirty="0"/>
          </a:p>
          <a:p>
            <a:pPr lvl="1"/>
            <a:r>
              <a:rPr lang="es-MX" dirty="0"/>
              <a:t>Valor único para cada </a:t>
            </a:r>
            <a:r>
              <a:rPr lang="es-MX" dirty="0" err="1"/>
              <a:t>tuple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54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¿Menciona 3 diferencias entre el modelo jerárquico y el modelo relacional de una base de datos</a:t>
            </a:r>
            <a:r>
              <a:rPr lang="es-MX" dirty="0" smtClean="0"/>
              <a:t>? (Clase 3)</a:t>
            </a:r>
            <a:endParaRPr lang="es-MX" dirty="0"/>
          </a:p>
          <a:p>
            <a:pPr lvl="1"/>
            <a:r>
              <a:rPr lang="es-MX" dirty="0" smtClean="0"/>
              <a:t>Lenguaje de </a:t>
            </a:r>
            <a:r>
              <a:rPr lang="es-MX" dirty="0" err="1" smtClean="0"/>
              <a:t>Query</a:t>
            </a:r>
            <a:r>
              <a:rPr lang="es-MX" dirty="0" smtClean="0"/>
              <a:t> no intuitivo</a:t>
            </a:r>
          </a:p>
          <a:p>
            <a:pPr lvl="1"/>
            <a:r>
              <a:rPr lang="es-MX" dirty="0" smtClean="0"/>
              <a:t>Dependencias entre tablas</a:t>
            </a:r>
          </a:p>
          <a:p>
            <a:pPr lvl="1"/>
            <a:r>
              <a:rPr lang="es-MX" dirty="0" smtClean="0"/>
              <a:t>Datos no independientes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3371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</TotalTime>
  <Words>722</Words>
  <Application>Microsoft Office PowerPoint</Application>
  <PresentationFormat>Presentación en pantalla (16:9)</PresentationFormat>
  <Paragraphs>135</Paragraphs>
  <Slides>30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Arvo</vt:lpstr>
      <vt:lpstr>Roboto Condensed Light</vt:lpstr>
      <vt:lpstr>Roboto Condensed</vt:lpstr>
      <vt:lpstr>Arial</vt:lpstr>
      <vt:lpstr>Salerio template</vt:lpstr>
      <vt:lpstr>Introducción a las Bases de Datos</vt:lpstr>
      <vt:lpstr>Examen</vt:lpstr>
      <vt:lpstr>Respuestas</vt:lpstr>
      <vt:lpstr>Respuestas:</vt:lpstr>
      <vt:lpstr>Respuestas</vt:lpstr>
      <vt:lpstr>Presentación de PowerPoint</vt:lpstr>
      <vt:lpstr>Presentación de PowerPoint</vt:lpstr>
      <vt:lpstr>Presentación de PowerPoint</vt:lpstr>
      <vt:lpstr>Respuestas</vt:lpstr>
      <vt:lpstr>Respuestas</vt:lpstr>
      <vt:lpstr>Respuestas</vt:lpstr>
      <vt:lpstr>Respuestas</vt:lpstr>
      <vt:lpstr>Respuestas</vt:lpstr>
      <vt:lpstr>Respuestas</vt:lpstr>
      <vt:lpstr>Respuestas</vt:lpstr>
      <vt:lpstr>Respuestas</vt:lpstr>
      <vt:lpstr>Algebra Relacional</vt:lpstr>
      <vt:lpstr>Presentación de PowerPoint</vt:lpstr>
      <vt:lpstr>Álgebra</vt:lpstr>
      <vt:lpstr>Álgebra</vt:lpstr>
      <vt:lpstr>Presentación de PowerPoint</vt:lpstr>
      <vt:lpstr>Álgebra Relacional</vt:lpstr>
      <vt:lpstr>Álgebra Relacional</vt:lpstr>
      <vt:lpstr>Álgebra Relacional</vt:lpstr>
      <vt:lpstr>Operaciones básicas</vt:lpstr>
      <vt:lpstr>Álgebra Relacional</vt:lpstr>
      <vt:lpstr>Álgebra Relacional</vt:lpstr>
      <vt:lpstr>Álgebra Relacional</vt:lpstr>
      <vt:lpstr>Álgebra Relacional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61</cp:revision>
  <dcterms:modified xsi:type="dcterms:W3CDTF">2018-09-05T16:52:26Z</dcterms:modified>
</cp:coreProperties>
</file>