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646" r:id="rId3"/>
    <p:sldId id="524" r:id="rId4"/>
    <p:sldId id="648" r:id="rId5"/>
    <p:sldId id="654" r:id="rId6"/>
    <p:sldId id="655" r:id="rId7"/>
    <p:sldId id="656" r:id="rId8"/>
    <p:sldId id="657" r:id="rId9"/>
    <p:sldId id="659" r:id="rId10"/>
    <p:sldId id="661" r:id="rId11"/>
    <p:sldId id="662" r:id="rId12"/>
    <p:sldId id="663" r:id="rId13"/>
    <p:sldId id="664" r:id="rId14"/>
    <p:sldId id="665" r:id="rId15"/>
    <p:sldId id="666" r:id="rId16"/>
    <p:sldId id="660" r:id="rId17"/>
    <p:sldId id="371" r:id="rId18"/>
  </p:sldIdLst>
  <p:sldSz cx="9144000" cy="5143500" type="screen16x9"/>
  <p:notesSz cx="6858000" cy="9144000"/>
  <p:embeddedFontLst>
    <p:embeddedFont>
      <p:font typeface="Roboto Condensed" panose="020B0604020202020204" charset="0"/>
      <p:regular r:id="rId20"/>
      <p:bold r:id="rId21"/>
      <p:italic r:id="rId22"/>
      <p:boldItalic r:id="rId23"/>
    </p:embeddedFont>
    <p:embeddedFont>
      <p:font typeface="Roboto Condensed Light" panose="020B0604020202020204" charset="0"/>
      <p:regular r:id="rId24"/>
      <p:bold r:id="rId25"/>
      <p:italic r:id="rId26"/>
      <p:boldItalic r:id="rId27"/>
    </p:embeddedFont>
    <p:embeddedFont>
      <p:font typeface="Arv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4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77085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31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57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590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F6A6-50B5-43C4-86A5-B2443BF00A40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2F01-F3F6-4BD9-8818-016F00393F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1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refman/8.0/en/mysql-indexes.html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Introducción a las Bases de Datos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>
                <a:solidFill>
                  <a:srgbClr val="FFC000"/>
                </a:solidFill>
              </a:rPr>
              <a:t>Dr. Leon Felipe Palafox Novack</a:t>
            </a:r>
          </a:p>
          <a:p>
            <a:r>
              <a:rPr lang="es-MX" sz="1600" b="1" dirty="0" smtClean="0">
                <a:solidFill>
                  <a:srgbClr val="FFC000"/>
                </a:solidFill>
              </a:rPr>
              <a:t>lpalafox@up.edu.mx</a:t>
            </a:r>
            <a:endParaRPr lang="es-MX" sz="1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Base De Datos Ejemplo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959301"/>
              </p:ext>
            </p:extLst>
          </p:nvPr>
        </p:nvGraphicFramePr>
        <p:xfrm>
          <a:off x="1227139" y="1560831"/>
          <a:ext cx="5268911" cy="122063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44561">
                  <a:extLst>
                    <a:ext uri="{9D8B030D-6E8A-4147-A177-3AD203B41FA5}">
                      <a16:colId xmlns:a16="http://schemas.microsoft.com/office/drawing/2014/main" val="252659222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21440786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305742526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94445402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1455242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SID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Nombre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login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Edad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Promedio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701646"/>
                  </a:ext>
                </a:extLst>
              </a:tr>
              <a:tr h="267492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123456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Shakira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shakira@up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41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8.6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88011"/>
                  </a:ext>
                </a:extLst>
              </a:tr>
              <a:tr h="267492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325654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LuisMi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luismi@up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48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7.5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492694"/>
                  </a:ext>
                </a:extLst>
              </a:tr>
              <a:tr h="397673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845624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Maluma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maluma@ags.up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24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6.2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799133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326159"/>
              </p:ext>
            </p:extLst>
          </p:nvPr>
        </p:nvGraphicFramePr>
        <p:xfrm>
          <a:off x="433388" y="3285711"/>
          <a:ext cx="2438400" cy="118292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5155760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77545942"/>
                    </a:ext>
                  </a:extLst>
                </a:gridCol>
              </a:tblGrid>
              <a:tr h="257149"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CID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Nombre</a:t>
                      </a:r>
                      <a:endParaRPr lang="es-MX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086180"/>
                  </a:ext>
                </a:extLst>
              </a:tr>
              <a:tr h="257149"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15-1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Bases de Datos</a:t>
                      </a:r>
                      <a:endParaRPr lang="es-MX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86625"/>
                  </a:ext>
                </a:extLst>
              </a:tr>
              <a:tr h="285329"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15-2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Programación Avanzada</a:t>
                      </a:r>
                      <a:endParaRPr lang="es-MX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598642"/>
                  </a:ext>
                </a:extLst>
              </a:tr>
              <a:tr h="257149"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15-3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Minería de Datos</a:t>
                      </a:r>
                      <a:endParaRPr lang="es-MX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190003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752329"/>
              </p:ext>
            </p:extLst>
          </p:nvPr>
        </p:nvGraphicFramePr>
        <p:xfrm>
          <a:off x="3345200" y="3239820"/>
          <a:ext cx="3657600" cy="15544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8990568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596205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32270588"/>
                    </a:ext>
                  </a:extLst>
                </a:gridCol>
              </a:tblGrid>
              <a:tr h="246674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/>
                        <a:t>SID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/>
                        <a:t>CID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/>
                        <a:t>Calificación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11945"/>
                  </a:ext>
                </a:extLst>
              </a:tr>
              <a:tr h="246674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/>
                        <a:t>123456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/>
                        <a:t>15-1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/>
                        <a:t>10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150516"/>
                  </a:ext>
                </a:extLst>
              </a:tr>
              <a:tr h="246674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/>
                        <a:t>845624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/>
                        <a:t>15-1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/>
                        <a:t>6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011962"/>
                  </a:ext>
                </a:extLst>
              </a:tr>
              <a:tr h="246674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/>
                        <a:t>325654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/>
                        <a:t>15-1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/>
                        <a:t>7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341033"/>
                  </a:ext>
                </a:extLst>
              </a:tr>
              <a:tr h="246674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/>
                        <a:t>845624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/>
                        <a:t>15-3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/>
                        <a:t>8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814205"/>
                  </a:ext>
                </a:extLst>
              </a:tr>
              <a:tr h="246674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/>
                        <a:t>325654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/>
                        <a:t>15-2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/>
                        <a:t>7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901353"/>
                  </a:ext>
                </a:extLst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1266827" y="1274248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Estudiantes</a:t>
            </a:r>
            <a:endParaRPr lang="es-MX" dirty="0"/>
          </a:p>
        </p:txBody>
      </p:sp>
      <p:sp>
        <p:nvSpPr>
          <p:cNvPr id="11" name="CuadroTexto 10"/>
          <p:cNvSpPr txBox="1"/>
          <p:nvPr/>
        </p:nvSpPr>
        <p:spPr>
          <a:xfrm>
            <a:off x="333377" y="2977934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Clases</a:t>
            </a:r>
            <a:endParaRPr lang="es-MX" dirty="0"/>
          </a:p>
        </p:txBody>
      </p:sp>
      <p:sp>
        <p:nvSpPr>
          <p:cNvPr id="12" name="Rectángulo 11"/>
          <p:cNvSpPr/>
          <p:nvPr/>
        </p:nvSpPr>
        <p:spPr>
          <a:xfrm>
            <a:off x="3291153" y="2932043"/>
            <a:ext cx="1040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/>
              <a:t>Inscripción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68233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Agregaciones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 smtClean="0"/>
              <a:t>Función que regresa un solo valor:</a:t>
            </a:r>
          </a:p>
          <a:p>
            <a:pPr lvl="1"/>
            <a:r>
              <a:rPr lang="es-MX" sz="2000" dirty="0" smtClean="0"/>
              <a:t>AVG(col): Promedio de la columna</a:t>
            </a:r>
          </a:p>
          <a:p>
            <a:pPr lvl="1"/>
            <a:r>
              <a:rPr lang="es-MX" sz="2000" dirty="0" smtClean="0"/>
              <a:t>MIN(col): Regresa el mínimo</a:t>
            </a:r>
          </a:p>
          <a:p>
            <a:pPr lvl="1"/>
            <a:r>
              <a:rPr lang="es-MX" sz="2000" dirty="0" smtClean="0"/>
              <a:t>MAX(col): Regresa el máximo</a:t>
            </a:r>
          </a:p>
          <a:p>
            <a:pPr lvl="1"/>
            <a:r>
              <a:rPr lang="es-MX" sz="2000" dirty="0" smtClean="0"/>
              <a:t>SUM(col): Regresa la suma de los valores</a:t>
            </a:r>
          </a:p>
          <a:p>
            <a:pPr lvl="1"/>
            <a:r>
              <a:rPr lang="es-MX" sz="2000" dirty="0" smtClean="0"/>
              <a:t>COUNT(col): Regresa el # de valores en la columna.</a:t>
            </a:r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363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Agregaciones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Las agregaciones sólo se pueden utilizar en el SELECT:</a:t>
            </a:r>
          </a:p>
          <a:p>
            <a:pPr lvl="1"/>
            <a:r>
              <a:rPr lang="es-MX" dirty="0" smtClean="0"/>
              <a:t>SELECT COUNT(</a:t>
            </a:r>
            <a:r>
              <a:rPr lang="es-MX" dirty="0" err="1" smtClean="0"/>
              <a:t>login</a:t>
            </a:r>
            <a:r>
              <a:rPr lang="es-MX" dirty="0" smtClean="0"/>
              <a:t>) AS </a:t>
            </a:r>
            <a:r>
              <a:rPr lang="es-MX" dirty="0" err="1" smtClean="0"/>
              <a:t>cnt</a:t>
            </a:r>
            <a:endParaRPr lang="es-MX" dirty="0" smtClean="0"/>
          </a:p>
          <a:p>
            <a:pPr lvl="2"/>
            <a:r>
              <a:rPr lang="es-MX" dirty="0" smtClean="0"/>
              <a:t>FROM Estudiantes </a:t>
            </a:r>
          </a:p>
          <a:p>
            <a:pPr lvl="2"/>
            <a:r>
              <a:rPr lang="es-MX" dirty="0" smtClean="0"/>
              <a:t>WHERE </a:t>
            </a:r>
            <a:r>
              <a:rPr lang="es-MX" dirty="0" err="1" smtClean="0"/>
              <a:t>login</a:t>
            </a:r>
            <a:r>
              <a:rPr lang="es-MX" dirty="0" smtClean="0"/>
              <a:t> LIKE ‘%@up’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622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Agregaciones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s-MX" dirty="0"/>
              <a:t>SELECT </a:t>
            </a:r>
            <a:r>
              <a:rPr lang="es-MX" dirty="0" smtClean="0"/>
              <a:t>COUNT(*) </a:t>
            </a:r>
            <a:r>
              <a:rPr lang="es-MX" dirty="0"/>
              <a:t>AS </a:t>
            </a:r>
            <a:r>
              <a:rPr lang="es-MX" dirty="0" err="1"/>
              <a:t>cnt</a:t>
            </a:r>
            <a:endParaRPr lang="es-MX" dirty="0"/>
          </a:p>
          <a:p>
            <a:pPr lvl="2"/>
            <a:r>
              <a:rPr lang="es-MX" dirty="0"/>
              <a:t>FROM Estudiantes </a:t>
            </a:r>
          </a:p>
          <a:p>
            <a:pPr lvl="2"/>
            <a:r>
              <a:rPr lang="es-MX" dirty="0"/>
              <a:t>WHERE </a:t>
            </a:r>
            <a:r>
              <a:rPr lang="es-MX" dirty="0" err="1"/>
              <a:t>login</a:t>
            </a:r>
            <a:r>
              <a:rPr lang="es-MX" dirty="0"/>
              <a:t> LIKE ‘%@up’</a:t>
            </a:r>
          </a:p>
          <a:p>
            <a:pPr lvl="1"/>
            <a:r>
              <a:rPr lang="es-MX" dirty="0"/>
              <a:t>SELECT </a:t>
            </a:r>
            <a:r>
              <a:rPr lang="es-MX" dirty="0" smtClean="0"/>
              <a:t>COUNT(1) </a:t>
            </a:r>
            <a:r>
              <a:rPr lang="es-MX" dirty="0"/>
              <a:t>AS </a:t>
            </a:r>
            <a:r>
              <a:rPr lang="es-MX" dirty="0" err="1"/>
              <a:t>cnt</a:t>
            </a:r>
            <a:endParaRPr lang="es-MX" dirty="0"/>
          </a:p>
          <a:p>
            <a:pPr lvl="2"/>
            <a:r>
              <a:rPr lang="es-MX" dirty="0"/>
              <a:t>FROM Estudiantes </a:t>
            </a:r>
          </a:p>
          <a:p>
            <a:pPr lvl="2"/>
            <a:r>
              <a:rPr lang="es-MX" dirty="0"/>
              <a:t>WHERE </a:t>
            </a:r>
            <a:r>
              <a:rPr lang="es-MX" dirty="0" err="1"/>
              <a:t>login</a:t>
            </a:r>
            <a:r>
              <a:rPr lang="es-MX" dirty="0"/>
              <a:t> LIKE ‘%@up’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043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Agregaciones </a:t>
            </a:r>
            <a:r>
              <a:rPr lang="es-MX" dirty="0" err="1" smtClean="0"/>
              <a:t>multiples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SELECT AVG(promedio), COUNT(</a:t>
            </a:r>
            <a:r>
              <a:rPr lang="es-MX" dirty="0" err="1" smtClean="0"/>
              <a:t>sid</a:t>
            </a:r>
            <a:r>
              <a:rPr lang="es-MX" dirty="0" smtClean="0"/>
              <a:t>)</a:t>
            </a:r>
          </a:p>
          <a:p>
            <a:pPr lvl="1"/>
            <a:r>
              <a:rPr lang="es-MX" dirty="0" smtClean="0"/>
              <a:t>FROM  estudiantes WHERE </a:t>
            </a:r>
            <a:r>
              <a:rPr lang="es-MX" dirty="0" err="1" smtClean="0"/>
              <a:t>login</a:t>
            </a:r>
            <a:r>
              <a:rPr lang="es-MX" dirty="0" smtClean="0"/>
              <a:t> LIKE ‘@up’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1382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Agrupar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Divide a la tabla en subconjuntos y hace los cálculos basados en ellos:</a:t>
            </a:r>
          </a:p>
          <a:p>
            <a:pPr lvl="1"/>
            <a:r>
              <a:rPr lang="es-MX" dirty="0" smtClean="0"/>
              <a:t>SELECT AVG(</a:t>
            </a:r>
            <a:r>
              <a:rPr lang="es-MX" dirty="0" err="1" smtClean="0"/>
              <a:t>s.promedio</a:t>
            </a:r>
            <a:r>
              <a:rPr lang="es-MX" dirty="0" smtClean="0"/>
              <a:t>), </a:t>
            </a:r>
            <a:r>
              <a:rPr lang="es-MX" dirty="0" err="1" smtClean="0"/>
              <a:t>e.cid</a:t>
            </a:r>
            <a:endParaRPr lang="es-MX" dirty="0" smtClean="0"/>
          </a:p>
          <a:p>
            <a:pPr lvl="2"/>
            <a:r>
              <a:rPr lang="es-MX" dirty="0" smtClean="0"/>
              <a:t>FROM inscripción as e, estudiantes as s</a:t>
            </a:r>
          </a:p>
          <a:p>
            <a:pPr lvl="2"/>
            <a:r>
              <a:rPr lang="es-MX" dirty="0" smtClean="0"/>
              <a:t>WHERE </a:t>
            </a:r>
            <a:r>
              <a:rPr lang="es-MX" dirty="0" err="1" smtClean="0"/>
              <a:t>e.sid</a:t>
            </a:r>
            <a:r>
              <a:rPr lang="es-MX" dirty="0" smtClean="0"/>
              <a:t> = </a:t>
            </a:r>
            <a:r>
              <a:rPr lang="es-MX" dirty="0" err="1" smtClean="0"/>
              <a:t>s.sid</a:t>
            </a:r>
            <a:endParaRPr lang="es-MX" dirty="0" smtClean="0"/>
          </a:p>
          <a:p>
            <a:pPr lvl="2"/>
            <a:r>
              <a:rPr lang="es-MX" dirty="0" smtClean="0"/>
              <a:t>GROUP BY </a:t>
            </a:r>
            <a:r>
              <a:rPr lang="es-MX" dirty="0" err="1" smtClean="0"/>
              <a:t>e.cid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867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5197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  <p:pic>
        <p:nvPicPr>
          <p:cNvPr id="4098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" y="0"/>
            <a:ext cx="9144246" cy="512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2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Clase Pasada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5137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Definición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 smtClean="0"/>
              <a:t>S.Q.L o “</a:t>
            </a:r>
            <a:r>
              <a:rPr lang="es-MX" sz="1800" dirty="0" err="1" smtClean="0"/>
              <a:t>Sequel</a:t>
            </a:r>
            <a:r>
              <a:rPr lang="es-MX" sz="1800" dirty="0" smtClean="0"/>
              <a:t>”</a:t>
            </a:r>
          </a:p>
          <a:p>
            <a:r>
              <a:rPr lang="es-MX" sz="1800" dirty="0" smtClean="0"/>
              <a:t>La mayoría de los sistemas comerciales de BD lo soportan</a:t>
            </a:r>
          </a:p>
          <a:p>
            <a:r>
              <a:rPr lang="es-MX" sz="1800" dirty="0" smtClean="0"/>
              <a:t>Es uno de los sistemas mejor mantenidos</a:t>
            </a:r>
          </a:p>
          <a:p>
            <a:pPr lvl="1"/>
            <a:r>
              <a:rPr lang="es-MX" sz="1800" dirty="0" smtClean="0"/>
              <a:t>Tiene nuevos “</a:t>
            </a:r>
            <a:r>
              <a:rPr lang="es-MX" sz="1800" dirty="0" err="1" smtClean="0"/>
              <a:t>features</a:t>
            </a:r>
            <a:r>
              <a:rPr lang="es-MX" sz="1800" dirty="0" smtClean="0"/>
              <a:t>” todo el tiempo.</a:t>
            </a:r>
          </a:p>
          <a:p>
            <a:r>
              <a:rPr lang="es-MX" sz="1800" dirty="0" smtClean="0"/>
              <a:t>Tiene GUI interactiva que hace más fácil su manejo.</a:t>
            </a:r>
          </a:p>
          <a:p>
            <a:r>
              <a:rPr lang="es-MX" sz="1800" dirty="0" smtClean="0"/>
              <a:t>Esta basado en Álgebra relacional</a:t>
            </a:r>
            <a:endParaRPr lang="es-MX" sz="1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133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SELECT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Select</a:t>
            </a:r>
            <a:r>
              <a:rPr lang="es-MX" dirty="0" smtClean="0"/>
              <a:t> A1, A2, A3, ….., AN</a:t>
            </a:r>
          </a:p>
          <a:p>
            <a:r>
              <a:rPr lang="es-MX" dirty="0" err="1" smtClean="0"/>
              <a:t>From</a:t>
            </a:r>
            <a:r>
              <a:rPr lang="es-MX" dirty="0" smtClean="0"/>
              <a:t> R1</a:t>
            </a:r>
          </a:p>
          <a:p>
            <a:r>
              <a:rPr lang="es-MX" dirty="0" smtClean="0"/>
              <a:t>WHERE </a:t>
            </a:r>
            <a:r>
              <a:rPr lang="es-MX" dirty="0" err="1" smtClean="0"/>
              <a:t>Condition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2197100" y="2324100"/>
            <a:ext cx="2362200" cy="342900"/>
          </a:xfrm>
          <a:prstGeom prst="rect">
            <a:avLst/>
          </a:prstGeom>
          <a:solidFill>
            <a:srgbClr val="FF0000">
              <a:alpha val="27059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4559300" y="2324100"/>
            <a:ext cx="1237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Que regresar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057400" y="2755900"/>
            <a:ext cx="323850" cy="342900"/>
          </a:xfrm>
          <a:prstGeom prst="rect">
            <a:avLst/>
          </a:prstGeom>
          <a:solidFill>
            <a:srgbClr val="FF0000">
              <a:alpha val="27059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2482850" y="2791023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Que relaciones</a:t>
            </a:r>
            <a:endParaRPr lang="es-MX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44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Patrones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Las instrucciones WHERE pueden tener condiciones donde la comparamos con un </a:t>
            </a:r>
            <a:r>
              <a:rPr lang="es-MX" dirty="0" err="1" smtClean="0"/>
              <a:t>string</a:t>
            </a:r>
            <a:r>
              <a:rPr lang="es-MX" dirty="0" smtClean="0"/>
              <a:t>:</a:t>
            </a:r>
          </a:p>
          <a:p>
            <a:pPr lvl="1"/>
            <a:r>
              <a:rPr lang="es-MX" dirty="0" smtClean="0"/>
              <a:t>&lt;</a:t>
            </a:r>
            <a:r>
              <a:rPr lang="es-MX" dirty="0" err="1" smtClean="0"/>
              <a:t>Attributo</a:t>
            </a:r>
            <a:r>
              <a:rPr lang="es-MX" dirty="0" smtClean="0"/>
              <a:t>&gt; LIKE &lt;</a:t>
            </a:r>
            <a:r>
              <a:rPr lang="es-MX" dirty="0" err="1" smtClean="0"/>
              <a:t>Patron</a:t>
            </a:r>
            <a:r>
              <a:rPr lang="es-MX" dirty="0" smtClean="0"/>
              <a:t>&gt; o</a:t>
            </a:r>
          </a:p>
          <a:p>
            <a:pPr lvl="1"/>
            <a:r>
              <a:rPr lang="es-MX" dirty="0"/>
              <a:t>&lt;</a:t>
            </a:r>
            <a:r>
              <a:rPr lang="es-MX" dirty="0" err="1"/>
              <a:t>Attributo</a:t>
            </a:r>
            <a:r>
              <a:rPr lang="es-MX" dirty="0"/>
              <a:t>&gt; </a:t>
            </a:r>
            <a:r>
              <a:rPr lang="es-MX" dirty="0" smtClean="0"/>
              <a:t>NOT LIKE </a:t>
            </a:r>
            <a:r>
              <a:rPr lang="es-MX" dirty="0"/>
              <a:t>&lt;</a:t>
            </a:r>
            <a:r>
              <a:rPr lang="es-MX" dirty="0" err="1"/>
              <a:t>Patron</a:t>
            </a:r>
            <a:r>
              <a:rPr lang="es-MX" dirty="0" smtClean="0"/>
              <a:t>&gt;</a:t>
            </a:r>
          </a:p>
          <a:p>
            <a:r>
              <a:rPr lang="es-MX" dirty="0" err="1" smtClean="0"/>
              <a:t>Patron</a:t>
            </a:r>
            <a:r>
              <a:rPr lang="es-MX" dirty="0" smtClean="0"/>
              <a:t> es un </a:t>
            </a:r>
            <a:r>
              <a:rPr lang="es-MX" dirty="0" err="1" smtClean="0"/>
              <a:t>string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467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Patrones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1677987"/>
            <a:ext cx="2543175" cy="19145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25" y="1635124"/>
            <a:ext cx="24193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86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25" y="1766886"/>
            <a:ext cx="2352675" cy="19145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025" y="1766887"/>
            <a:ext cx="24574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066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https://</a:t>
            </a:r>
            <a:r>
              <a:rPr lang="es-MX" dirty="0" smtClean="0">
                <a:hlinkClick r:id="rId2"/>
              </a:rPr>
              <a:t>dev.mysql.com/doc/refman/8.0/en/mysql-indexes.html</a:t>
            </a:r>
            <a:endParaRPr lang="es-MX" dirty="0" smtClean="0"/>
          </a:p>
          <a:p>
            <a:r>
              <a:rPr lang="es-MX" dirty="0" smtClean="0"/>
              <a:t>Leer y hacer un reporte:</a:t>
            </a:r>
          </a:p>
          <a:p>
            <a:pPr lvl="1"/>
            <a:r>
              <a:rPr lang="es-MX" dirty="0" smtClean="0"/>
              <a:t>2 hojas máximo</a:t>
            </a:r>
          </a:p>
          <a:p>
            <a:pPr lvl="1"/>
            <a:r>
              <a:rPr lang="es-MX" dirty="0" smtClean="0"/>
              <a:t>31 de Octubre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3828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SQL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62790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15196</TotalTime>
  <Words>351</Words>
  <Application>Microsoft Office PowerPoint</Application>
  <PresentationFormat>Presentación en pantalla (16:9)</PresentationFormat>
  <Paragraphs>125</Paragraphs>
  <Slides>17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Roboto Condensed</vt:lpstr>
      <vt:lpstr>Roboto Condensed Light</vt:lpstr>
      <vt:lpstr>Arvo</vt:lpstr>
      <vt:lpstr>Arial</vt:lpstr>
      <vt:lpstr>Salerio template</vt:lpstr>
      <vt:lpstr>Introducción a las Bases de Datos</vt:lpstr>
      <vt:lpstr>Clase Pasada</vt:lpstr>
      <vt:lpstr>Definición</vt:lpstr>
      <vt:lpstr> SELECT</vt:lpstr>
      <vt:lpstr>Patrones</vt:lpstr>
      <vt:lpstr>Patrones</vt:lpstr>
      <vt:lpstr>Presentación de PowerPoint</vt:lpstr>
      <vt:lpstr>Tarea</vt:lpstr>
      <vt:lpstr>SQL</vt:lpstr>
      <vt:lpstr>Base De Datos Ejemplo</vt:lpstr>
      <vt:lpstr>Agregaciones</vt:lpstr>
      <vt:lpstr>Agregaciones</vt:lpstr>
      <vt:lpstr>Agregaciones</vt:lpstr>
      <vt:lpstr>Agregaciones multiples</vt:lpstr>
      <vt:lpstr>Agrupar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Felipe Palafox Novack</cp:lastModifiedBy>
  <cp:revision>110</cp:revision>
  <dcterms:modified xsi:type="dcterms:W3CDTF">2018-10-24T16:49:22Z</dcterms:modified>
</cp:coreProperties>
</file>