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46" r:id="rId3"/>
    <p:sldId id="612" r:id="rId4"/>
    <p:sldId id="550" r:id="rId5"/>
    <p:sldId id="524" r:id="rId6"/>
    <p:sldId id="614" r:id="rId7"/>
    <p:sldId id="615" r:id="rId8"/>
    <p:sldId id="620" r:id="rId9"/>
    <p:sldId id="622" r:id="rId10"/>
    <p:sldId id="634" r:id="rId11"/>
    <p:sldId id="636" r:id="rId12"/>
    <p:sldId id="635" r:id="rId13"/>
    <p:sldId id="623" r:id="rId14"/>
    <p:sldId id="624" r:id="rId15"/>
    <p:sldId id="625" r:id="rId16"/>
    <p:sldId id="626" r:id="rId17"/>
    <p:sldId id="627" r:id="rId18"/>
    <p:sldId id="630" r:id="rId19"/>
    <p:sldId id="631" r:id="rId20"/>
    <p:sldId id="638" r:id="rId21"/>
    <p:sldId id="639" r:id="rId22"/>
    <p:sldId id="640" r:id="rId23"/>
    <p:sldId id="641" r:id="rId24"/>
    <p:sldId id="642" r:id="rId25"/>
    <p:sldId id="643" r:id="rId26"/>
    <p:sldId id="371" r:id="rId27"/>
  </p:sldIdLst>
  <p:sldSz cx="9144000" cy="5143500" type="screen16x9"/>
  <p:notesSz cx="6858000" cy="9144000"/>
  <p:embeddedFontLs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Arboles de Expresión	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forma fe visualizar los “</a:t>
            </a:r>
            <a:r>
              <a:rPr lang="es-MX" dirty="0" err="1" smtClean="0"/>
              <a:t>queries</a:t>
            </a:r>
            <a:r>
              <a:rPr lang="es-MX" dirty="0" smtClean="0"/>
              <a:t>” de algebra relacional es crear árboles de expresión.</a:t>
            </a:r>
          </a:p>
          <a:p>
            <a:r>
              <a:rPr lang="es-MX" dirty="0" smtClean="0"/>
              <a:t>Son abstracciones de las operaciones.</a:t>
            </a:r>
          </a:p>
          <a:p>
            <a:r>
              <a:rPr lang="es-MX" dirty="0" smtClean="0"/>
              <a:t>Nos permiten tener una visión estructurada de como se van filtrando las tablas.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60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Dada la relación Clases(nombre, profesor, dificultad), cuales son las clases que imparte Palafox, que son fáciles.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11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las relaciones, Bares(nombre, dirección) y Ventas(bar, </a:t>
            </a:r>
            <a:r>
              <a:rPr lang="es-MX" dirty="0" err="1" smtClean="0"/>
              <a:t>ceveza</a:t>
            </a:r>
            <a:r>
              <a:rPr lang="es-MX" dirty="0" smtClean="0"/>
              <a:t>, precio), encontrar los nombres de todos los bares que estén en Insurgentes o vendan Tecate por menos de $20.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9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Joins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38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34317"/>
              </p:ext>
            </p:extLst>
          </p:nvPr>
        </p:nvGraphicFramePr>
        <p:xfrm>
          <a:off x="1173871" y="2234983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Frodo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Darth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8643" y="18493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A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933" y="18388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B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4537"/>
              </p:ext>
            </p:extLst>
          </p:nvPr>
        </p:nvGraphicFramePr>
        <p:xfrm>
          <a:off x="5433756" y="2234982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Kermit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Frodo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Darth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Jon Snow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7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58529"/>
              </p:ext>
            </p:extLst>
          </p:nvPr>
        </p:nvGraphicFramePr>
        <p:xfrm>
          <a:off x="677424" y="2782764"/>
          <a:ext cx="3432240" cy="1259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Sólo los </a:t>
            </a:r>
            <a:r>
              <a:rPr lang="es-MX" dirty="0" err="1" smtClean="0"/>
              <a:t>matches</a:t>
            </a:r>
            <a:r>
              <a:rPr lang="es-MX" dirty="0" smtClean="0"/>
              <a:t> entre A y 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053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06131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b="1" dirty="0" smtClean="0">
                <a:solidFill>
                  <a:srgbClr val="3A4145"/>
                </a:solidFill>
                <a:latin typeface="Inconsolata"/>
              </a:rPr>
              <a:t>FULL </a:t>
            </a: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OUTER JOIN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</a:p>
        </p:txBody>
      </p:sp>
      <p:pic>
        <p:nvPicPr>
          <p:cNvPr id="2051" name="Picture 3" descr="Venn diagram of SQL cartesian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98" y="1574853"/>
            <a:ext cx="3221341" cy="21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14275" y="2812617"/>
            <a:ext cx="356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Produce todos los elementos de A y B, y donde no existe un match, coloca un NULL.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09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34924"/>
              </p:ext>
            </p:extLst>
          </p:nvPr>
        </p:nvGraphicFramePr>
        <p:xfrm>
          <a:off x="975374" y="1445378"/>
          <a:ext cx="3432240" cy="297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0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Jon Snow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WHERE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8861"/>
              </p:ext>
            </p:extLst>
          </p:nvPr>
        </p:nvGraphicFramePr>
        <p:xfrm>
          <a:off x="2578142" y="1938537"/>
          <a:ext cx="3432240" cy="1198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271704" y="1719916"/>
            <a:ext cx="597157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Terminamos </a:t>
            </a:r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Á</a:t>
            </a: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lgebra Relacional!</a:t>
            </a:r>
            <a:endParaRPr lang="es-E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56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A1, A2, A3, ….., AN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R1</a:t>
            </a:r>
          </a:p>
          <a:p>
            <a:r>
              <a:rPr lang="es-MX" dirty="0" smtClean="0"/>
              <a:t>WHERE </a:t>
            </a:r>
            <a:r>
              <a:rPr lang="es-MX" dirty="0" err="1" smtClean="0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regresar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Que relaciones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instrucciones WHERE pueden tener condiciones donde la comparamos con un </a:t>
            </a:r>
            <a:r>
              <a:rPr lang="es-MX" dirty="0" err="1" smtClean="0"/>
              <a:t>string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&lt;</a:t>
            </a:r>
            <a:r>
              <a:rPr lang="es-MX" dirty="0" err="1" smtClean="0"/>
              <a:t>Attributo</a:t>
            </a:r>
            <a:r>
              <a:rPr lang="es-MX" dirty="0" smtClean="0"/>
              <a:t>&gt; LIKE &lt;</a:t>
            </a:r>
            <a:r>
              <a:rPr lang="es-MX" dirty="0" err="1" smtClean="0"/>
              <a:t>Patron</a:t>
            </a:r>
            <a:r>
              <a:rPr lang="es-MX" dirty="0" smtClean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</a:t>
            </a:r>
            <a:r>
              <a:rPr lang="es-MX" dirty="0" smtClean="0"/>
              <a:t>NOT LIKE </a:t>
            </a:r>
            <a:r>
              <a:rPr lang="es-MX" dirty="0"/>
              <a:t>&lt;</a:t>
            </a:r>
            <a:r>
              <a:rPr lang="es-MX" dirty="0" err="1"/>
              <a:t>Patron</a:t>
            </a:r>
            <a:r>
              <a:rPr lang="es-MX" dirty="0" smtClean="0"/>
              <a:t>&gt;</a:t>
            </a:r>
          </a:p>
          <a:p>
            <a:r>
              <a:rPr lang="es-MX" dirty="0" err="1" smtClean="0"/>
              <a:t>Patron</a:t>
            </a:r>
            <a:r>
              <a:rPr lang="es-MX" dirty="0" smtClean="0"/>
              <a:t> es un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77987"/>
            <a:ext cx="25431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635124"/>
            <a:ext cx="2419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8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25" y="1766886"/>
            <a:ext cx="235267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766887"/>
            <a:ext cx="2457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Octubre 22 y 24:</a:t>
            </a:r>
          </a:p>
          <a:p>
            <a:pPr lvl="1"/>
            <a:r>
              <a:rPr lang="es-MX" sz="2000" dirty="0" smtClean="0"/>
              <a:t>Para ir acorde al calendario de nuestra clase:</a:t>
            </a:r>
          </a:p>
          <a:p>
            <a:pPr lvl="2"/>
            <a:r>
              <a:rPr lang="es-MX" sz="2000" dirty="0" smtClean="0"/>
              <a:t>Algebra Relacional</a:t>
            </a:r>
          </a:p>
          <a:p>
            <a:pPr lvl="1"/>
            <a:r>
              <a:rPr lang="es-MX" sz="2000" dirty="0" smtClean="0"/>
              <a:t>Va a ser en dos partes:</a:t>
            </a:r>
          </a:p>
          <a:p>
            <a:pPr lvl="2"/>
            <a:r>
              <a:rPr lang="es-MX" sz="2000" dirty="0" smtClean="0"/>
              <a:t>1º  Examen Individual (22 Octubre)</a:t>
            </a:r>
          </a:p>
          <a:p>
            <a:pPr lvl="2"/>
            <a:r>
              <a:rPr lang="es-MX" sz="2000" dirty="0" smtClean="0"/>
              <a:t>2ª Evaluación Grupal (24 Octubre)</a:t>
            </a:r>
          </a:p>
          <a:p>
            <a:pPr lvl="2"/>
            <a:r>
              <a:rPr lang="es-MX" sz="2000" dirty="0" err="1" smtClean="0"/>
              <a:t>Calif</a:t>
            </a:r>
            <a:r>
              <a:rPr lang="es-MX" sz="2000" dirty="0" smtClean="0"/>
              <a:t> = 1er Parcial + 2º Parcial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r>
              <a:rPr lang="es-MX" sz="1800" dirty="0"/>
              <a:t>R3 : R1 x </a:t>
            </a:r>
            <a:r>
              <a:rPr lang="es-MX" sz="1800" dirty="0" smtClean="0"/>
              <a:t>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</a:t>
            </a:r>
            <a:r>
              <a:rPr lang="es-MX" sz="1800" dirty="0" smtClean="0"/>
              <a:t>R2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:= R1 </a:t>
            </a:r>
            <a:r>
              <a:rPr lang="el-GR" sz="1800" dirty="0" smtClean="0"/>
              <a:t>⋈</a:t>
            </a:r>
            <a:r>
              <a:rPr lang="es-MX" sz="1800" dirty="0" smtClean="0"/>
              <a:t> R2</a:t>
            </a:r>
          </a:p>
          <a:p>
            <a:pPr lvl="1"/>
            <a:r>
              <a:rPr lang="es-MX" sz="1800" dirty="0" smtClean="0"/>
              <a:t>Una variante del Theta-</a:t>
            </a:r>
            <a:r>
              <a:rPr lang="es-MX" sz="1800" dirty="0" err="1" smtClean="0"/>
              <a:t>Join</a:t>
            </a:r>
            <a:endParaRPr lang="es-MX" sz="1800" dirty="0" smtClean="0"/>
          </a:p>
          <a:p>
            <a:pPr lvl="1"/>
            <a:r>
              <a:rPr lang="es-MX" sz="1800" dirty="0" smtClean="0"/>
              <a:t>Conecta dos relaciones:</a:t>
            </a:r>
          </a:p>
          <a:p>
            <a:pPr lvl="2"/>
            <a:r>
              <a:rPr lang="es-MX" sz="1800" dirty="0" smtClean="0"/>
              <a:t>Iguala atributos con el mismo nombre</a:t>
            </a:r>
          </a:p>
          <a:p>
            <a:pPr lvl="2"/>
            <a:r>
              <a:rPr lang="es-MX" sz="1800" dirty="0" smtClean="0"/>
              <a:t>Proyecta una copia de cada par de atributos igualados.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24471"/>
              </p:ext>
            </p:extLst>
          </p:nvPr>
        </p:nvGraphicFramePr>
        <p:xfrm>
          <a:off x="1074615" y="1760219"/>
          <a:ext cx="3286020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53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Tienda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Número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2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 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60719" y="154106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7107"/>
              </p:ext>
            </p:extLst>
          </p:nvPr>
        </p:nvGraphicFramePr>
        <p:xfrm>
          <a:off x="5437427" y="1713429"/>
          <a:ext cx="3018896" cy="1203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944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50944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Colonia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</a:t>
                      </a:r>
                      <a:r>
                        <a:rPr lang="es-MX" sz="1100" b="1" baseline="0" dirty="0" smtClean="0"/>
                        <a:t>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</a:t>
                      </a:r>
                      <a:r>
                        <a:rPr lang="es-MX" sz="1100" b="1" baseline="0" dirty="0" smtClean="0"/>
                        <a:t>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Perisur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Pedregal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970139" y="159164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5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1959434" y="164481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44812"/>
              </p:ext>
            </p:extLst>
          </p:nvPr>
        </p:nvGraphicFramePr>
        <p:xfrm>
          <a:off x="2079769" y="2221171"/>
          <a:ext cx="4536788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4197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728768038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Tienda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Número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Colonia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2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 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 / 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38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15149</TotalTime>
  <Words>571</Words>
  <Application>Microsoft Office PowerPoint</Application>
  <PresentationFormat>Presentación en pantalla (16:9)</PresentationFormat>
  <Paragraphs>223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Arvo</vt:lpstr>
      <vt:lpstr>Roboto Condensed Light</vt:lpstr>
      <vt:lpstr>Roboto Condensed</vt:lpstr>
      <vt:lpstr>Inconsolata</vt:lpstr>
      <vt:lpstr>Arial</vt:lpstr>
      <vt:lpstr>Salerio template</vt:lpstr>
      <vt:lpstr>Introducción a las Bases de Datos</vt:lpstr>
      <vt:lpstr>Anuncios parroquiales</vt:lpstr>
      <vt:lpstr>Examen 2</vt:lpstr>
      <vt:lpstr>Algebra Relacional</vt:lpstr>
      <vt:lpstr>Operaciones</vt:lpstr>
      <vt:lpstr>Natural Join</vt:lpstr>
      <vt:lpstr>Natural - Join</vt:lpstr>
      <vt:lpstr>Natural-Join</vt:lpstr>
      <vt:lpstr>Algebra Relacional / SQL</vt:lpstr>
      <vt:lpstr>Arboles de Expresión </vt:lpstr>
      <vt:lpstr>Presentación de PowerPoint</vt:lpstr>
      <vt:lpstr>Presentación de PowerPoint</vt:lpstr>
      <vt:lpstr>Joins</vt:lpstr>
      <vt:lpstr>Tablas</vt:lpstr>
      <vt:lpstr>Inner Join</vt:lpstr>
      <vt:lpstr>Outer Join</vt:lpstr>
      <vt:lpstr>Outer Join</vt:lpstr>
      <vt:lpstr>Left Outer Join</vt:lpstr>
      <vt:lpstr>Left Outer Join</vt:lpstr>
      <vt:lpstr>Presentación de PowerPoint</vt:lpstr>
      <vt:lpstr>SQL</vt:lpstr>
      <vt:lpstr> SELECT</vt:lpstr>
      <vt:lpstr>Patrones</vt:lpstr>
      <vt:lpstr>Patrones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105</cp:revision>
  <dcterms:modified xsi:type="dcterms:W3CDTF">2019-10-08T16:32:18Z</dcterms:modified>
</cp:coreProperties>
</file>