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346" r:id="rId3"/>
    <p:sldId id="612" r:id="rId4"/>
    <p:sldId id="650" r:id="rId5"/>
    <p:sldId id="651" r:id="rId6"/>
    <p:sldId id="639" r:id="rId7"/>
    <p:sldId id="647" r:id="rId8"/>
    <p:sldId id="648" r:id="rId9"/>
    <p:sldId id="649" r:id="rId10"/>
    <p:sldId id="652" r:id="rId11"/>
    <p:sldId id="653" r:id="rId12"/>
    <p:sldId id="654" r:id="rId13"/>
    <p:sldId id="655" r:id="rId14"/>
    <p:sldId id="371" r:id="rId15"/>
  </p:sldIdLst>
  <p:sldSz cx="9144000" cy="5143500" type="screen16x9"/>
  <p:notesSz cx="6858000" cy="9144000"/>
  <p:embeddedFontLst>
    <p:embeddedFont>
      <p:font typeface="Roboto Condensed Light" panose="020B0604020202020204" charset="0"/>
      <p:regular r:id="rId17"/>
      <p:bold r:id="rId18"/>
      <p:italic r:id="rId19"/>
      <p:boldItalic r:id="rId20"/>
    </p:embeddedFont>
    <p:embeddedFont>
      <p:font typeface="Arvo" panose="020B0604020202020204" charset="0"/>
      <p:regular r:id="rId21"/>
      <p:bold r:id="rId22"/>
      <p:italic r:id="rId23"/>
      <p:boldItalic r:id="rId24"/>
    </p:embeddedFont>
    <p:embeddedFont>
      <p:font typeface="Roboto Condensed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30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 smtClean="0">
                <a:solidFill>
                  <a:srgbClr val="FFC000"/>
                </a:solidFill>
              </a:rPr>
              <a:t>lpalafox@up.edu.mx</a:t>
            </a:r>
            <a:endParaRPr lang="es-MX" sz="1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SQL</a:t>
            </a:r>
            <a:endParaRPr lang="es-MX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6552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Agregadores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SELECT SUM(</a:t>
            </a:r>
            <a:r>
              <a:rPr lang="es-MX" sz="1800" dirty="0" err="1"/>
              <a:t>population</a:t>
            </a:r>
            <a:r>
              <a:rPr lang="es-MX" sz="1800" dirty="0"/>
              <a:t>)</a:t>
            </a:r>
          </a:p>
          <a:p>
            <a:pPr lvl="1"/>
            <a:r>
              <a:rPr lang="es-MX" sz="1800" dirty="0"/>
              <a:t>FROM </a:t>
            </a:r>
            <a:r>
              <a:rPr lang="es-MX" sz="1800" dirty="0" err="1" smtClean="0"/>
              <a:t>world</a:t>
            </a:r>
            <a:endParaRPr lang="es-MX" sz="1800" dirty="0" smtClean="0"/>
          </a:p>
          <a:p>
            <a:r>
              <a:rPr lang="es-MX" sz="1800" dirty="0"/>
              <a:t>SELECT DISTINCT </a:t>
            </a:r>
            <a:r>
              <a:rPr lang="es-MX" sz="1800" dirty="0" smtClean="0"/>
              <a:t>entidad federativa </a:t>
            </a:r>
            <a:r>
              <a:rPr lang="es-MX" sz="1800" dirty="0"/>
              <a:t>FROM </a:t>
            </a:r>
            <a:r>
              <a:rPr lang="es-MX" sz="1800" dirty="0" smtClean="0"/>
              <a:t>indicadores</a:t>
            </a:r>
          </a:p>
          <a:p>
            <a:r>
              <a:rPr lang="en-US" sz="1800" dirty="0"/>
              <a:t>SELECT name, </a:t>
            </a:r>
            <a:r>
              <a:rPr lang="en-US" sz="1800" dirty="0" smtClean="0"/>
              <a:t>population</a:t>
            </a:r>
          </a:p>
          <a:p>
            <a:pPr lvl="1"/>
            <a:r>
              <a:rPr lang="en-US" sz="1800" dirty="0" smtClean="0"/>
              <a:t>FROM </a:t>
            </a:r>
            <a:r>
              <a:rPr lang="en-US" sz="1800" dirty="0" err="1" smtClean="0"/>
              <a:t>bbc</a:t>
            </a:r>
            <a:endParaRPr lang="en-US" sz="1800" dirty="0" smtClean="0"/>
          </a:p>
          <a:p>
            <a:pPr lvl="1"/>
            <a:r>
              <a:rPr lang="en-US" sz="1800" dirty="0" smtClean="0"/>
              <a:t>WHERE </a:t>
            </a:r>
            <a:r>
              <a:rPr lang="en-US" sz="1800" dirty="0"/>
              <a:t>population &gt; </a:t>
            </a:r>
            <a:r>
              <a:rPr lang="en-US" sz="1800" dirty="0" smtClean="0"/>
              <a:t>100000000</a:t>
            </a:r>
          </a:p>
          <a:p>
            <a:pPr lvl="1"/>
            <a:r>
              <a:rPr lang="en-US" sz="1800" dirty="0" smtClean="0"/>
              <a:t>ORDER </a:t>
            </a:r>
            <a:r>
              <a:rPr lang="en-US" sz="1800" dirty="0"/>
              <a:t>BY population DESC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200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AVG(Population)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estados</a:t>
            </a:r>
            <a:endParaRPr lang="en-US" dirty="0"/>
          </a:p>
          <a:p>
            <a:pPr lvl="1"/>
            <a:r>
              <a:rPr lang="en-US" dirty="0"/>
              <a:t>WHERE Population &gt; 5000000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431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SELECT </a:t>
            </a:r>
            <a:r>
              <a:rPr lang="es-MX" dirty="0" err="1"/>
              <a:t>State,Capital</a:t>
            </a:r>
            <a:r>
              <a:rPr lang="es-MX" dirty="0"/>
              <a:t>, </a:t>
            </a:r>
            <a:r>
              <a:rPr lang="es-MX" dirty="0" err="1"/>
              <a:t>indicadores.municipio</a:t>
            </a:r>
            <a:r>
              <a:rPr lang="es-MX" dirty="0"/>
              <a:t>, </a:t>
            </a:r>
            <a:r>
              <a:rPr lang="es-MX" dirty="0" err="1"/>
              <a:t>indicadores.pobreza</a:t>
            </a:r>
            <a:endParaRPr lang="es-MX" dirty="0"/>
          </a:p>
          <a:p>
            <a:r>
              <a:rPr lang="es-MX" dirty="0"/>
              <a:t>  FROM estados LEFT JOIN indicadores ON </a:t>
            </a:r>
            <a:r>
              <a:rPr lang="es-MX" dirty="0" err="1"/>
              <a:t>estados.State</a:t>
            </a:r>
            <a:r>
              <a:rPr lang="es-MX" dirty="0"/>
              <a:t>=</a:t>
            </a:r>
            <a:r>
              <a:rPr lang="es-MX" dirty="0" err="1"/>
              <a:t>indicadores.entidad_federativa</a:t>
            </a:r>
            <a:r>
              <a:rPr lang="es-MX" dirty="0"/>
              <a:t>;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0422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Anuncios parroquiales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49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Semestre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Clases Restantes</a:t>
            </a:r>
            <a:endParaRPr lang="es-MX" sz="2000" dirty="0" smtClean="0"/>
          </a:p>
          <a:p>
            <a:pPr lvl="1"/>
            <a:r>
              <a:rPr lang="es-MX" sz="2000" dirty="0" smtClean="0"/>
              <a:t>Nos quedan 5 clases</a:t>
            </a:r>
            <a:endParaRPr lang="es-MX" sz="2000" dirty="0" smtClean="0"/>
          </a:p>
          <a:p>
            <a:pPr lvl="2"/>
            <a:r>
              <a:rPr lang="es-MX" sz="2000" dirty="0" smtClean="0"/>
              <a:t>SQL y diferentes bases de datos ejemplo</a:t>
            </a:r>
            <a:endParaRPr lang="es-MX" sz="2000" dirty="0" smtClean="0"/>
          </a:p>
          <a:p>
            <a:pPr lvl="1"/>
            <a:r>
              <a:rPr lang="es-MX" sz="2000" dirty="0" smtClean="0"/>
              <a:t>Final?</a:t>
            </a:r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900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Proyecto Final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Crear una base de datos SQL, a partir de un problema de negocio.</a:t>
            </a:r>
          </a:p>
          <a:p>
            <a:pPr lvl="1"/>
            <a:r>
              <a:rPr lang="es-MX" dirty="0" smtClean="0"/>
              <a:t>Requerimientos</a:t>
            </a:r>
          </a:p>
          <a:p>
            <a:pPr lvl="2"/>
            <a:r>
              <a:rPr lang="es-MX" dirty="0" smtClean="0"/>
              <a:t>Cadena de conexión (si es nube)</a:t>
            </a:r>
          </a:p>
          <a:p>
            <a:pPr lvl="2"/>
            <a:r>
              <a:rPr lang="es-MX" dirty="0" smtClean="0"/>
              <a:t>Que sea en SQL (no </a:t>
            </a:r>
            <a:r>
              <a:rPr lang="es-MX" dirty="0" err="1" smtClean="0"/>
              <a:t>MySQL</a:t>
            </a:r>
            <a:r>
              <a:rPr lang="es-MX" dirty="0" smtClean="0"/>
              <a:t>)</a:t>
            </a:r>
          </a:p>
          <a:p>
            <a:r>
              <a:rPr lang="es-MX" dirty="0" smtClean="0"/>
              <a:t>Van a presentar su problema de negocio.</a:t>
            </a:r>
          </a:p>
          <a:p>
            <a:pPr lvl="2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20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Tercera Presentación: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Índices</a:t>
            </a:r>
          </a:p>
          <a:p>
            <a:pPr lvl="1"/>
            <a:r>
              <a:rPr lang="es-MX" dirty="0" smtClean="0"/>
              <a:t>Uso de Índices</a:t>
            </a:r>
          </a:p>
          <a:p>
            <a:pPr lvl="1"/>
            <a:r>
              <a:rPr lang="es-MX" dirty="0" smtClean="0"/>
              <a:t>Métodos de </a:t>
            </a:r>
            <a:r>
              <a:rPr lang="es-MX" dirty="0" err="1" smtClean="0"/>
              <a:t>Indexeo</a:t>
            </a:r>
            <a:endParaRPr lang="es-MX" dirty="0" smtClean="0"/>
          </a:p>
          <a:p>
            <a:pPr lvl="1"/>
            <a:r>
              <a:rPr lang="es-MX" dirty="0" smtClean="0"/>
              <a:t>Tipos de Índices</a:t>
            </a:r>
          </a:p>
          <a:p>
            <a:r>
              <a:rPr lang="es-MX" dirty="0" smtClean="0"/>
              <a:t>21 de Noviembre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924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Clase pasada</a:t>
            </a:r>
            <a:endParaRPr lang="es-MX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551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Rangos de datos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SELECT </a:t>
            </a:r>
            <a:r>
              <a:rPr lang="en-US" sz="1400" dirty="0" smtClean="0"/>
              <a:t>x, y </a:t>
            </a:r>
            <a:r>
              <a:rPr lang="en-US" sz="1400" dirty="0"/>
              <a:t>FROM </a:t>
            </a:r>
            <a:r>
              <a:rPr lang="en-US" sz="1400" dirty="0" smtClean="0"/>
              <a:t>table</a:t>
            </a:r>
          </a:p>
          <a:p>
            <a:pPr lvl="1"/>
            <a:r>
              <a:rPr lang="en-US" sz="1400" dirty="0" smtClean="0"/>
              <a:t>WHERE data </a:t>
            </a:r>
            <a:r>
              <a:rPr lang="en-US" sz="1400" dirty="0"/>
              <a:t>BETWEEN </a:t>
            </a:r>
            <a:r>
              <a:rPr lang="en-US" sz="1400" dirty="0" smtClean="0"/>
              <a:t>x </a:t>
            </a:r>
            <a:r>
              <a:rPr lang="en-US" sz="1400" dirty="0"/>
              <a:t>AND </a:t>
            </a:r>
            <a:r>
              <a:rPr lang="en-US" sz="1400" dirty="0" smtClean="0"/>
              <a:t>y</a:t>
            </a:r>
          </a:p>
          <a:p>
            <a:r>
              <a:rPr lang="en-US" sz="1400" dirty="0"/>
              <a:t>SELECT name, </a:t>
            </a:r>
            <a:r>
              <a:rPr lang="en-US" sz="1400" dirty="0" err="1"/>
              <a:t>concat</a:t>
            </a:r>
            <a:r>
              <a:rPr lang="en-US" sz="1400" dirty="0"/>
              <a:t>(name, ' City</a:t>
            </a:r>
            <a:r>
              <a:rPr lang="en-US" sz="1400" dirty="0" smtClean="0"/>
              <a:t>')</a:t>
            </a:r>
          </a:p>
          <a:p>
            <a:pPr lvl="1"/>
            <a:r>
              <a:rPr lang="en-US" sz="1400" dirty="0" smtClean="0"/>
              <a:t>FROM world</a:t>
            </a:r>
          </a:p>
          <a:p>
            <a:pPr lvl="1"/>
            <a:r>
              <a:rPr lang="en-US" sz="1400" dirty="0" smtClean="0"/>
              <a:t>WHERE </a:t>
            </a:r>
            <a:r>
              <a:rPr lang="en-US" sz="1400" dirty="0"/>
              <a:t>capital LIKE </a:t>
            </a:r>
            <a:r>
              <a:rPr lang="en-US" sz="1400" dirty="0" err="1"/>
              <a:t>concat</a:t>
            </a:r>
            <a:r>
              <a:rPr lang="en-US" sz="1400" dirty="0"/>
              <a:t>(name, ' City</a:t>
            </a:r>
            <a:r>
              <a:rPr lang="en-US" sz="1400" dirty="0" smtClean="0"/>
              <a:t>')</a:t>
            </a:r>
          </a:p>
          <a:p>
            <a:r>
              <a:rPr lang="en-US" sz="1400" dirty="0"/>
              <a:t>SELECT capital, </a:t>
            </a:r>
            <a:r>
              <a:rPr lang="en-US" sz="1400" dirty="0" smtClean="0"/>
              <a:t>name</a:t>
            </a:r>
          </a:p>
          <a:p>
            <a:pPr lvl="1"/>
            <a:r>
              <a:rPr lang="en-US" sz="1400" dirty="0" smtClean="0"/>
              <a:t>FROM world</a:t>
            </a:r>
          </a:p>
          <a:p>
            <a:pPr lvl="2"/>
            <a:r>
              <a:rPr lang="en-US" sz="1400" dirty="0" smtClean="0"/>
              <a:t>WHERE </a:t>
            </a:r>
            <a:r>
              <a:rPr lang="en-US" sz="1400" dirty="0"/>
              <a:t>capital LIKE </a:t>
            </a:r>
            <a:r>
              <a:rPr lang="en-US" sz="1400" dirty="0" err="1"/>
              <a:t>concat</a:t>
            </a:r>
            <a:r>
              <a:rPr lang="en-US" sz="1400" dirty="0"/>
              <a:t>('%',name,'%')</a:t>
            </a:r>
            <a:endParaRPr lang="es-MX" sz="1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054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Mas usos de </a:t>
            </a:r>
            <a:r>
              <a:rPr lang="es-MX" dirty="0" err="1" smtClean="0"/>
              <a:t>select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name, </a:t>
            </a:r>
            <a:r>
              <a:rPr lang="en-US" dirty="0" err="1" smtClean="0"/>
              <a:t>gdp</a:t>
            </a:r>
            <a:r>
              <a:rPr lang="en-US" dirty="0" smtClean="0"/>
              <a:t>/population FROM world</a:t>
            </a:r>
          </a:p>
          <a:p>
            <a:pPr lvl="1"/>
            <a:r>
              <a:rPr lang="en-US" dirty="0" smtClean="0"/>
              <a:t>WHERE population &gt; 200000000</a:t>
            </a:r>
          </a:p>
          <a:p>
            <a:r>
              <a:rPr lang="en-US" dirty="0" smtClean="0"/>
              <a:t>SELECT </a:t>
            </a:r>
            <a:r>
              <a:rPr lang="en-US" dirty="0"/>
              <a:t>* FROM </a:t>
            </a:r>
            <a:r>
              <a:rPr lang="en-US" dirty="0" err="1" smtClean="0"/>
              <a:t>nobel</a:t>
            </a:r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dirty="0" err="1"/>
              <a:t>yr</a:t>
            </a:r>
            <a:r>
              <a:rPr lang="en-US" dirty="0"/>
              <a:t> = </a:t>
            </a:r>
            <a:r>
              <a:rPr lang="en-US" dirty="0" smtClean="0"/>
              <a:t>1970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subject IN ('Cookery</a:t>
            </a:r>
            <a:r>
              <a:rPr lang="en-US" dirty="0" smtClean="0"/>
              <a:t>', 'Chemistry', 'Literature</a:t>
            </a:r>
            <a:r>
              <a:rPr lang="en-US" dirty="0"/>
              <a:t>')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169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Select</a:t>
            </a:r>
            <a:r>
              <a:rPr lang="es-MX" dirty="0" smtClean="0"/>
              <a:t> dentro de </a:t>
            </a:r>
            <a:r>
              <a:rPr lang="es-MX" dirty="0" err="1" smtClean="0"/>
              <a:t>select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name FROM </a:t>
            </a:r>
            <a:r>
              <a:rPr lang="en-US" dirty="0" smtClean="0"/>
              <a:t>world</a:t>
            </a:r>
          </a:p>
          <a:p>
            <a:pPr lvl="1"/>
            <a:r>
              <a:rPr lang="en-US" dirty="0" smtClean="0"/>
              <a:t>WHERE </a:t>
            </a:r>
            <a:r>
              <a:rPr lang="en-US" dirty="0"/>
              <a:t>population 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(</a:t>
            </a:r>
            <a:r>
              <a:rPr lang="en-US" dirty="0"/>
              <a:t>SELECT population FROM </a:t>
            </a:r>
            <a:r>
              <a:rPr lang="en-US" dirty="0" smtClean="0"/>
              <a:t>world</a:t>
            </a:r>
          </a:p>
          <a:p>
            <a:pPr lvl="2"/>
            <a:r>
              <a:rPr lang="en-US" dirty="0" smtClean="0"/>
              <a:t>WHERE </a:t>
            </a:r>
            <a:r>
              <a:rPr lang="en-US" dirty="0"/>
              <a:t>name='Romania')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041599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15244</TotalTime>
  <Words>256</Words>
  <Application>Microsoft Office PowerPoint</Application>
  <PresentationFormat>Presentación en pantalla (16:9)</PresentationFormat>
  <Paragraphs>71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Roboto Condensed Light</vt:lpstr>
      <vt:lpstr>Arial</vt:lpstr>
      <vt:lpstr>Arvo</vt:lpstr>
      <vt:lpstr>Roboto Condensed</vt:lpstr>
      <vt:lpstr>Salerio template</vt:lpstr>
      <vt:lpstr>Introducción a las Bases de Datos</vt:lpstr>
      <vt:lpstr>Anuncios parroquiales</vt:lpstr>
      <vt:lpstr>Semestre</vt:lpstr>
      <vt:lpstr>Proyecto Final</vt:lpstr>
      <vt:lpstr>Tercera Presentación:</vt:lpstr>
      <vt:lpstr>Clase pasada</vt:lpstr>
      <vt:lpstr>Rangos de datos</vt:lpstr>
      <vt:lpstr>Mas usos de select</vt:lpstr>
      <vt:lpstr>Select dentro de select</vt:lpstr>
      <vt:lpstr>SQL</vt:lpstr>
      <vt:lpstr>Agregadores</vt:lpstr>
      <vt:lpstr>Presentación de PowerPoint</vt:lpstr>
      <vt:lpstr>Join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111</cp:revision>
  <dcterms:modified xsi:type="dcterms:W3CDTF">2019-11-07T18:04:46Z</dcterms:modified>
</cp:coreProperties>
</file>