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346" r:id="rId3"/>
    <p:sldId id="612" r:id="rId4"/>
    <p:sldId id="550" r:id="rId5"/>
    <p:sldId id="524" r:id="rId6"/>
    <p:sldId id="614" r:id="rId7"/>
    <p:sldId id="615" r:id="rId8"/>
    <p:sldId id="620" r:id="rId9"/>
    <p:sldId id="622" r:id="rId10"/>
    <p:sldId id="634" r:id="rId11"/>
    <p:sldId id="636" r:id="rId12"/>
    <p:sldId id="635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371" r:id="rId2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7"/>
      <p:bold r:id="rId28"/>
      <p:italic r:id="rId29"/>
      <p:boldItalic r:id="rId30"/>
    </p:embeddedFont>
    <p:embeddedFont>
      <p:font typeface="Arvo" panose="020B060402020202020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6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Arboles de Expresión	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 forma fe visualizar los “</a:t>
            </a:r>
            <a:r>
              <a:rPr lang="es-MX" dirty="0" err="1" smtClean="0"/>
              <a:t>queries</a:t>
            </a:r>
            <a:r>
              <a:rPr lang="es-MX" dirty="0" smtClean="0"/>
              <a:t>” de algebra relacional es crear árboles de expresión.</a:t>
            </a:r>
          </a:p>
          <a:p>
            <a:r>
              <a:rPr lang="es-MX" dirty="0" smtClean="0"/>
              <a:t>Son abstracciones de las operaciones.</a:t>
            </a:r>
          </a:p>
          <a:p>
            <a:r>
              <a:rPr lang="es-MX" dirty="0" smtClean="0"/>
              <a:t>Nos permiten tener una visión estructurada de como se van filtrando las tablas.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60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Dada la relación Clases(nombre, profesor, dificultad), cuales son las clases que imparte Palafox, que son fáciles.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11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Usando las relaciones, Bares(nombre, dirección) y Ventas(bar, </a:t>
            </a:r>
            <a:r>
              <a:rPr lang="es-MX" dirty="0" err="1" smtClean="0"/>
              <a:t>ceveza</a:t>
            </a:r>
            <a:r>
              <a:rPr lang="es-MX" dirty="0" smtClean="0"/>
              <a:t>, precio), encontrar los nombres de todos los bares que estén en Insurgentes o vendan Tecate por menos de $20.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97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Joins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38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34317"/>
              </p:ext>
            </p:extLst>
          </p:nvPr>
        </p:nvGraphicFramePr>
        <p:xfrm>
          <a:off x="1173871" y="2234983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Frodo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2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3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Darth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98643" y="18493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Table</a:t>
            </a:r>
            <a:r>
              <a:rPr lang="es-MX" dirty="0" smtClean="0"/>
              <a:t> A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31933" y="183885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Table</a:t>
            </a:r>
            <a:r>
              <a:rPr lang="es-MX" dirty="0" smtClean="0"/>
              <a:t> B</a:t>
            </a:r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84537"/>
              </p:ext>
            </p:extLst>
          </p:nvPr>
        </p:nvGraphicFramePr>
        <p:xfrm>
          <a:off x="5433756" y="2234982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Kermit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2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Frodo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3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Darth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Jon Snow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7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47227"/>
            <a:ext cx="2654573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SELECT * FROM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TableA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INNER JOIN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TableB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ON TableA.name = TableB.name</a:t>
            </a:r>
            <a:r>
              <a:rPr kumimoji="0" lang="es-MX" altLang="es-MX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Venn diagram of 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95" y="1574330"/>
            <a:ext cx="3149405" cy="20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58529"/>
              </p:ext>
            </p:extLst>
          </p:nvPr>
        </p:nvGraphicFramePr>
        <p:xfrm>
          <a:off x="677424" y="2782764"/>
          <a:ext cx="3432240" cy="1259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691884" y="390004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Sólo los </a:t>
            </a:r>
            <a:r>
              <a:rPr lang="es-MX" dirty="0" err="1" smtClean="0"/>
              <a:t>matches</a:t>
            </a:r>
            <a:r>
              <a:rPr lang="es-MX" dirty="0" smtClean="0"/>
              <a:t> entre A y 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053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06131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b="1" dirty="0" smtClean="0">
                <a:solidFill>
                  <a:srgbClr val="3A4145"/>
                </a:solidFill>
                <a:latin typeface="Inconsolata"/>
              </a:rPr>
              <a:t>FULL </a:t>
            </a: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OUTER JOIN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</a:p>
        </p:txBody>
      </p:sp>
      <p:pic>
        <p:nvPicPr>
          <p:cNvPr id="2051" name="Picture 3" descr="Venn diagram of SQL cartesian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98" y="1574853"/>
            <a:ext cx="3221341" cy="21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14275" y="2812617"/>
            <a:ext cx="3562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Produce todos los elementos de A y B, y donde no existe un match, coloca un NULL.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098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34924"/>
              </p:ext>
            </p:extLst>
          </p:nvPr>
        </p:nvGraphicFramePr>
        <p:xfrm>
          <a:off x="975374" y="1445378"/>
          <a:ext cx="3432240" cy="2976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Kermit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0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Jon Snow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81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566685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b="1" dirty="0" smtClean="0">
                <a:solidFill>
                  <a:srgbClr val="3A4145"/>
                </a:solidFill>
                <a:latin typeface="Inconsolata"/>
              </a:rPr>
              <a:t>LEFT </a:t>
            </a: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</a:p>
        </p:txBody>
      </p:sp>
      <p:pic>
        <p:nvPicPr>
          <p:cNvPr id="3079" name="Picture 7" descr="Venn diagram of 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4" y="1849349"/>
            <a:ext cx="3376804" cy="221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4534" y="32800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Produce todos los elementos de </a:t>
            </a:r>
            <a:r>
              <a:rPr lang="es-MX" dirty="0" smtClean="0"/>
              <a:t>A con los elementos de B (si existen), si no hay un match, escribe NULL</a:t>
            </a:r>
            <a:endParaRPr lang="es-MX" dirty="0"/>
          </a:p>
        </p:txBody>
      </p:sp>
      <p:pic>
        <p:nvPicPr>
          <p:cNvPr id="3073" name="Picture 1" descr="Venn diagram of SQL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1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enn diagram of SQL cartesian j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1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6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55659"/>
              </p:ext>
            </p:extLst>
          </p:nvPr>
        </p:nvGraphicFramePr>
        <p:xfrm>
          <a:off x="2578142" y="1938537"/>
          <a:ext cx="3432240" cy="2087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77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72837"/>
            <a:ext cx="2701060" cy="137457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LEFT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WHERE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5123" name="Picture 3" descr="join-left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9" y="1690576"/>
            <a:ext cx="3923590" cy="25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8861"/>
              </p:ext>
            </p:extLst>
          </p:nvPr>
        </p:nvGraphicFramePr>
        <p:xfrm>
          <a:off x="2578142" y="1938537"/>
          <a:ext cx="3432240" cy="1198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Full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07646"/>
            <a:ext cx="2559996" cy="1590017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FULL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ON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TableA.name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= TableB.name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WHERE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OR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7171" name="Picture 3" descr="join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72" y="1759598"/>
            <a:ext cx="3473000" cy="22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58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Full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55660"/>
              </p:ext>
            </p:extLst>
          </p:nvPr>
        </p:nvGraphicFramePr>
        <p:xfrm>
          <a:off x="2578142" y="1938537"/>
          <a:ext cx="3432240" cy="2087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Kermit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0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Jon Snow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186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Octubre </a:t>
            </a:r>
            <a:r>
              <a:rPr lang="es-MX" sz="2000" dirty="0" smtClean="0"/>
              <a:t>22 </a:t>
            </a:r>
            <a:r>
              <a:rPr lang="es-MX" sz="2000" dirty="0" smtClean="0"/>
              <a:t>y </a:t>
            </a:r>
            <a:r>
              <a:rPr lang="es-MX" sz="2000" dirty="0" smtClean="0"/>
              <a:t>24:</a:t>
            </a:r>
            <a:endParaRPr lang="es-MX" sz="2000" dirty="0" smtClean="0"/>
          </a:p>
          <a:p>
            <a:pPr lvl="1"/>
            <a:r>
              <a:rPr lang="es-MX" sz="2000" dirty="0" smtClean="0"/>
              <a:t>Para ir acorde al calendario de nuestra clase:</a:t>
            </a:r>
          </a:p>
          <a:p>
            <a:pPr lvl="2"/>
            <a:r>
              <a:rPr lang="es-MX" sz="2000" dirty="0" smtClean="0"/>
              <a:t>Algebra Relacional</a:t>
            </a:r>
          </a:p>
          <a:p>
            <a:pPr lvl="1"/>
            <a:r>
              <a:rPr lang="es-MX" sz="2000" dirty="0" smtClean="0"/>
              <a:t>Va a ser en dos partes:</a:t>
            </a:r>
          </a:p>
          <a:p>
            <a:pPr lvl="2"/>
            <a:r>
              <a:rPr lang="es-MX" sz="2000" dirty="0" smtClean="0"/>
              <a:t>1º  Examen </a:t>
            </a:r>
            <a:r>
              <a:rPr lang="es-MX" sz="2000" dirty="0" smtClean="0"/>
              <a:t>Individual (22 Octubre)</a:t>
            </a:r>
            <a:endParaRPr lang="es-MX" sz="2000" dirty="0" smtClean="0"/>
          </a:p>
          <a:p>
            <a:pPr lvl="2"/>
            <a:r>
              <a:rPr lang="es-MX" sz="2000" dirty="0" smtClean="0"/>
              <a:t>2ª Evaluación </a:t>
            </a:r>
            <a:r>
              <a:rPr lang="es-MX" sz="2000" dirty="0" smtClean="0"/>
              <a:t>Grupal (24 Octubre)</a:t>
            </a:r>
          </a:p>
          <a:p>
            <a:pPr lvl="2"/>
            <a:r>
              <a:rPr lang="es-MX" sz="2000" dirty="0" err="1" smtClean="0"/>
              <a:t>Calif</a:t>
            </a:r>
            <a:r>
              <a:rPr lang="es-MX" sz="2000" dirty="0" smtClean="0"/>
              <a:t> = 1er Parcial + 2º Parcial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n-US" sz="1800" dirty="0" smtClean="0"/>
              <a:t>C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condición</a:t>
            </a:r>
            <a:endParaRPr lang="es-MX" sz="1800" dirty="0" smtClean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L es una lista</a:t>
            </a:r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[A+B</a:t>
            </a:r>
            <a:r>
              <a:rPr lang="es-MX" sz="1800" dirty="0"/>
              <a:t> </a:t>
            </a:r>
            <a:r>
              <a:rPr lang="es-MX" sz="1800" baseline="-25000" dirty="0"/>
              <a:t>-&gt;C, A, A]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r>
              <a:rPr lang="es-MX" sz="1800" dirty="0"/>
              <a:t>R3 : R1 x </a:t>
            </a:r>
            <a:r>
              <a:rPr lang="es-MX" sz="1800" dirty="0" smtClean="0"/>
              <a:t>R2</a:t>
            </a:r>
          </a:p>
          <a:p>
            <a:r>
              <a:rPr lang="es-MX" sz="1800" dirty="0"/>
              <a:t>R3 := R1 </a:t>
            </a:r>
            <a:r>
              <a:rPr lang="el-GR" sz="1800" dirty="0"/>
              <a:t>⋈</a:t>
            </a:r>
            <a:r>
              <a:rPr lang="es-MX" sz="1800" i="1" baseline="-25000" dirty="0"/>
              <a:t>c</a:t>
            </a:r>
            <a:r>
              <a:rPr lang="es-MX" sz="1800" dirty="0"/>
              <a:t> </a:t>
            </a:r>
            <a:r>
              <a:rPr lang="es-MX" sz="1800" dirty="0" smtClean="0"/>
              <a:t>R2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Natural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R3 := R1 </a:t>
            </a:r>
            <a:r>
              <a:rPr lang="el-GR" sz="1800" dirty="0" smtClean="0"/>
              <a:t>⋈</a:t>
            </a:r>
            <a:r>
              <a:rPr lang="es-MX" sz="1800" dirty="0" smtClean="0"/>
              <a:t> R2</a:t>
            </a:r>
          </a:p>
          <a:p>
            <a:pPr lvl="1"/>
            <a:r>
              <a:rPr lang="es-MX" sz="1800" dirty="0" smtClean="0"/>
              <a:t>Una variante del Theta-</a:t>
            </a:r>
            <a:r>
              <a:rPr lang="es-MX" sz="1800" dirty="0" err="1" smtClean="0"/>
              <a:t>Join</a:t>
            </a:r>
            <a:endParaRPr lang="es-MX" sz="1800" dirty="0" smtClean="0"/>
          </a:p>
          <a:p>
            <a:pPr lvl="1"/>
            <a:r>
              <a:rPr lang="es-MX" sz="1800" dirty="0" smtClean="0"/>
              <a:t>Conecta dos relaciones:</a:t>
            </a:r>
          </a:p>
          <a:p>
            <a:pPr lvl="2"/>
            <a:r>
              <a:rPr lang="es-MX" sz="1800" dirty="0" smtClean="0"/>
              <a:t>Iguala atributos con el mismo nombre</a:t>
            </a:r>
          </a:p>
          <a:p>
            <a:pPr lvl="2"/>
            <a:r>
              <a:rPr lang="es-MX" sz="1800" dirty="0" smtClean="0"/>
              <a:t>Proyecta una copia de cada par de atributos igualados.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54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Natural -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24471"/>
              </p:ext>
            </p:extLst>
          </p:nvPr>
        </p:nvGraphicFramePr>
        <p:xfrm>
          <a:off x="1074615" y="1760219"/>
          <a:ext cx="3286020" cy="18856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5340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095340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1095340">
                  <a:extLst>
                    <a:ext uri="{9D8B030D-6E8A-4147-A177-3AD203B41FA5}">
                      <a16:colId xmlns:a16="http://schemas.microsoft.com/office/drawing/2014/main" val="13210799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Plaza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Tienda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Número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</a:t>
                      </a:r>
                      <a:r>
                        <a:rPr lang="es-MX" sz="1100" b="1" baseline="0" dirty="0" smtClean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2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 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37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019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60719" y="154106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37107"/>
              </p:ext>
            </p:extLst>
          </p:nvPr>
        </p:nvGraphicFramePr>
        <p:xfrm>
          <a:off x="5437427" y="1713429"/>
          <a:ext cx="3018896" cy="1203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0944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50944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Plaza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Colonia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</a:t>
                      </a:r>
                      <a:r>
                        <a:rPr lang="es-MX" sz="1100" b="1" baseline="0" dirty="0" smtClean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Roma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</a:t>
                      </a:r>
                      <a:r>
                        <a:rPr lang="es-MX" sz="1100" b="1" baseline="0" dirty="0" smtClean="0"/>
                        <a:t>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Del</a:t>
                      </a:r>
                      <a:r>
                        <a:rPr lang="es-MX" sz="1100" b="1" baseline="0" dirty="0" smtClean="0"/>
                        <a:t>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Perisur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Pedregal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275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970139" y="159164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56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Natural-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1959434" y="164481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44812"/>
              </p:ext>
            </p:extLst>
          </p:nvPr>
        </p:nvGraphicFramePr>
        <p:xfrm>
          <a:off x="2079769" y="2221171"/>
          <a:ext cx="4536788" cy="18856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34197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1321079999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1728768038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Plaza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Tienda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Número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Colonia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</a:t>
                      </a:r>
                      <a:r>
                        <a:rPr lang="es-MX" sz="1100" b="1" baseline="0" dirty="0" smtClean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2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Roma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Roma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 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Del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37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Del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 / SQL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338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15130</TotalTime>
  <Words>623</Words>
  <Application>Microsoft Office PowerPoint</Application>
  <PresentationFormat>Presentación en pantalla (16:9)</PresentationFormat>
  <Paragraphs>260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Roboto Condensed Light</vt:lpstr>
      <vt:lpstr>Arvo</vt:lpstr>
      <vt:lpstr>Roboto Condensed</vt:lpstr>
      <vt:lpstr>Inconsolata</vt:lpstr>
      <vt:lpstr>Arial</vt:lpstr>
      <vt:lpstr>Salerio template</vt:lpstr>
      <vt:lpstr>Introducción a las Bases de Datos</vt:lpstr>
      <vt:lpstr>Anuncios parroquiales</vt:lpstr>
      <vt:lpstr>Examen 2</vt:lpstr>
      <vt:lpstr>Algebra Relacional</vt:lpstr>
      <vt:lpstr>Operaciones</vt:lpstr>
      <vt:lpstr>Natural Join</vt:lpstr>
      <vt:lpstr>Natural - Join</vt:lpstr>
      <vt:lpstr>Natural-Join</vt:lpstr>
      <vt:lpstr>Algebra Relacional / SQL</vt:lpstr>
      <vt:lpstr>Arboles de Expresión </vt:lpstr>
      <vt:lpstr>Presentación de PowerPoint</vt:lpstr>
      <vt:lpstr>Presentación de PowerPoint</vt:lpstr>
      <vt:lpstr>Joins</vt:lpstr>
      <vt:lpstr>Tablas</vt:lpstr>
      <vt:lpstr>Inner Join</vt:lpstr>
      <vt:lpstr>Outer Join</vt:lpstr>
      <vt:lpstr>Outer Join</vt:lpstr>
      <vt:lpstr>Left Outer Join</vt:lpstr>
      <vt:lpstr>Left Outer Join</vt:lpstr>
      <vt:lpstr>Left Outer Join</vt:lpstr>
      <vt:lpstr>Left Outer Join</vt:lpstr>
      <vt:lpstr>Full Outer Join</vt:lpstr>
      <vt:lpstr>Full Outer Join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103</cp:revision>
  <dcterms:modified xsi:type="dcterms:W3CDTF">2019-10-01T17:08:37Z</dcterms:modified>
</cp:coreProperties>
</file>