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7"/>
  </p:notesMasterIdLst>
  <p:sldIdLst>
    <p:sldId id="256" r:id="rId2"/>
    <p:sldId id="346" r:id="rId3"/>
    <p:sldId id="373" r:id="rId4"/>
    <p:sldId id="374" r:id="rId5"/>
    <p:sldId id="376" r:id="rId6"/>
    <p:sldId id="378" r:id="rId7"/>
    <p:sldId id="380" r:id="rId8"/>
    <p:sldId id="382" r:id="rId9"/>
    <p:sldId id="348" r:id="rId10"/>
    <p:sldId id="403" r:id="rId11"/>
    <p:sldId id="421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85" r:id="rId21"/>
    <p:sldId id="386" r:id="rId22"/>
    <p:sldId id="422" r:id="rId23"/>
    <p:sldId id="395" r:id="rId24"/>
    <p:sldId id="396" r:id="rId25"/>
    <p:sldId id="384" r:id="rId26"/>
    <p:sldId id="398" r:id="rId27"/>
    <p:sldId id="399" r:id="rId28"/>
    <p:sldId id="400" r:id="rId29"/>
    <p:sldId id="401" r:id="rId30"/>
    <p:sldId id="402" r:id="rId31"/>
    <p:sldId id="404" r:id="rId32"/>
    <p:sldId id="405" r:id="rId33"/>
    <p:sldId id="407" r:id="rId34"/>
    <p:sldId id="408" r:id="rId35"/>
    <p:sldId id="409" r:id="rId36"/>
    <p:sldId id="410" r:id="rId37"/>
    <p:sldId id="412" r:id="rId38"/>
    <p:sldId id="413" r:id="rId39"/>
    <p:sldId id="414" r:id="rId40"/>
    <p:sldId id="420" r:id="rId41"/>
    <p:sldId id="416" r:id="rId42"/>
    <p:sldId id="417" r:id="rId43"/>
    <p:sldId id="418" r:id="rId44"/>
    <p:sldId id="419" r:id="rId45"/>
    <p:sldId id="371" r:id="rId46"/>
  </p:sldIdLst>
  <p:sldSz cx="9144000" cy="5143500" type="screen16x9"/>
  <p:notesSz cx="6858000" cy="9144000"/>
  <p:embeddedFontLst>
    <p:embeddedFont>
      <p:font typeface="Arvo" panose="020B0604020202020204" charset="0"/>
      <p:regular r:id="rId48"/>
      <p:bold r:id="rId49"/>
      <p:italic r:id="rId50"/>
      <p:boldItalic r:id="rId51"/>
    </p:embeddedFont>
    <p:embeddedFont>
      <p:font typeface="Roboto Condensed" panose="020B0604020202020204" charset="0"/>
      <p:regular r:id="rId52"/>
      <p:bold r:id="rId53"/>
      <p:italic r:id="rId54"/>
      <p:boldItalic r:id="rId55"/>
    </p:embeddedFont>
    <p:embeddedFont>
      <p:font typeface="Roboto Condensed Light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8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68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heoatmeal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10242" name="Picture 2" descr="Image result for bad design qu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09" y="563637"/>
            <a:ext cx="4072863" cy="407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0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1026" name="Picture 2" descr="Image result for SHIGERU MIYAMOTO BAD GA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0"/>
          <a:stretch/>
        </p:blipFill>
        <p:spPr bwMode="auto">
          <a:xfrm>
            <a:off x="2200133" y="1370316"/>
            <a:ext cx="4762500" cy="26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0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pic>
        <p:nvPicPr>
          <p:cNvPr id="1026" name="Picture 2" descr="http://s3.amazonaws.com/theoatmeal-img/comics/design_hell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85" y="297442"/>
            <a:ext cx="4117581" cy="465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3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pic>
        <p:nvPicPr>
          <p:cNvPr id="2050" name="Picture 2" descr="http://s3.amazonaws.com/theoatmeal-img/comics/design_hell/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78" y="671638"/>
            <a:ext cx="5449334" cy="36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36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pic>
        <p:nvPicPr>
          <p:cNvPr id="3074" name="Picture 2" descr="http://s3.amazonaws.com/theoatmeal-img/comics/design_hell/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24" y="819560"/>
            <a:ext cx="566737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4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pic>
        <p:nvPicPr>
          <p:cNvPr id="4098" name="Picture 2" descr="http://s3.amazonaws.com/theoatmeal-img/comics/design_hell/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81" y="721225"/>
            <a:ext cx="5091238" cy="375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74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5122" name="Picture 2" descr="http://s3.amazonaws.com/theoatmeal-img/comics/design_hell/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74" y="763944"/>
            <a:ext cx="5752065" cy="38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80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6146" name="Picture 2" descr="http://s3.amazonaws.com/theoatmeal-img/comics/design_hell/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70" y="719189"/>
            <a:ext cx="4686130" cy="36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2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7170" name="Picture 2" descr="http://s3.amazonaws.com/theoatmeal-img/comics/design_hell/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97" y="286211"/>
            <a:ext cx="4027469" cy="450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7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8194" name="Picture 2" descr="The Oatm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963" y="2805738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The Oatmeal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84" y="3253412"/>
            <a:ext cx="21717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042827" y="115943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800" b="1" dirty="0" smtClean="0"/>
              <a:t>Esto también pasa con las bases de datos (y cualquier cosa que implique diseño)</a:t>
            </a:r>
            <a:endParaRPr lang="es-MX" sz="1800" b="1" dirty="0"/>
          </a:p>
        </p:txBody>
      </p:sp>
    </p:spTree>
    <p:extLst>
      <p:ext uri="{BB962C8B-B14F-4D97-AF65-F5344CB8AC3E}">
        <p14:creationId xmlns:p14="http://schemas.microsoft.com/office/powerpoint/2010/main" val="60785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Que se vio la 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Recordar es vivir!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Hay tres tipos de errores:</a:t>
            </a:r>
          </a:p>
          <a:p>
            <a:pPr lvl="1"/>
            <a:r>
              <a:rPr lang="es-MX" dirty="0" smtClean="0"/>
              <a:t>Anomalía de Actualización (</a:t>
            </a:r>
            <a:r>
              <a:rPr lang="es-MX" dirty="0" err="1" smtClean="0"/>
              <a:t>update</a:t>
            </a:r>
            <a:r>
              <a:rPr lang="es-MX" dirty="0" smtClean="0"/>
              <a:t> </a:t>
            </a:r>
            <a:r>
              <a:rPr lang="es-MX" dirty="0" err="1" smtClean="0"/>
              <a:t>anomaly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Anomalía de Inserción (</a:t>
            </a:r>
            <a:r>
              <a:rPr lang="es-MX" dirty="0" err="1" smtClean="0"/>
              <a:t>insertion</a:t>
            </a:r>
            <a:r>
              <a:rPr lang="es-MX" dirty="0" smtClean="0"/>
              <a:t> </a:t>
            </a:r>
            <a:r>
              <a:rPr lang="es-MX" dirty="0" err="1" smtClean="0"/>
              <a:t>anomaly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Anomalía de Borrado (</a:t>
            </a:r>
            <a:r>
              <a:rPr lang="es-MX" dirty="0" err="1" smtClean="0"/>
              <a:t>deletion</a:t>
            </a:r>
            <a:r>
              <a:rPr lang="es-MX" dirty="0" smtClean="0"/>
              <a:t> </a:t>
            </a:r>
            <a:r>
              <a:rPr lang="es-MX" dirty="0" err="1" smtClean="0"/>
              <a:t>anomaly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066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Los errores son efectos secundarios de un mal diseño de base de datos.</a:t>
            </a:r>
          </a:p>
          <a:p>
            <a:r>
              <a:rPr lang="es-MX" dirty="0" smtClean="0"/>
              <a:t>En el diseño de una base de datos, se deben de atender estos errores.</a:t>
            </a:r>
          </a:p>
          <a:p>
            <a:r>
              <a:rPr lang="es-MX" dirty="0" smtClean="0"/>
              <a:t>Cuando uno hace las bases de datos al “aventón” no se fija en estos errores.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457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Normalización es el proceso de analizar y crear relaciones que nos permitan borrar, insertar y actualizar sin generar anomalías.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325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pic>
        <p:nvPicPr>
          <p:cNvPr id="9218" name="Picture 2" descr="Image result for spotif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4" t="-2784" r="13007" b="2784"/>
          <a:stretch/>
        </p:blipFill>
        <p:spPr bwMode="auto">
          <a:xfrm>
            <a:off x="3937083" y="2703656"/>
            <a:ext cx="143276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261738"/>
          </a:xfrm>
        </p:spPr>
        <p:txBody>
          <a:bodyPr/>
          <a:lstStyle/>
          <a:p>
            <a:r>
              <a:rPr lang="es-MX" dirty="0" smtClean="0"/>
              <a:t>Nos contrata una innovadora </a:t>
            </a:r>
            <a:r>
              <a:rPr lang="es-MX" dirty="0" err="1" smtClean="0"/>
              <a:t>startup</a:t>
            </a:r>
            <a:r>
              <a:rPr lang="es-MX" dirty="0" smtClean="0"/>
              <a:t> que va a revolucionar el futuro de la música.</a:t>
            </a:r>
            <a:endParaRPr lang="es-MX" dirty="0"/>
          </a:p>
        </p:txBody>
      </p:sp>
      <p:pic>
        <p:nvPicPr>
          <p:cNvPr id="8" name="Picture 2" descr="Image result for spotif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28"/>
          <a:stretch/>
        </p:blipFill>
        <p:spPr bwMode="auto">
          <a:xfrm rot="10609791">
            <a:off x="2503041" y="2784664"/>
            <a:ext cx="101739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potif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r="61525"/>
          <a:stretch/>
        </p:blipFill>
        <p:spPr bwMode="auto">
          <a:xfrm>
            <a:off x="3495293" y="2757661"/>
            <a:ext cx="419482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82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840497"/>
          </a:xfrm>
        </p:spPr>
        <p:txBody>
          <a:bodyPr/>
          <a:lstStyle/>
          <a:p>
            <a:r>
              <a:rPr lang="es-MX" dirty="0" smtClean="0"/>
              <a:t>Vamos a minar el </a:t>
            </a:r>
            <a:r>
              <a:rPr lang="es-MX" dirty="0" err="1" smtClean="0"/>
              <a:t>Billboard</a:t>
            </a:r>
            <a:r>
              <a:rPr lang="es-MX" dirty="0" smtClean="0"/>
              <a:t> 100 para obtener una base de datos de artistas.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47" y="2167847"/>
            <a:ext cx="4917576" cy="24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06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96232"/>
              </p:ext>
            </p:extLst>
          </p:nvPr>
        </p:nvGraphicFramePr>
        <p:xfrm>
          <a:off x="1277420" y="2019228"/>
          <a:ext cx="6448745" cy="2372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2661741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 </a:t>
                      </a:r>
                      <a:r>
                        <a:rPr lang="es-MX" dirty="0" err="1" smtClean="0"/>
                        <a:t>my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feelings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Girls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you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like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Nice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What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09137"/>
                  </a:ext>
                </a:extLst>
              </a:tr>
            </a:tbl>
          </a:graphicData>
        </a:graphic>
      </p:graphicFrame>
      <p:sp>
        <p:nvSpPr>
          <p:cNvPr id="45" name="Flecha derecha 44"/>
          <p:cNvSpPr/>
          <p:nvPr/>
        </p:nvSpPr>
        <p:spPr>
          <a:xfrm>
            <a:off x="470090" y="4058292"/>
            <a:ext cx="688369" cy="261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/>
          <p:cNvSpPr txBox="1"/>
          <p:nvPr/>
        </p:nvSpPr>
        <p:spPr>
          <a:xfrm>
            <a:off x="381628" y="3659491"/>
            <a:ext cx="114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repite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1149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446966"/>
          </a:xfrm>
        </p:spPr>
        <p:txBody>
          <a:bodyPr/>
          <a:lstStyle/>
          <a:p>
            <a:r>
              <a:rPr lang="es-MX" dirty="0" smtClean="0"/>
              <a:t>Anomalía por actualización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2264"/>
              </p:ext>
            </p:extLst>
          </p:nvPr>
        </p:nvGraphicFramePr>
        <p:xfrm>
          <a:off x="1277420" y="2019228"/>
          <a:ext cx="6448745" cy="2372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2661741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 </a:t>
                      </a:r>
                      <a:r>
                        <a:rPr lang="es-MX" dirty="0" err="1" smtClean="0"/>
                        <a:t>my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feelings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Girls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you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like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Nice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What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Old Money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60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86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error se cometió en el diseño original?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332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error se cometió en el diseño original?</a:t>
            </a:r>
          </a:p>
          <a:p>
            <a:pPr lvl="1"/>
            <a:r>
              <a:rPr lang="es-MX" dirty="0" smtClean="0"/>
              <a:t>Se repite información para el mismo artista.</a:t>
            </a:r>
          </a:p>
          <a:p>
            <a:pPr lvl="1"/>
            <a:r>
              <a:rPr lang="es-MX" dirty="0" smtClean="0"/>
              <a:t>Se requieren hacer múltiples actualizaciones para garantizar consistencia.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121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48281"/>
              </p:ext>
            </p:extLst>
          </p:nvPr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Último 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54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Por que habría otros modelos?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Hay 3 modelos principales:</a:t>
            </a:r>
          </a:p>
          <a:p>
            <a:pPr lvl="1"/>
            <a:r>
              <a:rPr lang="es-MX" dirty="0" err="1" smtClean="0"/>
              <a:t>Jerarquico</a:t>
            </a:r>
            <a:endParaRPr lang="es-MX" dirty="0" smtClean="0"/>
          </a:p>
          <a:p>
            <a:pPr lvl="1"/>
            <a:r>
              <a:rPr lang="es-MX" dirty="0" smtClean="0"/>
              <a:t>De red (</a:t>
            </a:r>
            <a:r>
              <a:rPr lang="es-MX" dirty="0" err="1" smtClean="0"/>
              <a:t>network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Relacional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2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66797"/>
              </p:ext>
            </p:extLst>
          </p:nvPr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Último 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76850"/>
              </p:ext>
            </p:extLst>
          </p:nvPr>
        </p:nvGraphicFramePr>
        <p:xfrm>
          <a:off x="1376249" y="4078837"/>
          <a:ext cx="5158996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1146219720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691120800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155931656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60537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León</a:t>
                      </a:r>
                      <a:r>
                        <a:rPr lang="es-MX" baseline="0" dirty="0" smtClean="0"/>
                        <a:t> UP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559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292130"/>
          </a:xfrm>
        </p:spPr>
        <p:txBody>
          <a:bodyPr/>
          <a:lstStyle/>
          <a:p>
            <a:r>
              <a:rPr lang="es-MX" dirty="0" smtClean="0"/>
              <a:t>Anomalía por Inserción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95258"/>
              </p:ext>
            </p:extLst>
          </p:nvPr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Último 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8129"/>
              </p:ext>
            </p:extLst>
          </p:nvPr>
        </p:nvGraphicFramePr>
        <p:xfrm>
          <a:off x="1376249" y="4078837"/>
          <a:ext cx="5158996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1146219720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691120800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155931656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60537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León</a:t>
                      </a:r>
                      <a:r>
                        <a:rPr lang="es-MX" baseline="0" dirty="0" smtClean="0"/>
                        <a:t> UP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754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2991262"/>
          </a:xfrm>
        </p:spPr>
        <p:txBody>
          <a:bodyPr/>
          <a:lstStyle/>
          <a:p>
            <a:r>
              <a:rPr lang="es-MX" sz="2000" dirty="0" smtClean="0"/>
              <a:t>Que error cometimos?</a:t>
            </a:r>
          </a:p>
          <a:p>
            <a:pPr lvl="1"/>
            <a:r>
              <a:rPr lang="es-MX" sz="2000" dirty="0" smtClean="0"/>
              <a:t>Al no estar familiarizados con el negocio, pusimos demasiados campos.</a:t>
            </a:r>
          </a:p>
          <a:p>
            <a:pPr lvl="1"/>
            <a:r>
              <a:rPr lang="es-MX" sz="2000" dirty="0" smtClean="0"/>
              <a:t>Hicimos campos llaves, campos que no necesariamente están para todos.</a:t>
            </a:r>
          </a:p>
          <a:p>
            <a:pPr lvl="1"/>
            <a:r>
              <a:rPr lang="es-MX" sz="2000" dirty="0" smtClean="0"/>
              <a:t>No pensamos que iba a pasar con nuevas entradas.</a:t>
            </a:r>
          </a:p>
          <a:p>
            <a:pPr lvl="1"/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8247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Último 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01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32804"/>
          </a:xfrm>
        </p:spPr>
        <p:txBody>
          <a:bodyPr/>
          <a:lstStyle/>
          <a:p>
            <a:r>
              <a:rPr lang="es-MX" dirty="0" smtClean="0"/>
              <a:t>Que pasaría si la disquera deja de existir?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80029"/>
              </p:ext>
            </p:extLst>
          </p:nvPr>
        </p:nvGraphicFramePr>
        <p:xfrm>
          <a:off x="1894364" y="2228729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Último 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>
                          <a:solidFill>
                            <a:srgbClr val="FF0000"/>
                          </a:solidFill>
                        </a:rPr>
                        <a:t>Maroon</a:t>
                      </a:r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 5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025644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>
                          <a:solidFill>
                            <a:srgbClr val="FF0000"/>
                          </a:solidFill>
                        </a:rPr>
                        <a:t>Interscope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836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error se cometió:</a:t>
            </a:r>
          </a:p>
          <a:p>
            <a:pPr lvl="1"/>
            <a:r>
              <a:rPr lang="es-MX" dirty="0" smtClean="0"/>
              <a:t>Al poner el campo disquera, este se vuelve tan importante como el de artista.</a:t>
            </a:r>
          </a:p>
          <a:p>
            <a:pPr lvl="1"/>
            <a:r>
              <a:rPr lang="es-MX" dirty="0" smtClean="0"/>
              <a:t>Al borrar una disquera, podemos borrar al artista.</a:t>
            </a:r>
          </a:p>
          <a:p>
            <a:pPr lvl="1"/>
            <a:r>
              <a:rPr lang="es-MX" dirty="0" smtClean="0"/>
              <a:t>Se puede poner NULL</a:t>
            </a:r>
          </a:p>
          <a:p>
            <a:pPr lvl="2"/>
            <a:r>
              <a:rPr lang="es-MX" dirty="0" smtClean="0"/>
              <a:t>Y si es campo llave?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280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Una base de datos normalizada:</a:t>
            </a:r>
          </a:p>
          <a:p>
            <a:pPr lvl="1"/>
            <a:r>
              <a:rPr lang="es-MX" dirty="0" smtClean="0"/>
              <a:t>Permite que la estructura se extienda, sin tener que hacer mayores cambios al diseño original.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83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37</a:t>
            </a:fld>
            <a:endParaRPr lang="es-MX"/>
          </a:p>
        </p:txBody>
      </p:sp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1277420" y="2019228"/>
          <a:ext cx="6448745" cy="2372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2661741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 </a:t>
                      </a:r>
                      <a:r>
                        <a:rPr lang="es-MX" dirty="0" err="1" smtClean="0"/>
                        <a:t>my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feelings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Girls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you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like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Nice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What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09137"/>
                  </a:ext>
                </a:extLst>
              </a:tr>
            </a:tbl>
          </a:graphicData>
        </a:graphic>
      </p:graphicFrame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666703"/>
          </a:xfrm>
        </p:spPr>
        <p:txBody>
          <a:bodyPr/>
          <a:lstStyle/>
          <a:p>
            <a:r>
              <a:rPr lang="es-MX" dirty="0" smtClean="0"/>
              <a:t>Tuvimos que cambiar campos y entradas!</a:t>
            </a:r>
          </a:p>
        </p:txBody>
      </p:sp>
    </p:spTree>
    <p:extLst>
      <p:ext uri="{BB962C8B-B14F-4D97-AF65-F5344CB8AC3E}">
        <p14:creationId xmlns:p14="http://schemas.microsoft.com/office/powerpoint/2010/main" val="292818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Por que creen que es necesario mantener la estructura lo mas estable posible?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521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estabilidad ayuda:</a:t>
            </a:r>
          </a:p>
          <a:p>
            <a:pPr lvl="1"/>
            <a:r>
              <a:rPr lang="es-MX" dirty="0" smtClean="0"/>
              <a:t>A que las aplicaciones no tengan que reescribirse.</a:t>
            </a:r>
          </a:p>
          <a:p>
            <a:pPr lvl="1"/>
            <a:r>
              <a:rPr lang="es-MX" dirty="0" smtClean="0"/>
              <a:t>A que los </a:t>
            </a:r>
            <a:r>
              <a:rPr lang="es-MX" dirty="0" err="1" smtClean="0"/>
              <a:t>Query</a:t>
            </a:r>
            <a:r>
              <a:rPr lang="es-MX" dirty="0" smtClean="0"/>
              <a:t> sean “constantes” con los cambios.</a:t>
            </a:r>
          </a:p>
          <a:p>
            <a:pPr lvl="1"/>
            <a:r>
              <a:rPr lang="es-MX" dirty="0" smtClean="0"/>
              <a:t>A que las vistas sigan existiendo.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11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 que estudiamos bases de datos viejas?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1026" name="Picture 2" descr="Stand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087" y="1435189"/>
            <a:ext cx="5360546" cy="303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36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crearon las formas normales:</a:t>
            </a:r>
          </a:p>
          <a:p>
            <a:pPr lvl="1"/>
            <a:r>
              <a:rPr lang="es-MX" dirty="0" smtClean="0"/>
              <a:t>Quién las creó?</a:t>
            </a:r>
          </a:p>
          <a:p>
            <a:pPr lvl="1"/>
            <a:r>
              <a:rPr lang="es-MX" dirty="0" smtClean="0"/>
              <a:t>Con que se comen?</a:t>
            </a:r>
          </a:p>
          <a:p>
            <a:pPr lvl="1"/>
            <a:r>
              <a:rPr lang="es-MX" dirty="0" smtClean="0"/>
              <a:t>Para que sirven?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424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Hay que trabajar en casa!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713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42</a:t>
            </a:fld>
            <a:endParaRPr lang="es-MX"/>
          </a:p>
        </p:txBody>
      </p:sp>
      <p:pic>
        <p:nvPicPr>
          <p:cNvPr id="11266" name="Picture 2" descr="Image result for homework xk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97" y="1067258"/>
            <a:ext cx="3821515" cy="31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903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Investigar y reportar que son:</a:t>
            </a:r>
          </a:p>
          <a:p>
            <a:pPr lvl="1"/>
            <a:r>
              <a:rPr lang="es-MX" dirty="0" smtClean="0"/>
              <a:t>Formas Normales</a:t>
            </a:r>
          </a:p>
          <a:p>
            <a:pPr lvl="1"/>
            <a:r>
              <a:rPr lang="es-MX" dirty="0" smtClean="0"/>
              <a:t>Tipos de Forma normal</a:t>
            </a:r>
          </a:p>
          <a:p>
            <a:pPr lvl="2"/>
            <a:r>
              <a:rPr lang="es-MX" dirty="0" smtClean="0"/>
              <a:t>UNF, 1NF, 2NF, 3NF</a:t>
            </a:r>
          </a:p>
          <a:p>
            <a:r>
              <a:rPr lang="es-MX" dirty="0" smtClean="0"/>
              <a:t>Puntos extras:</a:t>
            </a:r>
          </a:p>
          <a:p>
            <a:pPr lvl="1"/>
            <a:r>
              <a:rPr lang="es-MX" dirty="0" smtClean="0"/>
              <a:t>4NF, 5NF, 6NF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559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44</a:t>
            </a:fld>
            <a:endParaRPr lang="es-MX"/>
          </a:p>
        </p:txBody>
      </p:sp>
      <p:pic>
        <p:nvPicPr>
          <p:cNvPr id="12290" name="Picture 2" descr="Image result for if you can't communicate and talk to other people buff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56" y="1419387"/>
            <a:ext cx="5993072" cy="28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492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45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633591" y="1304818"/>
            <a:ext cx="1736333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Guardias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78208" y="2268876"/>
            <a:ext cx="1736333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Jaulas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2308010" y="3232934"/>
            <a:ext cx="1736333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Animales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5279204" y="1299681"/>
            <a:ext cx="1736333" cy="647272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Guardias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5523821" y="2263739"/>
            <a:ext cx="1736333" cy="6472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Animales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5953623" y="3227797"/>
            <a:ext cx="1736333" cy="6472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Jaulas</a:t>
            </a:r>
            <a:endParaRPr lang="es-MX" dirty="0"/>
          </a:p>
        </p:txBody>
      </p:sp>
      <p:cxnSp>
        <p:nvCxnSpPr>
          <p:cNvPr id="16" name="Conector angular 15"/>
          <p:cNvCxnSpPr>
            <a:stCxn id="5" idx="2"/>
            <a:endCxn id="6" idx="0"/>
          </p:cNvCxnSpPr>
          <p:nvPr/>
        </p:nvCxnSpPr>
        <p:spPr>
          <a:xfrm rot="16200000" flipH="1">
            <a:off x="2465673" y="1988174"/>
            <a:ext cx="316786" cy="244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6" idx="2"/>
            <a:endCxn id="7" idx="0"/>
          </p:cNvCxnSpPr>
          <p:nvPr/>
        </p:nvCxnSpPr>
        <p:spPr>
          <a:xfrm rot="16200000" flipH="1">
            <a:off x="2802883" y="2859640"/>
            <a:ext cx="316786" cy="429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8" idx="2"/>
            <a:endCxn id="9" idx="0"/>
          </p:cNvCxnSpPr>
          <p:nvPr/>
        </p:nvCxnSpPr>
        <p:spPr>
          <a:xfrm rot="16200000" flipH="1">
            <a:off x="6111286" y="1983037"/>
            <a:ext cx="316786" cy="244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9" idx="2"/>
            <a:endCxn id="10" idx="0"/>
          </p:cNvCxnSpPr>
          <p:nvPr/>
        </p:nvCxnSpPr>
        <p:spPr>
          <a:xfrm rot="16200000" flipH="1">
            <a:off x="6448496" y="2854503"/>
            <a:ext cx="316786" cy="429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0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Bases de datos jerárquicas comerciales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4805689" cy="3145500"/>
          </a:xfrm>
        </p:spPr>
        <p:txBody>
          <a:bodyPr/>
          <a:lstStyle/>
          <a:p>
            <a:r>
              <a:rPr lang="es-MX" sz="1400" dirty="0" smtClean="0"/>
              <a:t>IMS (IBM)</a:t>
            </a:r>
          </a:p>
          <a:p>
            <a:pPr lvl="1"/>
            <a:r>
              <a:rPr lang="es-MX" sz="1400" dirty="0" smtClean="0"/>
              <a:t>Cada segmento tiene una </a:t>
            </a:r>
            <a:r>
              <a:rPr lang="es-MX" sz="1400" dirty="0" err="1" smtClean="0"/>
              <a:t>hierarchichal</a:t>
            </a:r>
            <a:r>
              <a:rPr lang="es-MX" sz="1400" dirty="0" smtClean="0"/>
              <a:t> </a:t>
            </a:r>
            <a:r>
              <a:rPr lang="es-MX" sz="1400" dirty="0" err="1" smtClean="0"/>
              <a:t>sequential</a:t>
            </a:r>
            <a:r>
              <a:rPr lang="es-MX" sz="1400" dirty="0" smtClean="0"/>
              <a:t> </a:t>
            </a:r>
            <a:r>
              <a:rPr lang="es-MX" sz="1400" dirty="0" err="1" smtClean="0"/>
              <a:t>key</a:t>
            </a:r>
            <a:r>
              <a:rPr lang="es-MX" sz="1400" dirty="0" smtClean="0"/>
              <a:t> (HSK)</a:t>
            </a:r>
          </a:p>
          <a:p>
            <a:r>
              <a:rPr lang="es-MX" sz="1400" dirty="0" smtClean="0"/>
              <a:t>Lenguaje propio:</a:t>
            </a:r>
          </a:p>
          <a:p>
            <a:pPr lvl="1"/>
            <a:r>
              <a:rPr lang="es-MX" sz="1400" dirty="0" smtClean="0"/>
              <a:t>Encontrar todos los guardias de la jaula 5</a:t>
            </a:r>
          </a:p>
          <a:p>
            <a:pPr lvl="2"/>
            <a:r>
              <a:rPr lang="es-MX" sz="1400" dirty="0" smtClean="0"/>
              <a:t>GU Guardia</a:t>
            </a:r>
          </a:p>
          <a:p>
            <a:pPr lvl="2"/>
            <a:r>
              <a:rPr lang="es-MX" sz="1400" dirty="0" smtClean="0"/>
              <a:t>GNP Jaulas (id = 6)</a:t>
            </a:r>
          </a:p>
          <a:p>
            <a:pPr lvl="2"/>
            <a:r>
              <a:rPr lang="es-MX" sz="1400" dirty="0" err="1" smtClean="0"/>
              <a:t>Until</a:t>
            </a:r>
            <a:r>
              <a:rPr lang="es-MX" sz="1400" dirty="0" smtClean="0"/>
              <a:t> no more</a:t>
            </a:r>
          </a:p>
          <a:p>
            <a:pPr lvl="3"/>
            <a:r>
              <a:rPr lang="es-MX" sz="1400" dirty="0" smtClean="0"/>
              <a:t>GN Guardia</a:t>
            </a:r>
          </a:p>
          <a:p>
            <a:pPr lvl="3"/>
            <a:r>
              <a:rPr lang="es-MX" sz="1400" dirty="0" smtClean="0"/>
              <a:t>GNP Jaulas (id = 6)</a:t>
            </a:r>
            <a:endParaRPr lang="es-MX" sz="14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98" y="1446063"/>
            <a:ext cx="2583102" cy="29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1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 de Datos de Red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4098" name="Picture 2" descr="https://upload.wikimedia.org/wikipedia/commons/thumb/1/1e/Bachmann_order_processing_model.tif/lossless-page1-564px-Bachmann_order_processing_model.t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34" y="1387011"/>
            <a:ext cx="4227021" cy="305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6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grpSp>
        <p:nvGrpSpPr>
          <p:cNvPr id="4" name="Grupo 3"/>
          <p:cNvGrpSpPr/>
          <p:nvPr/>
        </p:nvGrpSpPr>
        <p:grpSpPr>
          <a:xfrm>
            <a:off x="183223" y="690936"/>
            <a:ext cx="8531759" cy="3310091"/>
            <a:chOff x="573641" y="1101903"/>
            <a:chExt cx="8531759" cy="3310091"/>
          </a:xfrm>
        </p:grpSpPr>
        <p:sp>
          <p:nvSpPr>
            <p:cNvPr id="5" name="Rectangle 3"/>
            <p:cNvSpPr/>
            <p:nvPr/>
          </p:nvSpPr>
          <p:spPr>
            <a:xfrm>
              <a:off x="878441" y="1120739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Animal</a:t>
              </a:r>
              <a:endParaRPr lang="en-US" dirty="0"/>
            </a:p>
          </p:txBody>
        </p:sp>
        <p:sp>
          <p:nvSpPr>
            <p:cNvPr id="6" name="Rectangle 6"/>
            <p:cNvSpPr/>
            <p:nvPr/>
          </p:nvSpPr>
          <p:spPr>
            <a:xfrm>
              <a:off x="1335641" y="31400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Edad</a:t>
              </a:r>
              <a:endParaRPr lang="en-US" dirty="0"/>
            </a:p>
          </p:txBody>
        </p:sp>
        <p:sp>
          <p:nvSpPr>
            <p:cNvPr id="7" name="Rectangle 7"/>
            <p:cNvSpPr/>
            <p:nvPr/>
          </p:nvSpPr>
          <p:spPr>
            <a:xfrm>
              <a:off x="1335641" y="21494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Nombre</a:t>
              </a:r>
              <a:endParaRPr lang="en-US" dirty="0"/>
            </a:p>
          </p:txBody>
        </p:sp>
        <p:cxnSp>
          <p:nvCxnSpPr>
            <p:cNvPr id="8" name="Elbow Connector 21"/>
            <p:cNvCxnSpPr>
              <a:stCxn id="5" idx="1"/>
              <a:endCxn id="7" idx="1"/>
            </p:cNvCxnSpPr>
            <p:nvPr/>
          </p:nvCxnSpPr>
          <p:spPr>
            <a:xfrm rot="10800000" flipH="1" flipV="1">
              <a:off x="878441" y="1501739"/>
              <a:ext cx="457200" cy="8382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23"/>
            <p:cNvCxnSpPr>
              <a:stCxn id="5" idx="1"/>
              <a:endCxn id="6" idx="1"/>
            </p:cNvCxnSpPr>
            <p:nvPr/>
          </p:nvCxnSpPr>
          <p:spPr>
            <a:xfrm rot="10800000" flipH="1" flipV="1">
              <a:off x="878441" y="1501739"/>
              <a:ext cx="457200" cy="18288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30"/>
            <p:cNvSpPr/>
            <p:nvPr/>
          </p:nvSpPr>
          <p:spPr>
            <a:xfrm>
              <a:off x="1335642" y="40163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Especia</a:t>
              </a:r>
              <a:endParaRPr lang="en-US" dirty="0"/>
            </a:p>
          </p:txBody>
        </p:sp>
        <p:cxnSp>
          <p:nvCxnSpPr>
            <p:cNvPr id="11" name="Elbow Connector 32"/>
            <p:cNvCxnSpPr>
              <a:stCxn id="5" idx="1"/>
              <a:endCxn id="10" idx="1"/>
            </p:cNvCxnSpPr>
            <p:nvPr/>
          </p:nvCxnSpPr>
          <p:spPr>
            <a:xfrm rot="10800000" flipH="1" flipV="1">
              <a:off x="878440" y="1501739"/>
              <a:ext cx="457201" cy="27051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1075798" y="19706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42"/>
            <p:cNvSpPr txBox="1"/>
            <p:nvPr/>
          </p:nvSpPr>
          <p:spPr>
            <a:xfrm>
              <a:off x="1075798" y="29993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75798" y="38375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46"/>
            <p:cNvSpPr txBox="1"/>
            <p:nvPr/>
          </p:nvSpPr>
          <p:spPr>
            <a:xfrm>
              <a:off x="573641" y="1780107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nombre</a:t>
              </a:r>
              <a:endParaRPr lang="en-US" dirty="0"/>
            </a:p>
          </p:txBody>
        </p:sp>
        <p:sp>
          <p:nvSpPr>
            <p:cNvPr id="16" name="TextBox 47"/>
            <p:cNvSpPr txBox="1"/>
            <p:nvPr/>
          </p:nvSpPr>
          <p:spPr>
            <a:xfrm>
              <a:off x="573641" y="27707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edad</a:t>
              </a:r>
              <a:endParaRPr lang="en-US" dirty="0"/>
            </a:p>
          </p:txBody>
        </p:sp>
        <p:sp>
          <p:nvSpPr>
            <p:cNvPr id="17" name="TextBox 48"/>
            <p:cNvSpPr txBox="1"/>
            <p:nvPr/>
          </p:nvSpPr>
          <p:spPr>
            <a:xfrm>
              <a:off x="573641" y="3608907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especie</a:t>
              </a:r>
              <a:endParaRPr lang="en-US" dirty="0"/>
            </a:p>
          </p:txBody>
        </p:sp>
        <p:sp>
          <p:nvSpPr>
            <p:cNvPr id="18" name="TextBox 60"/>
            <p:cNvSpPr txBox="1"/>
            <p:nvPr/>
          </p:nvSpPr>
          <p:spPr>
            <a:xfrm>
              <a:off x="618595" y="113399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TextBox 2"/>
            <p:cNvSpPr txBox="1"/>
            <p:nvPr/>
          </p:nvSpPr>
          <p:spPr>
            <a:xfrm>
              <a:off x="2478641" y="1501739"/>
              <a:ext cx="818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entidad</a:t>
              </a:r>
              <a:endParaRPr lang="en-US" i="1" dirty="0"/>
            </a:p>
          </p:txBody>
        </p:sp>
        <p:sp>
          <p:nvSpPr>
            <p:cNvPr id="20" name="Rectangle 4"/>
            <p:cNvSpPr/>
            <p:nvPr/>
          </p:nvSpPr>
          <p:spPr>
            <a:xfrm>
              <a:off x="4685800" y="1101903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Jaula</a:t>
              </a:r>
              <a:endParaRPr lang="en-US" dirty="0"/>
            </a:p>
          </p:txBody>
        </p:sp>
        <p:sp>
          <p:nvSpPr>
            <p:cNvPr id="21" name="Rectangle 24"/>
            <p:cNvSpPr/>
            <p:nvPr/>
          </p:nvSpPr>
          <p:spPr>
            <a:xfrm>
              <a:off x="7505200" y="2168703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Tiempo</a:t>
              </a:r>
              <a:endParaRPr lang="en-US" dirty="0"/>
            </a:p>
          </p:txBody>
        </p:sp>
        <p:cxnSp>
          <p:nvCxnSpPr>
            <p:cNvPr id="22" name="Shape 28"/>
            <p:cNvCxnSpPr>
              <a:stCxn id="20" idx="3"/>
              <a:endCxn id="21" idx="1"/>
            </p:cNvCxnSpPr>
            <p:nvPr/>
          </p:nvCxnSpPr>
          <p:spPr>
            <a:xfrm>
              <a:off x="6971800" y="1482903"/>
              <a:ext cx="533400" cy="8763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7276600" y="194010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7200400" y="1679237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horaComida</a:t>
              </a:r>
              <a:endParaRPr lang="en-US" dirty="0"/>
            </a:p>
          </p:txBody>
        </p:sp>
        <p:sp>
          <p:nvSpPr>
            <p:cNvPr id="25" name="TextBox 58"/>
            <p:cNvSpPr txBox="1"/>
            <p:nvPr/>
          </p:nvSpPr>
          <p:spPr>
            <a:xfrm>
              <a:off x="6971800" y="11151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" name="TextBox 50"/>
            <p:cNvSpPr txBox="1"/>
            <p:nvPr/>
          </p:nvSpPr>
          <p:spPr>
            <a:xfrm>
              <a:off x="6286000" y="1525622"/>
              <a:ext cx="841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entidad</a:t>
              </a:r>
              <a:endParaRPr lang="en-US" i="1" dirty="0"/>
            </a:p>
          </p:txBody>
        </p:sp>
        <p:sp>
          <p:nvSpPr>
            <p:cNvPr id="27" name="Rectangle 61"/>
            <p:cNvSpPr/>
            <p:nvPr/>
          </p:nvSpPr>
          <p:spPr>
            <a:xfrm>
              <a:off x="7505200" y="3063730"/>
              <a:ext cx="1321731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Edificio</a:t>
              </a:r>
              <a:endParaRPr lang="en-US" dirty="0"/>
            </a:p>
          </p:txBody>
        </p:sp>
        <p:cxnSp>
          <p:nvCxnSpPr>
            <p:cNvPr id="28" name="Shape 62"/>
            <p:cNvCxnSpPr>
              <a:stCxn id="20" idx="3"/>
              <a:endCxn id="27" idx="1"/>
            </p:cNvCxnSpPr>
            <p:nvPr/>
          </p:nvCxnSpPr>
          <p:spPr>
            <a:xfrm>
              <a:off x="6971800" y="1482903"/>
              <a:ext cx="533400" cy="177132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71"/>
            <p:cNvSpPr txBox="1"/>
            <p:nvPr/>
          </p:nvSpPr>
          <p:spPr>
            <a:xfrm>
              <a:off x="7203540" y="25212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" name="TextBox 72"/>
            <p:cNvSpPr txBox="1"/>
            <p:nvPr/>
          </p:nvSpPr>
          <p:spPr>
            <a:xfrm>
              <a:off x="7259720" y="272597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edif</a:t>
              </a:r>
              <a:endParaRPr lang="en-US" dirty="0"/>
            </a:p>
          </p:txBody>
        </p:sp>
        <p:sp>
          <p:nvSpPr>
            <p:cNvPr id="31" name="Rectangle 5"/>
            <p:cNvSpPr/>
            <p:nvPr/>
          </p:nvSpPr>
          <p:spPr>
            <a:xfrm>
              <a:off x="3658823" y="3063730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Guardia</a:t>
              </a:r>
              <a:endParaRPr lang="en-US" dirty="0"/>
            </a:p>
          </p:txBody>
        </p:sp>
        <p:sp>
          <p:nvSpPr>
            <p:cNvPr id="32" name="Rectangle 29"/>
            <p:cNvSpPr/>
            <p:nvPr/>
          </p:nvSpPr>
          <p:spPr>
            <a:xfrm>
              <a:off x="6173423" y="4030994"/>
              <a:ext cx="1676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Nombre</a:t>
              </a:r>
              <a:endParaRPr lang="en-US" dirty="0"/>
            </a:p>
          </p:txBody>
        </p:sp>
        <p:cxnSp>
          <p:nvCxnSpPr>
            <p:cNvPr id="33" name="Shape 34"/>
            <p:cNvCxnSpPr>
              <a:stCxn id="31" idx="3"/>
              <a:endCxn id="32" idx="0"/>
            </p:cNvCxnSpPr>
            <p:nvPr/>
          </p:nvCxnSpPr>
          <p:spPr>
            <a:xfrm>
              <a:off x="5944823" y="3444730"/>
              <a:ext cx="1066800" cy="58626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6"/>
            <p:cNvSpPr txBox="1"/>
            <p:nvPr/>
          </p:nvSpPr>
          <p:spPr>
            <a:xfrm>
              <a:off x="7038880" y="3623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5" name="TextBox 44"/>
            <p:cNvSpPr txBox="1"/>
            <p:nvPr/>
          </p:nvSpPr>
          <p:spPr>
            <a:xfrm>
              <a:off x="6453041" y="3063730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nombre</a:t>
              </a:r>
              <a:endParaRPr lang="en-US" dirty="0"/>
            </a:p>
          </p:txBody>
        </p:sp>
        <p:sp>
          <p:nvSpPr>
            <p:cNvPr id="36" name="TextBox 57"/>
            <p:cNvSpPr txBox="1"/>
            <p:nvPr/>
          </p:nvSpPr>
          <p:spPr>
            <a:xfrm>
              <a:off x="5944823" y="30870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59"/>
            <p:cNvSpPr txBox="1"/>
            <p:nvPr/>
          </p:nvSpPr>
          <p:spPr>
            <a:xfrm>
              <a:off x="5278797" y="3520930"/>
              <a:ext cx="1275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entidad</a:t>
              </a:r>
              <a:endParaRPr lang="en-US" i="1" dirty="0"/>
            </a:p>
          </p:txBody>
        </p:sp>
      </p:grpSp>
      <p:cxnSp>
        <p:nvCxnSpPr>
          <p:cNvPr id="39" name="Conector recto de flecha 38"/>
          <p:cNvCxnSpPr>
            <a:stCxn id="20" idx="1"/>
            <a:endCxn id="5" idx="3"/>
          </p:cNvCxnSpPr>
          <p:nvPr/>
        </p:nvCxnSpPr>
        <p:spPr>
          <a:xfrm flipH="1">
            <a:off x="2774023" y="1071936"/>
            <a:ext cx="1521359" cy="1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6"/>
          <p:cNvSpPr txBox="1"/>
          <p:nvPr/>
        </p:nvSpPr>
        <p:spPr>
          <a:xfrm>
            <a:off x="2744101" y="761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 smtClean="0"/>
          </a:p>
        </p:txBody>
      </p:sp>
      <p:sp>
        <p:nvSpPr>
          <p:cNvPr id="41" name="TextBox 46"/>
          <p:cNvSpPr txBox="1"/>
          <p:nvPr/>
        </p:nvSpPr>
        <p:spPr>
          <a:xfrm>
            <a:off x="3993722" y="7230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42" name="TextBox 46"/>
          <p:cNvSpPr txBox="1"/>
          <p:nvPr/>
        </p:nvSpPr>
        <p:spPr>
          <a:xfrm>
            <a:off x="3091349" y="77398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contiene</a:t>
            </a:r>
            <a:endParaRPr lang="en-US" dirty="0" smtClean="0"/>
          </a:p>
        </p:txBody>
      </p:sp>
      <p:sp>
        <p:nvSpPr>
          <p:cNvPr id="43" name="TextBox 46"/>
          <p:cNvSpPr txBox="1"/>
          <p:nvPr/>
        </p:nvSpPr>
        <p:spPr>
          <a:xfrm>
            <a:off x="3114751" y="1093748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relación</a:t>
            </a:r>
            <a:endParaRPr lang="en-US" dirty="0" smtClean="0"/>
          </a:p>
        </p:txBody>
      </p:sp>
      <p:cxnSp>
        <p:nvCxnSpPr>
          <p:cNvPr id="47" name="Conector angular 46"/>
          <p:cNvCxnSpPr>
            <a:stCxn id="20" idx="2"/>
            <a:endCxn id="31" idx="0"/>
          </p:cNvCxnSpPr>
          <p:nvPr/>
        </p:nvCxnSpPr>
        <p:spPr>
          <a:xfrm rot="5400000">
            <a:off x="4324981" y="1539361"/>
            <a:ext cx="1199827" cy="102697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6"/>
          <p:cNvSpPr txBox="1"/>
          <p:nvPr/>
        </p:nvSpPr>
        <p:spPr>
          <a:xfrm>
            <a:off x="4424622" y="171936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tiene</a:t>
            </a:r>
            <a:endParaRPr lang="en-US" dirty="0" smtClean="0"/>
          </a:p>
        </p:txBody>
      </p:sp>
      <p:sp>
        <p:nvSpPr>
          <p:cNvPr id="49" name="TextBox 46"/>
          <p:cNvSpPr txBox="1"/>
          <p:nvPr/>
        </p:nvSpPr>
        <p:spPr>
          <a:xfrm>
            <a:off x="5466451" y="14408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 smtClean="0"/>
          </a:p>
        </p:txBody>
      </p:sp>
      <p:sp>
        <p:nvSpPr>
          <p:cNvPr id="50" name="TextBox 46"/>
          <p:cNvSpPr txBox="1"/>
          <p:nvPr/>
        </p:nvSpPr>
        <p:spPr>
          <a:xfrm>
            <a:off x="4458246" y="23854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200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Bases de Bases de Datos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45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7272</TotalTime>
  <Words>896</Words>
  <Application>Microsoft Office PowerPoint</Application>
  <PresentationFormat>Presentación en pantalla (16:9)</PresentationFormat>
  <Paragraphs>374</Paragraphs>
  <Slides>45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0" baseType="lpstr">
      <vt:lpstr>Arvo</vt:lpstr>
      <vt:lpstr>Arial</vt:lpstr>
      <vt:lpstr>Roboto Condensed</vt:lpstr>
      <vt:lpstr>Roboto Condensed Light</vt:lpstr>
      <vt:lpstr>Salerio template</vt:lpstr>
      <vt:lpstr>Introducción a las Bases de Datos</vt:lpstr>
      <vt:lpstr>Que se vio la clase pasada</vt:lpstr>
      <vt:lpstr>Por que habría otros modelos?</vt:lpstr>
      <vt:lpstr>¿Por que estudiamos bases de datos viejas?</vt:lpstr>
      <vt:lpstr>Presentación de PowerPoint</vt:lpstr>
      <vt:lpstr>Bases de datos jerárquicas comerciales</vt:lpstr>
      <vt:lpstr>Base de Datos de Red</vt:lpstr>
      <vt:lpstr>Presentación de PowerPoint</vt:lpstr>
      <vt:lpstr>Normalización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Presentación de PowerPoint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Tarea</vt:lpstr>
      <vt:lpstr>Presentación de PowerPoint</vt:lpstr>
      <vt:lpstr>Tarea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38</cp:revision>
  <dcterms:modified xsi:type="dcterms:W3CDTF">2019-08-22T16:43:14Z</dcterms:modified>
</cp:coreProperties>
</file>