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346" r:id="rId3"/>
    <p:sldId id="551" r:id="rId4"/>
    <p:sldId id="550" r:id="rId5"/>
    <p:sldId id="524" r:id="rId6"/>
    <p:sldId id="594" r:id="rId7"/>
    <p:sldId id="596" r:id="rId8"/>
    <p:sldId id="501" r:id="rId9"/>
    <p:sldId id="554" r:id="rId10"/>
    <p:sldId id="599" r:id="rId11"/>
    <p:sldId id="597" r:id="rId12"/>
    <p:sldId id="601" r:id="rId13"/>
    <p:sldId id="602" r:id="rId14"/>
    <p:sldId id="603" r:id="rId15"/>
    <p:sldId id="604" r:id="rId16"/>
    <p:sldId id="605" r:id="rId17"/>
    <p:sldId id="606" r:id="rId18"/>
    <p:sldId id="612" r:id="rId19"/>
    <p:sldId id="614" r:id="rId20"/>
    <p:sldId id="607" r:id="rId21"/>
    <p:sldId id="608" r:id="rId22"/>
    <p:sldId id="609" r:id="rId23"/>
    <p:sldId id="611" r:id="rId24"/>
    <p:sldId id="371" r:id="rId25"/>
  </p:sldIdLst>
  <p:sldSz cx="9144000" cy="5143500" type="screen16x9"/>
  <p:notesSz cx="6858000" cy="9144000"/>
  <p:embeddedFontLs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77085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31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0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05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0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 smtClean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 smtClean="0">
                <a:solidFill>
                  <a:srgbClr val="FFC000"/>
                </a:solidFill>
              </a:rPr>
              <a:t>lpalafox@up.edu.mx</a:t>
            </a:r>
            <a:endParaRPr lang="es-MX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operaciones se hicieron:</a:t>
            </a:r>
          </a:p>
          <a:p>
            <a:r>
              <a:rPr lang="es-MX" dirty="0" smtClean="0"/>
              <a:t>Tabla Personajes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10134"/>
              </p:ext>
            </p:extLst>
          </p:nvPr>
        </p:nvGraphicFramePr>
        <p:xfrm>
          <a:off x="1707140" y="2294127"/>
          <a:ext cx="2364344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Edad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2019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2931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17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R1: = </a:t>
            </a:r>
            <a:r>
              <a:rPr lang="el-GR" dirty="0" smtClean="0"/>
              <a:t>π</a:t>
            </a:r>
            <a:r>
              <a:rPr lang="es-MX" baseline="-25000" dirty="0" smtClean="0"/>
              <a:t>[Nombre, Edad]</a:t>
            </a:r>
            <a:r>
              <a:rPr lang="es-MX" dirty="0" smtClean="0"/>
              <a:t>(Personajes)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2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Que operaciones hicieron:</a:t>
            </a:r>
          </a:p>
          <a:p>
            <a:r>
              <a:rPr lang="es-MX" dirty="0" smtClean="0"/>
              <a:t>Tabla Personajes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113493"/>
              </p:ext>
            </p:extLst>
          </p:nvPr>
        </p:nvGraphicFramePr>
        <p:xfrm>
          <a:off x="1707140" y="2294127"/>
          <a:ext cx="5910860" cy="183815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Raza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Edad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Elfo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2931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Ered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20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R1 := </a:t>
            </a:r>
            <a:r>
              <a:rPr lang="el-GR" dirty="0" smtClean="0"/>
              <a:t>σ</a:t>
            </a:r>
            <a:r>
              <a:rPr lang="es-MX" baseline="-25000" dirty="0" smtClean="0"/>
              <a:t>¬(</a:t>
            </a:r>
            <a:r>
              <a:rPr lang="es-MX" baseline="-25000" dirty="0" err="1" smtClean="0"/>
              <a:t>LugarNacimiento</a:t>
            </a:r>
            <a:r>
              <a:rPr lang="es-MX" baseline="-25000" dirty="0" smtClean="0"/>
              <a:t> ==</a:t>
            </a:r>
            <a:r>
              <a:rPr lang="es-MX" dirty="0" smtClean="0"/>
              <a:t> </a:t>
            </a:r>
            <a:r>
              <a:rPr lang="es-MX" baseline="-25000" dirty="0" smtClean="0"/>
              <a:t>NA)</a:t>
            </a:r>
            <a:r>
              <a:rPr lang="es-MX" dirty="0" smtClean="0"/>
              <a:t>(Personajes)</a:t>
            </a:r>
            <a:endParaRPr lang="es-MX" dirty="0"/>
          </a:p>
          <a:p>
            <a:pPr marL="7620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5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en múltiples tablas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Hasta ahora sólo habíamos visto operaciones sobre una tabla.</a:t>
            </a:r>
          </a:p>
          <a:p>
            <a:pPr lvl="1"/>
            <a:r>
              <a:rPr lang="es-MX" dirty="0" smtClean="0"/>
              <a:t>El verdadero poder del algebra relacional es poder relacionar diversas tablas.</a:t>
            </a:r>
          </a:p>
          <a:p>
            <a:pPr lvl="1"/>
            <a:r>
              <a:rPr lang="es-MX" dirty="0" smtClean="0"/>
              <a:t>Se responden preguntas más complejas.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2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R3 : R1 x R2</a:t>
            </a:r>
          </a:p>
          <a:p>
            <a:pPr lvl="1"/>
            <a:r>
              <a:rPr lang="es-MX" sz="1800" dirty="0" smtClean="0"/>
              <a:t>Emparejar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t1 de R1 con cada </a:t>
            </a:r>
            <a:r>
              <a:rPr lang="es-MX" sz="1800" dirty="0" err="1" smtClean="0"/>
              <a:t>tuple</a:t>
            </a:r>
            <a:r>
              <a:rPr lang="es-MX" sz="1800" dirty="0" smtClean="0"/>
              <a:t> t2 de R2</a:t>
            </a:r>
          </a:p>
          <a:p>
            <a:pPr lvl="1"/>
            <a:r>
              <a:rPr lang="es-MX" sz="1800" dirty="0" smtClean="0"/>
              <a:t>La concatenación t1t2 es un </a:t>
            </a:r>
            <a:r>
              <a:rPr lang="es-MX" sz="1800" dirty="0" err="1" smtClean="0"/>
              <a:t>tuple</a:t>
            </a:r>
            <a:r>
              <a:rPr lang="es-MX" sz="1800" dirty="0" smtClean="0"/>
              <a:t> de R3</a:t>
            </a:r>
          </a:p>
          <a:p>
            <a:pPr lvl="1"/>
            <a:r>
              <a:rPr lang="es-MX" sz="1800" dirty="0" smtClean="0"/>
              <a:t>El esquema de R3 consiste en los atributos de R1 y luego los de R2 (en ese orden)</a:t>
            </a:r>
          </a:p>
          <a:p>
            <a:pPr lvl="1"/>
            <a:r>
              <a:rPr lang="es-MX" sz="1800" dirty="0" smtClean="0"/>
              <a:t>Si los atributos tienen el mismo nombre usar R1.A y R2.A</a:t>
            </a:r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10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36250"/>
              </p:ext>
            </p:extLst>
          </p:nvPr>
        </p:nvGraphicFramePr>
        <p:xfrm>
          <a:off x="1429821" y="1895938"/>
          <a:ext cx="1121024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15925" y="158816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93426"/>
              </p:ext>
            </p:extLst>
          </p:nvPr>
        </p:nvGraphicFramePr>
        <p:xfrm>
          <a:off x="1429821" y="3122894"/>
          <a:ext cx="1121024" cy="13762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5275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015925" y="292813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3664945" y="15817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30911"/>
              </p:ext>
            </p:extLst>
          </p:nvPr>
        </p:nvGraphicFramePr>
        <p:xfrm>
          <a:off x="4078833" y="2090699"/>
          <a:ext cx="2404160" cy="24084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1040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2207453698"/>
                    </a:ext>
                  </a:extLst>
                </a:gridCol>
                <a:gridCol w="601040">
                  <a:extLst>
                    <a:ext uri="{9D8B030D-6E8A-4147-A177-3AD203B41FA5}">
                      <a16:colId xmlns:a16="http://schemas.microsoft.com/office/drawing/2014/main" val="915502044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R1.B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R2.B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8417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28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0011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4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Usos para producto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Calendarios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19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 que tamaño va a ser la tabla resultante?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76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Producto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De que tamaño va a ser la tabla resultante?</a:t>
            </a:r>
          </a:p>
          <a:p>
            <a:pPr lvl="1"/>
            <a:r>
              <a:rPr lang="es-MX" dirty="0" smtClean="0"/>
              <a:t># </a:t>
            </a:r>
            <a:r>
              <a:rPr lang="es-MX" dirty="0" err="1" smtClean="0"/>
              <a:t>Tuplas</a:t>
            </a:r>
            <a:r>
              <a:rPr lang="es-MX" dirty="0" smtClean="0"/>
              <a:t> de R1 x # </a:t>
            </a:r>
            <a:r>
              <a:rPr lang="es-MX" dirty="0" err="1" smtClean="0"/>
              <a:t>Tuplas</a:t>
            </a:r>
            <a:r>
              <a:rPr lang="es-MX" dirty="0" smtClean="0"/>
              <a:t> de R2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09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Anuncios parroquiales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9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R3 := R1 </a:t>
            </a:r>
            <a:r>
              <a:rPr lang="el-GR" sz="2000" dirty="0" smtClean="0"/>
              <a:t>⋈</a:t>
            </a:r>
            <a:r>
              <a:rPr lang="es-MX" sz="2000" i="1" baseline="-25000" dirty="0"/>
              <a:t>c</a:t>
            </a:r>
            <a:r>
              <a:rPr lang="es-MX" sz="2000" dirty="0" smtClean="0"/>
              <a:t> R2</a:t>
            </a:r>
          </a:p>
          <a:p>
            <a:pPr lvl="1"/>
            <a:r>
              <a:rPr lang="es-MX" sz="2000" dirty="0" smtClean="0"/>
              <a:t>Hacer el producto R1xR2</a:t>
            </a:r>
          </a:p>
          <a:p>
            <a:pPr lvl="1"/>
            <a:r>
              <a:rPr lang="es-MX" sz="2000" dirty="0" smtClean="0"/>
              <a:t>Aplica </a:t>
            </a:r>
            <a:r>
              <a:rPr lang="el-GR" sz="2000" dirty="0"/>
              <a:t>σ</a:t>
            </a:r>
            <a:r>
              <a:rPr lang="es-MX" sz="2000" baseline="-25000" dirty="0" smtClean="0"/>
              <a:t>c </a:t>
            </a:r>
            <a:r>
              <a:rPr lang="es-MX" sz="2000" dirty="0" smtClean="0"/>
              <a:t>al resultado</a:t>
            </a:r>
          </a:p>
          <a:p>
            <a:r>
              <a:rPr lang="es-MX" sz="2000" dirty="0" smtClean="0"/>
              <a:t>C puede ser cualquier condición booleana.</a:t>
            </a:r>
          </a:p>
          <a:p>
            <a:pPr lvl="1"/>
            <a:r>
              <a:rPr lang="es-MX" sz="2000" dirty="0" err="1" smtClean="0"/>
              <a:t>Historicamente</a:t>
            </a:r>
            <a:r>
              <a:rPr lang="es-MX" sz="2000" dirty="0" smtClean="0"/>
              <a:t> solo se </a:t>
            </a:r>
            <a:r>
              <a:rPr lang="es-MX" sz="2000" dirty="0" err="1" smtClean="0"/>
              <a:t>permitia</a:t>
            </a:r>
            <a:r>
              <a:rPr lang="es-MX" sz="2000" dirty="0" smtClean="0"/>
              <a:t> A </a:t>
            </a:r>
            <a:r>
              <a:rPr lang="el-GR" sz="2000" dirty="0" smtClean="0"/>
              <a:t>θ</a:t>
            </a:r>
            <a:r>
              <a:rPr lang="es-MX" sz="2000" dirty="0" smtClean="0"/>
              <a:t> B, donde </a:t>
            </a:r>
            <a:r>
              <a:rPr lang="el-GR" sz="2000" dirty="0" smtClean="0"/>
              <a:t>θ</a:t>
            </a:r>
            <a:r>
              <a:rPr lang="es-MX" sz="2000" dirty="0" smtClean="0"/>
              <a:t> es =, &lt;, &gt;; por eso se llama theta-</a:t>
            </a:r>
            <a:r>
              <a:rPr lang="es-MX" sz="2000" dirty="0" err="1" smtClean="0"/>
              <a:t>join</a:t>
            </a:r>
            <a:r>
              <a:rPr lang="es-MX" sz="2000" dirty="0" smtClean="0"/>
              <a:t> </a:t>
            </a:r>
            <a:endParaRPr lang="es-MX" sz="2000" dirty="0" smtClean="0"/>
          </a:p>
          <a:p>
            <a:r>
              <a:rPr lang="es-MX" sz="2000" dirty="0" smtClean="0"/>
              <a:t>Los nombres iguales se unifican en un solo campo</a:t>
            </a:r>
            <a:endParaRPr lang="es-MX" sz="20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42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Theta-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21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481865"/>
              </p:ext>
            </p:extLst>
          </p:nvPr>
        </p:nvGraphicFramePr>
        <p:xfrm>
          <a:off x="814275" y="1669907"/>
          <a:ext cx="3398130" cy="2133600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Carrera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Costo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TI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r>
                        <a:rPr lang="es-MX" sz="1000" baseline="0" dirty="0" smtClean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Animación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Sistemas</a:t>
                      </a:r>
                      <a:r>
                        <a:rPr lang="es-MX" sz="1000" baseline="0" dirty="0" smtClean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</a:t>
                      </a:r>
                      <a:r>
                        <a:rPr lang="es-MX" sz="1000" baseline="0" dirty="0" smtClean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42822"/>
              </p:ext>
            </p:extLst>
          </p:nvPr>
        </p:nvGraphicFramePr>
        <p:xfrm>
          <a:off x="4819484" y="1669907"/>
          <a:ext cx="3398130" cy="170459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32710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</a:tblGrid>
              <a:tr h="236558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Colonia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Delegación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ITAM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Héroes de Padierna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Magdalena Contreras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74090" y="129721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Carreras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379299" y="126045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Direcciones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223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 smtClean="0"/>
              <a:t>Vista </a:t>
            </a:r>
            <a:r>
              <a:rPr lang="es-MX" sz="2000" dirty="0"/>
              <a:t>:= </a:t>
            </a:r>
            <a:r>
              <a:rPr lang="es-MX" sz="2000" dirty="0" smtClean="0"/>
              <a:t>Carreras </a:t>
            </a:r>
            <a:r>
              <a:rPr lang="el-GR" sz="2000" dirty="0" smtClean="0"/>
              <a:t>⋈</a:t>
            </a:r>
            <a:r>
              <a:rPr lang="es-MX" sz="2000" i="1" baseline="-25000" dirty="0" err="1" smtClean="0"/>
              <a:t>Carreras.Universidad</a:t>
            </a:r>
            <a:r>
              <a:rPr lang="es-MX" sz="2000" i="1" baseline="-25000" dirty="0" smtClean="0"/>
              <a:t> = </a:t>
            </a:r>
            <a:r>
              <a:rPr lang="es-MX" sz="2000" i="1" baseline="-25000" dirty="0" err="1" smtClean="0"/>
              <a:t>Direcciones.Universidad</a:t>
            </a:r>
            <a:r>
              <a:rPr lang="es-MX" sz="2000" baseline="-25000" dirty="0" smtClean="0"/>
              <a:t> </a:t>
            </a:r>
            <a:r>
              <a:rPr lang="es-MX" sz="2000" dirty="0" smtClean="0"/>
              <a:t>Direcciones</a:t>
            </a:r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61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Theta - </a:t>
            </a:r>
            <a:r>
              <a:rPr lang="es-MX" dirty="0" err="1" smtClean="0"/>
              <a:t>Join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8052323" cy="3145500"/>
          </a:xfrm>
        </p:spPr>
        <p:txBody>
          <a:bodyPr/>
          <a:lstStyle/>
          <a:p>
            <a:r>
              <a:rPr lang="es-MX" sz="2000" dirty="0" smtClean="0"/>
              <a:t>Vista </a:t>
            </a:r>
            <a:r>
              <a:rPr lang="es-MX" sz="2000" dirty="0"/>
              <a:t>:= </a:t>
            </a:r>
            <a:r>
              <a:rPr lang="es-MX" sz="2000" dirty="0" smtClean="0"/>
              <a:t>Carreras </a:t>
            </a:r>
            <a:r>
              <a:rPr lang="el-GR" sz="2000" dirty="0" smtClean="0"/>
              <a:t>⋈</a:t>
            </a:r>
            <a:r>
              <a:rPr lang="es-MX" sz="2000" i="1" baseline="-25000" dirty="0" err="1" smtClean="0"/>
              <a:t>Carreras.Universidad</a:t>
            </a:r>
            <a:r>
              <a:rPr lang="es-MX" sz="2000" i="1" baseline="-25000" dirty="0" smtClean="0"/>
              <a:t> = </a:t>
            </a:r>
            <a:r>
              <a:rPr lang="es-MX" sz="2000" i="1" baseline="-25000" dirty="0" err="1" smtClean="0"/>
              <a:t>Direcciones.Universidad</a:t>
            </a:r>
            <a:r>
              <a:rPr lang="es-MX" sz="2000" baseline="-25000" dirty="0" smtClean="0"/>
              <a:t> </a:t>
            </a:r>
            <a:r>
              <a:rPr lang="es-MX" sz="2000" dirty="0" smtClean="0"/>
              <a:t>Direcciones</a:t>
            </a:r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 smtClean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23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7512"/>
              </p:ext>
            </p:extLst>
          </p:nvPr>
        </p:nvGraphicFramePr>
        <p:xfrm>
          <a:off x="1530847" y="1904100"/>
          <a:ext cx="5609690" cy="2188752"/>
        </p:xfrm>
        <a:graphic>
          <a:graphicData uri="http://schemas.openxmlformats.org/drawingml/2006/table">
            <a:tbl>
              <a:tblPr firstRow="1" bandRow="1">
                <a:tableStyleId>{D87CA831-11D2-4159-8545-C5A921CE741D}</a:tableStyleId>
              </a:tblPr>
              <a:tblGrid>
                <a:gridCol w="1121938">
                  <a:extLst>
                    <a:ext uri="{9D8B030D-6E8A-4147-A177-3AD203B41FA5}">
                      <a16:colId xmlns:a16="http://schemas.microsoft.com/office/drawing/2014/main" val="25908347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1639176865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64761463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2599404017"/>
                    </a:ext>
                  </a:extLst>
                </a:gridCol>
                <a:gridCol w="1121938">
                  <a:extLst>
                    <a:ext uri="{9D8B030D-6E8A-4147-A177-3AD203B41FA5}">
                      <a16:colId xmlns:a16="http://schemas.microsoft.com/office/drawing/2014/main" val="3243450887"/>
                    </a:ext>
                  </a:extLst>
                </a:gridCol>
              </a:tblGrid>
              <a:tr h="29899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Carrera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Costo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Colonia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Delegación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0035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TI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65332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Universidad</a:t>
                      </a:r>
                      <a:r>
                        <a:rPr lang="es-MX" sz="1000" baseline="0" dirty="0" smtClean="0"/>
                        <a:t> Panamericana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Animación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90,000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Insurgentes Mixcoac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Benito Juárez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74032"/>
                  </a:ext>
                </a:extLst>
              </a:tr>
              <a:tr h="680105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 en Sistemas</a:t>
                      </a:r>
                      <a:r>
                        <a:rPr lang="es-MX" sz="1000" baseline="0" dirty="0" smtClean="0"/>
                        <a:t> Computacionales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8579"/>
                  </a:ext>
                </a:extLst>
              </a:tr>
              <a:tr h="384407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ITESM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Ingeniería</a:t>
                      </a:r>
                      <a:r>
                        <a:rPr lang="es-MX" sz="1000" baseline="0" dirty="0" smtClean="0"/>
                        <a:t> Industrial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95,000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San Bartolo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Tlalpan</a:t>
                      </a:r>
                      <a:endParaRPr lang="es-MX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1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9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24</a:t>
            </a:fld>
            <a:endParaRPr lang="es-MX"/>
          </a:p>
        </p:txBody>
      </p:sp>
      <p:pic>
        <p:nvPicPr>
          <p:cNvPr id="4098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" y="0"/>
            <a:ext cx="9144246" cy="512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Examen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89" y="1662366"/>
            <a:ext cx="4808083" cy="29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Clase Pasada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4647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 := </a:t>
            </a:r>
            <a:r>
              <a:rPr lang="el-GR" sz="1800" dirty="0" smtClean="0"/>
              <a:t>σ</a:t>
            </a:r>
            <a:r>
              <a:rPr lang="es-MX" sz="1800" baseline="-25000" dirty="0" smtClean="0"/>
              <a:t>c</a:t>
            </a:r>
            <a:r>
              <a:rPr lang="es-MX" sz="1800" dirty="0" smtClean="0"/>
              <a:t>(R2)</a:t>
            </a:r>
          </a:p>
          <a:p>
            <a:pPr lvl="1"/>
            <a:r>
              <a:rPr lang="en-US" sz="1800" dirty="0" smtClean="0"/>
              <a:t>C </a:t>
            </a:r>
            <a:r>
              <a:rPr lang="en-US" sz="1800" dirty="0" err="1" smtClean="0"/>
              <a:t>es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condición</a:t>
            </a:r>
            <a:endParaRPr lang="es-MX" sz="1800" dirty="0" smtClean="0"/>
          </a:p>
          <a:p>
            <a:r>
              <a:rPr lang="es-MX" sz="1800" dirty="0"/>
              <a:t>R1: = </a:t>
            </a:r>
            <a:r>
              <a:rPr lang="el-GR" sz="1800" dirty="0"/>
              <a:t>π</a:t>
            </a:r>
            <a:r>
              <a:rPr lang="es-MX" sz="1800" baseline="-25000" dirty="0"/>
              <a:t>L</a:t>
            </a:r>
            <a:r>
              <a:rPr lang="es-MX" sz="1800" dirty="0"/>
              <a:t>(R2</a:t>
            </a:r>
            <a:r>
              <a:rPr lang="es-MX" sz="1800" dirty="0" smtClean="0"/>
              <a:t>)</a:t>
            </a:r>
          </a:p>
          <a:p>
            <a:pPr lvl="1"/>
            <a:r>
              <a:rPr lang="es-MX" sz="1800" dirty="0" smtClean="0"/>
              <a:t>L es una lista</a:t>
            </a:r>
            <a:endParaRPr lang="es-MX" sz="1800" dirty="0"/>
          </a:p>
          <a:p>
            <a:endParaRPr lang="es-MX" sz="1800" baseline="-25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1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 smtClean="0"/>
              <a:t>R1: = </a:t>
            </a:r>
            <a:r>
              <a:rPr lang="el-GR" sz="1800" dirty="0" smtClean="0"/>
              <a:t>π</a:t>
            </a:r>
            <a:r>
              <a:rPr lang="es-MX" sz="1800" baseline="-25000" dirty="0" smtClean="0"/>
              <a:t>L</a:t>
            </a:r>
            <a:r>
              <a:rPr lang="es-MX" sz="1800" dirty="0" smtClean="0"/>
              <a:t>(R2)</a:t>
            </a:r>
          </a:p>
          <a:p>
            <a:pPr lvl="1"/>
            <a:r>
              <a:rPr lang="es-MX" sz="1800" dirty="0" smtClean="0"/>
              <a:t>L es una lista de atributos</a:t>
            </a:r>
          </a:p>
          <a:p>
            <a:pPr lvl="1"/>
            <a:r>
              <a:rPr lang="es-MX" sz="1800" dirty="0" smtClean="0"/>
              <a:t>L además permite tener operaciones</a:t>
            </a:r>
          </a:p>
          <a:p>
            <a:pPr lvl="2"/>
            <a:r>
              <a:rPr lang="es-MX" sz="1800" dirty="0" smtClean="0"/>
              <a:t>Aritmética básica (sumas, restas, multiplicaciones)</a:t>
            </a:r>
          </a:p>
          <a:p>
            <a:pPr lvl="2"/>
            <a:r>
              <a:rPr lang="es-MX" sz="1800" dirty="0" smtClean="0"/>
              <a:t>Esta proyección permite entradas duplicadas.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3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Proyección Extendida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R1: </a:t>
            </a:r>
            <a:r>
              <a:rPr lang="es-MX" dirty="0"/>
              <a:t>= </a:t>
            </a:r>
            <a:r>
              <a:rPr lang="el-GR" dirty="0"/>
              <a:t>π</a:t>
            </a:r>
            <a:r>
              <a:rPr lang="es-MX" baseline="-25000" dirty="0" smtClean="0"/>
              <a:t>[A+B</a:t>
            </a:r>
            <a:r>
              <a:rPr lang="es-MX" dirty="0" smtClean="0"/>
              <a:t> </a:t>
            </a:r>
            <a:r>
              <a:rPr lang="es-MX" baseline="-25000" dirty="0" smtClean="0"/>
              <a:t>-&gt;C, A, A]</a:t>
            </a:r>
            <a:r>
              <a:rPr lang="es-MX" dirty="0" smtClean="0"/>
              <a:t>(R2)</a:t>
            </a:r>
          </a:p>
          <a:p>
            <a:endParaRPr lang="es-MX" dirty="0"/>
          </a:p>
          <a:p>
            <a:pPr marL="76200" indent="0">
              <a:buNone/>
            </a:pPr>
            <a:endParaRPr lang="es-MX" dirty="0" smtClean="0"/>
          </a:p>
          <a:p>
            <a:pPr marL="7620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873322" y="2738420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40768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840768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B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459426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/>
          </p:nvPr>
        </p:nvGraphicFramePr>
        <p:xfrm>
          <a:off x="5601129" y="2738419"/>
          <a:ext cx="1681536" cy="103219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854045907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3694374799"/>
                    </a:ext>
                  </a:extLst>
                </a:gridCol>
                <a:gridCol w="560512">
                  <a:extLst>
                    <a:ext uri="{9D8B030D-6E8A-4147-A177-3AD203B41FA5}">
                      <a16:colId xmlns:a16="http://schemas.microsoft.com/office/drawing/2014/main" val="1644936776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A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37132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1960"/>
                  </a:ext>
                </a:extLst>
              </a:tr>
              <a:tr h="34406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8209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5187233" y="243064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6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Algebra Relacional</a:t>
            </a:r>
            <a:endParaRPr lang="es-MX"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 smtClean="0"/>
              <a:t>Viene la parte de tirar números</a:t>
            </a: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61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Ejemplo:</a:t>
            </a:r>
          </a:p>
          <a:p>
            <a:r>
              <a:rPr lang="es-MX" dirty="0" smtClean="0"/>
              <a:t>Tabla Personajes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1794"/>
              </p:ext>
            </p:extLst>
          </p:nvPr>
        </p:nvGraphicFramePr>
        <p:xfrm>
          <a:off x="1707140" y="2294127"/>
          <a:ext cx="5910860" cy="21787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1985357204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9312496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635989360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67"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PersonajeID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Nombre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Raza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 Edad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LugarNacimiento</a:t>
                      </a:r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7226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Frodo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Hobbit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Shire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094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Gandalf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Wizard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2019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Valinor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14759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Aragorn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Humano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6255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Legolas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Elfo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2931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Mirkwood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88221"/>
                  </a:ext>
                </a:extLst>
              </a:tr>
              <a:tr h="340571">
                <a:tc>
                  <a:txBody>
                    <a:bodyPr/>
                    <a:lstStyle/>
                    <a:p>
                      <a:r>
                        <a:rPr lang="es-MX" dirty="0" smtClean="0"/>
                        <a:t>005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Gimli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Enano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139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Ered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Luin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031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584</Words>
  <Application>Microsoft Office PowerPoint</Application>
  <PresentationFormat>Presentación en pantalla (16:9)</PresentationFormat>
  <Paragraphs>289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Roboto Condensed</vt:lpstr>
      <vt:lpstr>Roboto Condensed Light</vt:lpstr>
      <vt:lpstr>Arial</vt:lpstr>
      <vt:lpstr>Arvo</vt:lpstr>
      <vt:lpstr>Salerio template</vt:lpstr>
      <vt:lpstr>Introducción a las Bases de Datos</vt:lpstr>
      <vt:lpstr>Anuncios parroquiales</vt:lpstr>
      <vt:lpstr>Examen</vt:lpstr>
      <vt:lpstr>Clase Pasada</vt:lpstr>
      <vt:lpstr>Operaciones</vt:lpstr>
      <vt:lpstr>Proyección extendida</vt:lpstr>
      <vt:lpstr>Proyección Extendida</vt:lpstr>
      <vt:lpstr>Algebra Relacional</vt:lpstr>
      <vt:lpstr>Operaciones</vt:lpstr>
      <vt:lpstr>Operaciones</vt:lpstr>
      <vt:lpstr>Operaciones</vt:lpstr>
      <vt:lpstr>Operaciones</vt:lpstr>
      <vt:lpstr>Operaciones</vt:lpstr>
      <vt:lpstr>Operaciones en múltiples tablas</vt:lpstr>
      <vt:lpstr>Producto</vt:lpstr>
      <vt:lpstr>Producto</vt:lpstr>
      <vt:lpstr>Usos para producto</vt:lpstr>
      <vt:lpstr>Producto</vt:lpstr>
      <vt:lpstr>Producto</vt:lpstr>
      <vt:lpstr>Theta-Join</vt:lpstr>
      <vt:lpstr>Theta-Join</vt:lpstr>
      <vt:lpstr>Theta - Join</vt:lpstr>
      <vt:lpstr>Theta - Join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Palafox</cp:lastModifiedBy>
  <cp:revision>89</cp:revision>
  <dcterms:modified xsi:type="dcterms:W3CDTF">2019-09-24T16:59:27Z</dcterms:modified>
</cp:coreProperties>
</file>