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1"/>
  </p:notesMasterIdLst>
  <p:sldIdLst>
    <p:sldId id="256" r:id="rId2"/>
    <p:sldId id="346" r:id="rId3"/>
    <p:sldId id="366" r:id="rId4"/>
    <p:sldId id="289" r:id="rId5"/>
    <p:sldId id="342" r:id="rId6"/>
    <p:sldId id="344" r:id="rId7"/>
    <p:sldId id="345" r:id="rId8"/>
    <p:sldId id="348" r:id="rId9"/>
    <p:sldId id="349" r:id="rId10"/>
    <p:sldId id="351" r:id="rId11"/>
    <p:sldId id="350" r:id="rId12"/>
    <p:sldId id="355" r:id="rId13"/>
    <p:sldId id="357" r:id="rId14"/>
    <p:sldId id="356" r:id="rId15"/>
    <p:sldId id="372" r:id="rId16"/>
    <p:sldId id="373" r:id="rId17"/>
    <p:sldId id="353" r:id="rId18"/>
    <p:sldId id="359" r:id="rId19"/>
    <p:sldId id="360" r:id="rId20"/>
    <p:sldId id="352" r:id="rId21"/>
    <p:sldId id="362" r:id="rId22"/>
    <p:sldId id="363" r:id="rId23"/>
    <p:sldId id="364" r:id="rId24"/>
    <p:sldId id="365" r:id="rId25"/>
    <p:sldId id="367" r:id="rId26"/>
    <p:sldId id="368" r:id="rId27"/>
    <p:sldId id="369" r:id="rId28"/>
    <p:sldId id="370" r:id="rId29"/>
    <p:sldId id="371" r:id="rId30"/>
  </p:sldIdLst>
  <p:sldSz cx="9144000" cy="5143500" type="screen16x9"/>
  <p:notesSz cx="6858000" cy="9144000"/>
  <p:embeddedFontLst>
    <p:embeddedFont>
      <p:font typeface="Arvo" panose="020B0604020202020204" charset="0"/>
      <p:regular r:id="rId32"/>
      <p:bold r:id="rId33"/>
      <p:italic r:id="rId34"/>
      <p:boldItalic r:id="rId35"/>
    </p:embeddedFont>
    <p:embeddedFont>
      <p:font typeface="Roboto Condensed" panose="020B0604020202020204" charset="0"/>
      <p:regular r:id="rId36"/>
      <p:bold r:id="rId37"/>
      <p:italic r:id="rId38"/>
      <p:boldItalic r:id="rId39"/>
    </p:embeddedFont>
    <p:embeddedFont>
      <p:font typeface="Roboto Condensed Light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300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489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146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A6-50B5-43C4-86A5-B2443BF00A40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2F01-F3F6-4BD9-8818-016F00393F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1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9" name="Imagen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5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xkcd.com/1409/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Introducción a las Bases de Datos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>
                <a:solidFill>
                  <a:srgbClr val="FFC000"/>
                </a:solidFill>
              </a:rPr>
              <a:t>Dr. Leon Felipe Palafox Novack</a:t>
            </a:r>
          </a:p>
          <a:p>
            <a:r>
              <a:rPr lang="es-MX" sz="1600" b="1" dirty="0" smtClean="0">
                <a:solidFill>
                  <a:srgbClr val="FFC000"/>
                </a:solidFill>
              </a:rPr>
              <a:t>lpalafox@up.edu.mx</a:t>
            </a:r>
            <a:endParaRPr lang="es-MX" sz="1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Base de datos: Conjunto de </a:t>
            </a:r>
            <a:r>
              <a:rPr lang="es-MX" b="1" dirty="0" smtClean="0"/>
              <a:t>relaciones</a:t>
            </a:r>
            <a:r>
              <a:rPr lang="es-MX" dirty="0" smtClean="0"/>
              <a:t> (o </a:t>
            </a:r>
            <a:r>
              <a:rPr lang="es-MX" b="1" dirty="0" smtClean="0"/>
              <a:t>tablas</a:t>
            </a:r>
            <a:r>
              <a:rPr lang="es-MX" dirty="0" smtClean="0"/>
              <a:t>)</a:t>
            </a:r>
          </a:p>
          <a:p>
            <a:r>
              <a:rPr lang="es-MX" dirty="0" smtClean="0"/>
              <a:t>Cada relación tiene </a:t>
            </a:r>
            <a:r>
              <a:rPr lang="es-MX" b="1" dirty="0" smtClean="0"/>
              <a:t>atributos</a:t>
            </a:r>
            <a:r>
              <a:rPr lang="es-MX" dirty="0" smtClean="0"/>
              <a:t> ( o </a:t>
            </a:r>
            <a:r>
              <a:rPr lang="es-MX" b="1" dirty="0" smtClean="0"/>
              <a:t>columnas</a:t>
            </a:r>
            <a:r>
              <a:rPr lang="es-MX" dirty="0" smtClean="0"/>
              <a:t>)</a:t>
            </a:r>
          </a:p>
          <a:p>
            <a:r>
              <a:rPr lang="es-MX" dirty="0" smtClean="0"/>
              <a:t>Cada </a:t>
            </a:r>
            <a:r>
              <a:rPr lang="es-MX" b="1" dirty="0" err="1" smtClean="0"/>
              <a:t>tuple</a:t>
            </a:r>
            <a:r>
              <a:rPr lang="es-MX" dirty="0" smtClean="0"/>
              <a:t> (o </a:t>
            </a:r>
            <a:r>
              <a:rPr lang="es-MX" b="1" dirty="0" smtClean="0"/>
              <a:t>renglón</a:t>
            </a:r>
            <a:r>
              <a:rPr lang="es-MX" dirty="0" smtClean="0"/>
              <a:t>) tiene valores para cada atributo. </a:t>
            </a:r>
          </a:p>
          <a:p>
            <a:r>
              <a:rPr lang="es-MX" dirty="0" smtClean="0"/>
              <a:t>Cada atributo tiene un </a:t>
            </a:r>
            <a:r>
              <a:rPr lang="es-MX" b="1" dirty="0" smtClean="0"/>
              <a:t>tipo</a:t>
            </a:r>
            <a:r>
              <a:rPr lang="es-MX" dirty="0" smtClean="0"/>
              <a:t> (o </a:t>
            </a:r>
            <a:r>
              <a:rPr lang="es-MX" b="1" dirty="0" smtClean="0"/>
              <a:t>dominio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803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 relacional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Esquema (</a:t>
            </a:r>
            <a:r>
              <a:rPr lang="es-MX" dirty="0" err="1" smtClean="0"/>
              <a:t>schema</a:t>
            </a:r>
            <a:r>
              <a:rPr lang="es-MX" dirty="0" smtClean="0"/>
              <a:t>): Descripción estructural de los elementos en la base de datos.</a:t>
            </a:r>
          </a:p>
          <a:p>
            <a:r>
              <a:rPr lang="es-MX" dirty="0" smtClean="0"/>
              <a:t>Instancia: Contenidos de la base de datos.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826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 relacional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NULL: Significa que un valor es no conocido, o no definido.</a:t>
            </a:r>
          </a:p>
          <a:p>
            <a:r>
              <a:rPr lang="es-MX" dirty="0" smtClean="0"/>
              <a:t>Llave (Key): Valor único para cada </a:t>
            </a:r>
            <a:r>
              <a:rPr lang="es-MX" dirty="0" err="1" smtClean="0"/>
              <a:t>tuple</a:t>
            </a:r>
            <a:endParaRPr lang="es-MX" dirty="0" smtClean="0"/>
          </a:p>
          <a:p>
            <a:pPr lvl="1"/>
            <a:r>
              <a:rPr lang="es-MX" dirty="0" smtClean="0"/>
              <a:t>También pueden ser combinaciones de atributos.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171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332197" y="1762375"/>
          <a:ext cx="3818564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54641">
                  <a:extLst>
                    <a:ext uri="{9D8B030D-6E8A-4147-A177-3AD203B41FA5}">
                      <a16:colId xmlns:a16="http://schemas.microsoft.com/office/drawing/2014/main" val="3193260446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88591248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00130165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2966969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Prom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Edad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2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9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9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8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6637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4779195" y="1762375"/>
          <a:ext cx="2863923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54641">
                  <a:extLst>
                    <a:ext uri="{9D8B030D-6E8A-4147-A177-3AD203B41FA5}">
                      <a16:colId xmlns:a16="http://schemas.microsoft.com/office/drawing/2014/main" val="3193260446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88591248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00130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Estado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Pobl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2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9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9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8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66371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332197" y="1454598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Estudiantes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4693030" y="1454598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Universidades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332197" y="839044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800" b="1" dirty="0" smtClean="0"/>
              <a:t>Esquema</a:t>
            </a:r>
            <a:endParaRPr lang="es-MX" sz="1800" b="1" dirty="0"/>
          </a:p>
        </p:txBody>
      </p:sp>
    </p:spTree>
    <p:extLst>
      <p:ext uri="{BB962C8B-B14F-4D97-AF65-F5344CB8AC3E}">
        <p14:creationId xmlns:p14="http://schemas.microsoft.com/office/powerpoint/2010/main" val="111121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248453"/>
              </p:ext>
            </p:extLst>
          </p:nvPr>
        </p:nvGraphicFramePr>
        <p:xfrm>
          <a:off x="332197" y="1762375"/>
          <a:ext cx="3818564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54641">
                  <a:extLst>
                    <a:ext uri="{9D8B030D-6E8A-4147-A177-3AD203B41FA5}">
                      <a16:colId xmlns:a16="http://schemas.microsoft.com/office/drawing/2014/main" val="3193260446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88591248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00130165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2966969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Prom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Edad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2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Int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String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Float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Int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9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9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8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6637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400205"/>
              </p:ext>
            </p:extLst>
          </p:nvPr>
        </p:nvGraphicFramePr>
        <p:xfrm>
          <a:off x="4779195" y="1762375"/>
          <a:ext cx="2863923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54641">
                  <a:extLst>
                    <a:ext uri="{9D8B030D-6E8A-4147-A177-3AD203B41FA5}">
                      <a16:colId xmlns:a16="http://schemas.microsoft.com/office/drawing/2014/main" val="3193260446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88591248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00130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Estado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Pobl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2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Str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Str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Int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9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9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8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66371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332197" y="1454598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Estudiantes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4693030" y="1454598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Universidades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332197" y="839044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800" b="1" dirty="0" smtClean="0"/>
              <a:t>Esquema</a:t>
            </a:r>
            <a:endParaRPr lang="es-MX" sz="1800" b="1" dirty="0"/>
          </a:p>
        </p:txBody>
      </p:sp>
    </p:spTree>
    <p:extLst>
      <p:ext uri="{BB962C8B-B14F-4D97-AF65-F5344CB8AC3E}">
        <p14:creationId xmlns:p14="http://schemas.microsoft.com/office/powerpoint/2010/main" val="314593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Schema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Como se optimiza memoria en el esquema?</a:t>
            </a:r>
          </a:p>
          <a:p>
            <a:endParaRPr lang="es-MX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0076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Podemos optimizar memoria asegurándonos que los campos utilizan los recursos eficientemente:</a:t>
            </a:r>
          </a:p>
          <a:p>
            <a:pPr lvl="1"/>
            <a:r>
              <a:rPr lang="es-MX" dirty="0" smtClean="0"/>
              <a:t>No utilizar </a:t>
            </a:r>
            <a:r>
              <a:rPr lang="es-MX" dirty="0" err="1" smtClean="0"/>
              <a:t>float</a:t>
            </a:r>
            <a:r>
              <a:rPr lang="es-MX" dirty="0" smtClean="0"/>
              <a:t> donde podemos usar </a:t>
            </a:r>
            <a:r>
              <a:rPr lang="es-MX" dirty="0" err="1" smtClean="0"/>
              <a:t>int</a:t>
            </a:r>
            <a:endParaRPr lang="es-MX" dirty="0" smtClean="0"/>
          </a:p>
          <a:p>
            <a:pPr lvl="1"/>
            <a:r>
              <a:rPr lang="es-MX" dirty="0" smtClean="0"/>
              <a:t>No usar int16 donde podemos usar int8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2396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664197"/>
              </p:ext>
            </p:extLst>
          </p:nvPr>
        </p:nvGraphicFramePr>
        <p:xfrm>
          <a:off x="332197" y="1762375"/>
          <a:ext cx="3818564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54641">
                  <a:extLst>
                    <a:ext uri="{9D8B030D-6E8A-4147-A177-3AD203B41FA5}">
                      <a16:colId xmlns:a16="http://schemas.microsoft.com/office/drawing/2014/main" val="3193260446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88591248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00130165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2966969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Prom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Edad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2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Armando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8.5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9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345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José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9.0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21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9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256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Ana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9.2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8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6637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597179"/>
              </p:ext>
            </p:extLst>
          </p:nvPr>
        </p:nvGraphicFramePr>
        <p:xfrm>
          <a:off x="4779195" y="1762375"/>
          <a:ext cx="2863923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54641">
                  <a:extLst>
                    <a:ext uri="{9D8B030D-6E8A-4147-A177-3AD203B41FA5}">
                      <a16:colId xmlns:a16="http://schemas.microsoft.com/office/drawing/2014/main" val="3193260446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88591248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00130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Estado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Pobl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2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UP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CDMX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16,000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9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ITAM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CDMX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5,500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9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UNAM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CDMX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300,000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8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66371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332197" y="1454598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Estudiantes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4693030" y="1454598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Universidades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6790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194817"/>
              </p:ext>
            </p:extLst>
          </p:nvPr>
        </p:nvGraphicFramePr>
        <p:xfrm>
          <a:off x="332197" y="1762373"/>
          <a:ext cx="7681648" cy="23986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0412">
                  <a:extLst>
                    <a:ext uri="{9D8B030D-6E8A-4147-A177-3AD203B41FA5}">
                      <a16:colId xmlns:a16="http://schemas.microsoft.com/office/drawing/2014/main" val="3193260446"/>
                    </a:ext>
                  </a:extLst>
                </a:gridCol>
                <a:gridCol w="1920412">
                  <a:extLst>
                    <a:ext uri="{9D8B030D-6E8A-4147-A177-3AD203B41FA5}">
                      <a16:colId xmlns:a16="http://schemas.microsoft.com/office/drawing/2014/main" val="388591248"/>
                    </a:ext>
                  </a:extLst>
                </a:gridCol>
                <a:gridCol w="1920412">
                  <a:extLst>
                    <a:ext uri="{9D8B030D-6E8A-4147-A177-3AD203B41FA5}">
                      <a16:colId xmlns:a16="http://schemas.microsoft.com/office/drawing/2014/main" val="300130165"/>
                    </a:ext>
                  </a:extLst>
                </a:gridCol>
                <a:gridCol w="1920412">
                  <a:extLst>
                    <a:ext uri="{9D8B030D-6E8A-4147-A177-3AD203B41FA5}">
                      <a16:colId xmlns:a16="http://schemas.microsoft.com/office/drawing/2014/main" val="2966969515"/>
                    </a:ext>
                  </a:extLst>
                </a:gridCol>
              </a:tblGrid>
              <a:tr h="479732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Estado 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Municipio</a:t>
                      </a:r>
                      <a:r>
                        <a:rPr lang="es-MX" baseline="0" dirty="0" smtClean="0"/>
                        <a:t> Id (INEGI)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Estado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Municipio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25566"/>
                  </a:ext>
                </a:extLst>
              </a:tr>
              <a:tr h="479732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CDMX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Benito </a:t>
                      </a:r>
                      <a:r>
                        <a:rPr lang="es-MX" dirty="0" err="1" smtClean="0"/>
                        <a:t>Juarez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94988"/>
                  </a:ext>
                </a:extLst>
              </a:tr>
              <a:tr h="479732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Veracruz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Acajete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93085"/>
                  </a:ext>
                </a:extLst>
              </a:tr>
              <a:tr h="479732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Yucatán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Abalá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852132"/>
                  </a:ext>
                </a:extLst>
              </a:tr>
              <a:tr h="479732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66371"/>
                  </a:ext>
                </a:extLst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332197" y="1454598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Municipios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1678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 relacional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LLAVES:</a:t>
            </a:r>
          </a:p>
          <a:p>
            <a:pPr lvl="1"/>
            <a:r>
              <a:rPr lang="es-MX" dirty="0" smtClean="0"/>
              <a:t>A nivel implementación, la búsqueda es más rápida si existe una llave única.</a:t>
            </a:r>
          </a:p>
          <a:p>
            <a:pPr lvl="1"/>
            <a:r>
              <a:rPr lang="es-MX" dirty="0" smtClean="0"/>
              <a:t>Cuando tenemos más tablas, la forma de relacionarlas es usando las llaves.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483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Que se vio la clase pasada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Recordar es vivir!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496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SQL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Create</a:t>
            </a:r>
            <a:r>
              <a:rPr lang="es-MX" dirty="0" smtClean="0"/>
              <a:t> </a:t>
            </a:r>
            <a:r>
              <a:rPr lang="es-MX" dirty="0" err="1" smtClean="0"/>
              <a:t>Table</a:t>
            </a:r>
            <a:r>
              <a:rPr lang="es-MX" dirty="0" smtClean="0"/>
              <a:t> </a:t>
            </a:r>
            <a:r>
              <a:rPr lang="es-MX" dirty="0" err="1" smtClean="0"/>
              <a:t>Student</a:t>
            </a:r>
            <a:r>
              <a:rPr lang="es-MX" dirty="0" smtClean="0"/>
              <a:t>(ID, Nombre, Promedio, </a:t>
            </a:r>
          </a:p>
          <a:p>
            <a:endParaRPr lang="es-MX" dirty="0"/>
          </a:p>
          <a:p>
            <a:r>
              <a:rPr lang="es-MX" dirty="0" err="1" smtClean="0"/>
              <a:t>Create</a:t>
            </a:r>
            <a:r>
              <a:rPr lang="es-MX" dirty="0" smtClean="0"/>
              <a:t> </a:t>
            </a:r>
            <a:r>
              <a:rPr lang="es-MX" dirty="0" err="1" smtClean="0"/>
              <a:t>Table</a:t>
            </a:r>
            <a:r>
              <a:rPr lang="es-MX" dirty="0" smtClean="0"/>
              <a:t> Universidad(nombre </a:t>
            </a:r>
            <a:r>
              <a:rPr lang="es-MX" dirty="0" err="1" smtClean="0"/>
              <a:t>string</a:t>
            </a:r>
            <a:r>
              <a:rPr lang="es-MX" dirty="0" smtClean="0"/>
              <a:t>, estado </a:t>
            </a:r>
            <a:r>
              <a:rPr lang="es-MX" dirty="0" err="1" smtClean="0"/>
              <a:t>char</a:t>
            </a:r>
            <a:r>
              <a:rPr lang="es-MX" dirty="0" smtClean="0"/>
              <a:t>(4),  </a:t>
            </a:r>
            <a:r>
              <a:rPr lang="es-MX" dirty="0" err="1" smtClean="0"/>
              <a:t>pobl</a:t>
            </a:r>
            <a:r>
              <a:rPr lang="es-MX" dirty="0" smtClean="0"/>
              <a:t> </a:t>
            </a:r>
            <a:r>
              <a:rPr lang="es-MX" dirty="0" err="1" smtClean="0"/>
              <a:t>integer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055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Llamados a una base de datos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Como usar un lenguaje de llamados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81782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Pasos para crear y usar una base de datos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1559688"/>
          </a:xfrm>
        </p:spPr>
        <p:txBody>
          <a:bodyPr/>
          <a:lstStyle/>
          <a:p>
            <a:r>
              <a:rPr lang="es-MX" dirty="0" smtClean="0"/>
              <a:t>Crear el esquema</a:t>
            </a:r>
          </a:p>
          <a:p>
            <a:pPr lvl="1"/>
            <a:r>
              <a:rPr lang="es-MX" dirty="0" smtClean="0"/>
              <a:t>Se crea usando el DDL (Puede ser SQL tradicional)</a:t>
            </a:r>
          </a:p>
          <a:p>
            <a:pPr marL="76200" indent="0">
              <a:buNone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22</a:t>
            </a:fld>
            <a:endParaRPr lang="es-MX"/>
          </a:p>
        </p:txBody>
      </p:sp>
      <p:sp>
        <p:nvSpPr>
          <p:cNvPr id="5" name="Cilindro 4"/>
          <p:cNvSpPr/>
          <p:nvPr/>
        </p:nvSpPr>
        <p:spPr>
          <a:xfrm>
            <a:off x="2825393" y="2671281"/>
            <a:ext cx="2527443" cy="1869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168746"/>
              </p:ext>
            </p:extLst>
          </p:nvPr>
        </p:nvGraphicFramePr>
        <p:xfrm>
          <a:off x="3050496" y="3411020"/>
          <a:ext cx="1038618" cy="9144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46206">
                  <a:extLst>
                    <a:ext uri="{9D8B030D-6E8A-4147-A177-3AD203B41FA5}">
                      <a16:colId xmlns:a16="http://schemas.microsoft.com/office/drawing/2014/main" val="3264892649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3185742376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2092718522"/>
                    </a:ext>
                  </a:extLst>
                </a:gridCol>
              </a:tblGrid>
              <a:tr h="23225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958437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41726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683103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632798"/>
              </p:ext>
            </p:extLst>
          </p:nvPr>
        </p:nvGraphicFramePr>
        <p:xfrm>
          <a:off x="4201666" y="3411020"/>
          <a:ext cx="1038618" cy="9144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46206">
                  <a:extLst>
                    <a:ext uri="{9D8B030D-6E8A-4147-A177-3AD203B41FA5}">
                      <a16:colId xmlns:a16="http://schemas.microsoft.com/office/drawing/2014/main" val="3264892649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3185742376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2092718522"/>
                    </a:ext>
                  </a:extLst>
                </a:gridCol>
              </a:tblGrid>
              <a:tr h="23225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958437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41726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683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8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Pasos para crear y usar una base de datos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799401"/>
          </a:xfrm>
        </p:spPr>
        <p:txBody>
          <a:bodyPr/>
          <a:lstStyle/>
          <a:p>
            <a:r>
              <a:rPr lang="es-MX" dirty="0" smtClean="0"/>
              <a:t>Hacer la carga masiva (</a:t>
            </a:r>
            <a:r>
              <a:rPr lang="es-MX" dirty="0" err="1" smtClean="0"/>
              <a:t>Bulk</a:t>
            </a:r>
            <a:r>
              <a:rPr lang="es-MX" dirty="0" smtClean="0"/>
              <a:t> Load)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23</a:t>
            </a:fld>
            <a:endParaRPr lang="es-MX"/>
          </a:p>
        </p:txBody>
      </p:sp>
      <p:sp>
        <p:nvSpPr>
          <p:cNvPr id="5" name="Cilindro 4"/>
          <p:cNvSpPr/>
          <p:nvPr/>
        </p:nvSpPr>
        <p:spPr>
          <a:xfrm>
            <a:off x="2825393" y="2671281"/>
            <a:ext cx="2527443" cy="1869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949782"/>
              </p:ext>
            </p:extLst>
          </p:nvPr>
        </p:nvGraphicFramePr>
        <p:xfrm>
          <a:off x="3050496" y="3411020"/>
          <a:ext cx="1038618" cy="9144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46206">
                  <a:extLst>
                    <a:ext uri="{9D8B030D-6E8A-4147-A177-3AD203B41FA5}">
                      <a16:colId xmlns:a16="http://schemas.microsoft.com/office/drawing/2014/main" val="3264892649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3185742376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2092718522"/>
                    </a:ext>
                  </a:extLst>
                </a:gridCol>
              </a:tblGrid>
              <a:tr h="23225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958437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41726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683103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884209"/>
              </p:ext>
            </p:extLst>
          </p:nvPr>
        </p:nvGraphicFramePr>
        <p:xfrm>
          <a:off x="4201666" y="3411020"/>
          <a:ext cx="1038618" cy="9144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46206">
                  <a:extLst>
                    <a:ext uri="{9D8B030D-6E8A-4147-A177-3AD203B41FA5}">
                      <a16:colId xmlns:a16="http://schemas.microsoft.com/office/drawing/2014/main" val="3264892649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3185742376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2092718522"/>
                    </a:ext>
                  </a:extLst>
                </a:gridCol>
              </a:tblGrid>
              <a:tr h="23225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958437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41726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683103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729465" y="2671281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JSON</a:t>
            </a:r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729465" y="3103243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XML</a:t>
            </a:r>
            <a:endParaRPr lang="es-MX" dirty="0"/>
          </a:p>
        </p:txBody>
      </p:sp>
      <p:pic>
        <p:nvPicPr>
          <p:cNvPr id="1026" name="Picture 2" descr="stick figure obama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65" y="3775235"/>
            <a:ext cx="771286" cy="55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curvado 10"/>
          <p:cNvCxnSpPr>
            <a:stCxn id="8" idx="3"/>
            <a:endCxn id="5" idx="2"/>
          </p:cNvCxnSpPr>
          <p:nvPr/>
        </p:nvCxnSpPr>
        <p:spPr>
          <a:xfrm>
            <a:off x="1393429" y="2825170"/>
            <a:ext cx="1431964" cy="7810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curvado 12"/>
          <p:cNvCxnSpPr>
            <a:stCxn id="9" idx="3"/>
            <a:endCxn id="5" idx="2"/>
          </p:cNvCxnSpPr>
          <p:nvPr/>
        </p:nvCxnSpPr>
        <p:spPr>
          <a:xfrm>
            <a:off x="1282822" y="3257132"/>
            <a:ext cx="1542571" cy="3490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curvado 15"/>
          <p:cNvCxnSpPr>
            <a:stCxn id="1026" idx="3"/>
            <a:endCxn id="5" idx="2"/>
          </p:cNvCxnSpPr>
          <p:nvPr/>
        </p:nvCxnSpPr>
        <p:spPr>
          <a:xfrm flipV="1">
            <a:off x="1500751" y="3606230"/>
            <a:ext cx="1324642" cy="4440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ilindro 18"/>
          <p:cNvSpPr/>
          <p:nvPr/>
        </p:nvSpPr>
        <p:spPr>
          <a:xfrm>
            <a:off x="822064" y="2178938"/>
            <a:ext cx="368157" cy="36815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2" name="Conector curvado 21"/>
          <p:cNvCxnSpPr>
            <a:stCxn id="19" idx="4"/>
            <a:endCxn id="5" idx="2"/>
          </p:cNvCxnSpPr>
          <p:nvPr/>
        </p:nvCxnSpPr>
        <p:spPr>
          <a:xfrm>
            <a:off x="1190221" y="2363017"/>
            <a:ext cx="1635172" cy="12432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55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748030"/>
          </a:xfrm>
        </p:spPr>
        <p:txBody>
          <a:bodyPr/>
          <a:lstStyle/>
          <a:p>
            <a:r>
              <a:rPr lang="es-MX" dirty="0" smtClean="0"/>
              <a:t>Realizar </a:t>
            </a:r>
            <a:r>
              <a:rPr lang="es-MX" dirty="0" err="1" smtClean="0"/>
              <a:t>Queries</a:t>
            </a:r>
            <a:r>
              <a:rPr lang="es-MX" dirty="0" smtClean="0"/>
              <a:t> y Modificaciones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24</a:t>
            </a:fld>
            <a:endParaRPr lang="es-MX"/>
          </a:p>
        </p:txBody>
      </p:sp>
      <p:sp>
        <p:nvSpPr>
          <p:cNvPr id="5" name="Cilindro 4"/>
          <p:cNvSpPr/>
          <p:nvPr/>
        </p:nvSpPr>
        <p:spPr>
          <a:xfrm>
            <a:off x="1664414" y="2352782"/>
            <a:ext cx="2527443" cy="1869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339934"/>
              </p:ext>
            </p:extLst>
          </p:nvPr>
        </p:nvGraphicFramePr>
        <p:xfrm>
          <a:off x="1889517" y="3092521"/>
          <a:ext cx="1038618" cy="9144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46206">
                  <a:extLst>
                    <a:ext uri="{9D8B030D-6E8A-4147-A177-3AD203B41FA5}">
                      <a16:colId xmlns:a16="http://schemas.microsoft.com/office/drawing/2014/main" val="3264892649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3185742376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2092718522"/>
                    </a:ext>
                  </a:extLst>
                </a:gridCol>
              </a:tblGrid>
              <a:tr h="23225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958437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41726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683103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327864"/>
              </p:ext>
            </p:extLst>
          </p:nvPr>
        </p:nvGraphicFramePr>
        <p:xfrm>
          <a:off x="3040687" y="3092521"/>
          <a:ext cx="1038618" cy="9144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46206">
                  <a:extLst>
                    <a:ext uri="{9D8B030D-6E8A-4147-A177-3AD203B41FA5}">
                      <a16:colId xmlns:a16="http://schemas.microsoft.com/office/drawing/2014/main" val="3264892649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3185742376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2092718522"/>
                    </a:ext>
                  </a:extLst>
                </a:gridCol>
              </a:tblGrid>
              <a:tr h="23225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958437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41726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683103"/>
                  </a:ext>
                </a:extLst>
              </a:tr>
            </a:tbl>
          </a:graphicData>
        </a:graphic>
      </p:graphicFrame>
      <p:pic>
        <p:nvPicPr>
          <p:cNvPr id="3074" name="Picture 2" descr="Image result for xkcd stick fig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39804" y="1901560"/>
            <a:ext cx="1295660" cy="119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curvado 8"/>
          <p:cNvCxnSpPr>
            <a:stCxn id="3074" idx="3"/>
            <a:endCxn id="5" idx="4"/>
          </p:cNvCxnSpPr>
          <p:nvPr/>
        </p:nvCxnSpPr>
        <p:spPr>
          <a:xfrm rot="10800000" flipV="1">
            <a:off x="4191858" y="2497041"/>
            <a:ext cx="1247947" cy="7906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curvado 10"/>
          <p:cNvCxnSpPr>
            <a:endCxn id="3074" idx="2"/>
          </p:cNvCxnSpPr>
          <p:nvPr/>
        </p:nvCxnSpPr>
        <p:spPr>
          <a:xfrm flipV="1">
            <a:off x="4191857" y="3092521"/>
            <a:ext cx="1895777" cy="1952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Image result for xkcd stick fig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39804" y="3431988"/>
            <a:ext cx="1295660" cy="119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 curvado 13"/>
          <p:cNvCxnSpPr>
            <a:stCxn id="13" idx="3"/>
          </p:cNvCxnSpPr>
          <p:nvPr/>
        </p:nvCxnSpPr>
        <p:spPr>
          <a:xfrm rot="10800000">
            <a:off x="4191858" y="3287731"/>
            <a:ext cx="1247947" cy="7397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curvado 15"/>
          <p:cNvCxnSpPr>
            <a:stCxn id="5" idx="4"/>
            <a:endCxn id="13" idx="2"/>
          </p:cNvCxnSpPr>
          <p:nvPr/>
        </p:nvCxnSpPr>
        <p:spPr>
          <a:xfrm>
            <a:off x="4191857" y="3287731"/>
            <a:ext cx="1895777" cy="1335218"/>
          </a:xfrm>
          <a:prstGeom prst="curvedConnector4">
            <a:avLst>
              <a:gd name="adj1" fmla="val 32914"/>
              <a:gd name="adj2" fmla="val 117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4677622" y="2363503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Q</a:t>
            </a:r>
            <a:endParaRPr lang="es-MX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058713" y="294826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4815831" y="358506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139745" y="4382485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‘OK’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871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25</a:t>
            </a:fld>
            <a:endParaRPr lang="es-MX"/>
          </a:p>
        </p:txBody>
      </p:sp>
      <p:pic>
        <p:nvPicPr>
          <p:cNvPr id="5" name="Imagen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993" y="650859"/>
            <a:ext cx="4681216" cy="381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Queries</a:t>
            </a:r>
            <a:r>
              <a:rPr lang="es-MX" dirty="0" smtClean="0"/>
              <a:t> ad-hoc en lenguajes de alto nivel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Queries</a:t>
            </a:r>
            <a:r>
              <a:rPr lang="es-MX" dirty="0" smtClean="0"/>
              <a:t>:</a:t>
            </a:r>
          </a:p>
          <a:p>
            <a:pPr lvl="1"/>
            <a:r>
              <a:rPr lang="es-MX" dirty="0" smtClean="0"/>
              <a:t>Todos los estudiantes con mas de 9 de promedio aplicando a la UP y al ITAM</a:t>
            </a:r>
          </a:p>
          <a:p>
            <a:pPr lvl="1"/>
            <a:r>
              <a:rPr lang="es-MX" dirty="0" smtClean="0"/>
              <a:t>Todos los departamentos de ingeniería que tienen menos de 500 </a:t>
            </a:r>
            <a:r>
              <a:rPr lang="es-MX" dirty="0" err="1" smtClean="0"/>
              <a:t>aplicantes</a:t>
            </a:r>
            <a:endParaRPr lang="es-MX" dirty="0" smtClean="0"/>
          </a:p>
          <a:p>
            <a:pPr lvl="1"/>
            <a:r>
              <a:rPr lang="es-MX" dirty="0" smtClean="0"/>
              <a:t>Universidad con el % de aceptación mas alto en los últimos 5 años.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4001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Queries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Algunas son más fáciles de hacer; otras más difíciles.</a:t>
            </a:r>
          </a:p>
          <a:p>
            <a:r>
              <a:rPr lang="es-MX" dirty="0" smtClean="0"/>
              <a:t>Algunas son fáciles para el DBMS de ejecutar, otras son difíciles (no correlacionado con la anterior)</a:t>
            </a:r>
          </a:p>
          <a:p>
            <a:pPr lvl="1"/>
            <a:r>
              <a:rPr lang="es-MX" dirty="0" smtClean="0"/>
              <a:t>El lenguaje de </a:t>
            </a:r>
            <a:r>
              <a:rPr lang="es-MX" dirty="0" err="1" smtClean="0"/>
              <a:t>query</a:t>
            </a:r>
            <a:r>
              <a:rPr lang="es-MX" dirty="0" smtClean="0"/>
              <a:t> también se usa para modificar datos. (DML)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6340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Los </a:t>
            </a:r>
            <a:r>
              <a:rPr lang="es-MX" dirty="0" err="1" smtClean="0"/>
              <a:t>query</a:t>
            </a:r>
            <a:r>
              <a:rPr lang="es-MX" dirty="0" smtClean="0"/>
              <a:t> nos regresan relaciones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28</a:t>
            </a:fld>
            <a:endParaRPr lang="es-MX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582310"/>
              </p:ext>
            </p:extLst>
          </p:nvPr>
        </p:nvGraphicFramePr>
        <p:xfrm>
          <a:off x="304854" y="3033861"/>
          <a:ext cx="2780872" cy="1118013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695218">
                  <a:extLst>
                    <a:ext uri="{9D8B030D-6E8A-4147-A177-3AD203B41FA5}">
                      <a16:colId xmlns:a16="http://schemas.microsoft.com/office/drawing/2014/main" val="2050753757"/>
                    </a:ext>
                  </a:extLst>
                </a:gridCol>
                <a:gridCol w="695218">
                  <a:extLst>
                    <a:ext uri="{9D8B030D-6E8A-4147-A177-3AD203B41FA5}">
                      <a16:colId xmlns:a16="http://schemas.microsoft.com/office/drawing/2014/main" val="2589504255"/>
                    </a:ext>
                  </a:extLst>
                </a:gridCol>
                <a:gridCol w="695218">
                  <a:extLst>
                    <a:ext uri="{9D8B030D-6E8A-4147-A177-3AD203B41FA5}">
                      <a16:colId xmlns:a16="http://schemas.microsoft.com/office/drawing/2014/main" val="1178923105"/>
                    </a:ext>
                  </a:extLst>
                </a:gridCol>
                <a:gridCol w="695218">
                  <a:extLst>
                    <a:ext uri="{9D8B030D-6E8A-4147-A177-3AD203B41FA5}">
                      <a16:colId xmlns:a16="http://schemas.microsoft.com/office/drawing/2014/main" val="67710675"/>
                    </a:ext>
                  </a:extLst>
                </a:gridCol>
              </a:tblGrid>
              <a:tr h="37267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73430"/>
                  </a:ext>
                </a:extLst>
              </a:tr>
              <a:tr h="372671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97915"/>
                  </a:ext>
                </a:extLst>
              </a:tr>
              <a:tr h="37267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92839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349085"/>
              </p:ext>
            </p:extLst>
          </p:nvPr>
        </p:nvGraphicFramePr>
        <p:xfrm>
          <a:off x="6077218" y="3033861"/>
          <a:ext cx="2780872" cy="1118013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695218">
                  <a:extLst>
                    <a:ext uri="{9D8B030D-6E8A-4147-A177-3AD203B41FA5}">
                      <a16:colId xmlns:a16="http://schemas.microsoft.com/office/drawing/2014/main" val="2050753757"/>
                    </a:ext>
                  </a:extLst>
                </a:gridCol>
                <a:gridCol w="695218">
                  <a:extLst>
                    <a:ext uri="{9D8B030D-6E8A-4147-A177-3AD203B41FA5}">
                      <a16:colId xmlns:a16="http://schemas.microsoft.com/office/drawing/2014/main" val="2589504255"/>
                    </a:ext>
                  </a:extLst>
                </a:gridCol>
                <a:gridCol w="695218">
                  <a:extLst>
                    <a:ext uri="{9D8B030D-6E8A-4147-A177-3AD203B41FA5}">
                      <a16:colId xmlns:a16="http://schemas.microsoft.com/office/drawing/2014/main" val="1178923105"/>
                    </a:ext>
                  </a:extLst>
                </a:gridCol>
                <a:gridCol w="695218">
                  <a:extLst>
                    <a:ext uri="{9D8B030D-6E8A-4147-A177-3AD203B41FA5}">
                      <a16:colId xmlns:a16="http://schemas.microsoft.com/office/drawing/2014/main" val="67710675"/>
                    </a:ext>
                  </a:extLst>
                </a:gridCol>
              </a:tblGrid>
              <a:tr h="37267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73430"/>
                  </a:ext>
                </a:extLst>
              </a:tr>
              <a:tr h="372671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97915"/>
                  </a:ext>
                </a:extLst>
              </a:tr>
              <a:tr h="372671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92839"/>
                  </a:ext>
                </a:extLst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535299"/>
              </p:ext>
            </p:extLst>
          </p:nvPr>
        </p:nvGraphicFramePr>
        <p:xfrm>
          <a:off x="3191036" y="3033861"/>
          <a:ext cx="2780872" cy="1118013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695218">
                  <a:extLst>
                    <a:ext uri="{9D8B030D-6E8A-4147-A177-3AD203B41FA5}">
                      <a16:colId xmlns:a16="http://schemas.microsoft.com/office/drawing/2014/main" val="2050753757"/>
                    </a:ext>
                  </a:extLst>
                </a:gridCol>
                <a:gridCol w="695218">
                  <a:extLst>
                    <a:ext uri="{9D8B030D-6E8A-4147-A177-3AD203B41FA5}">
                      <a16:colId xmlns:a16="http://schemas.microsoft.com/office/drawing/2014/main" val="2589504255"/>
                    </a:ext>
                  </a:extLst>
                </a:gridCol>
                <a:gridCol w="695218">
                  <a:extLst>
                    <a:ext uri="{9D8B030D-6E8A-4147-A177-3AD203B41FA5}">
                      <a16:colId xmlns:a16="http://schemas.microsoft.com/office/drawing/2014/main" val="1178923105"/>
                    </a:ext>
                  </a:extLst>
                </a:gridCol>
                <a:gridCol w="695218">
                  <a:extLst>
                    <a:ext uri="{9D8B030D-6E8A-4147-A177-3AD203B41FA5}">
                      <a16:colId xmlns:a16="http://schemas.microsoft.com/office/drawing/2014/main" val="67710675"/>
                    </a:ext>
                  </a:extLst>
                </a:gridCol>
              </a:tblGrid>
              <a:tr h="37267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73430"/>
                  </a:ext>
                </a:extLst>
              </a:tr>
              <a:tr h="372671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97915"/>
                  </a:ext>
                </a:extLst>
              </a:tr>
              <a:tr h="37267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92839"/>
                  </a:ext>
                </a:extLst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2589087" y="1696208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/>
              <a:t>Q</a:t>
            </a:r>
            <a:endParaRPr lang="es-MX" sz="2000" dirty="0"/>
          </a:p>
        </p:txBody>
      </p:sp>
      <p:cxnSp>
        <p:nvCxnSpPr>
          <p:cNvPr id="14" name="Conector curvado 13"/>
          <p:cNvCxnSpPr>
            <a:stCxn id="12" idx="1"/>
            <a:endCxn id="9" idx="0"/>
          </p:cNvCxnSpPr>
          <p:nvPr/>
        </p:nvCxnSpPr>
        <p:spPr>
          <a:xfrm rot="10800000" flipV="1">
            <a:off x="1695291" y="1896263"/>
            <a:ext cx="893797" cy="11375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curvado 14"/>
          <p:cNvCxnSpPr>
            <a:stCxn id="12" idx="2"/>
            <a:endCxn id="11" idx="0"/>
          </p:cNvCxnSpPr>
          <p:nvPr/>
        </p:nvCxnSpPr>
        <p:spPr>
          <a:xfrm rot="16200000" flipH="1">
            <a:off x="3212368" y="1664756"/>
            <a:ext cx="937543" cy="18006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curvado 17"/>
          <p:cNvCxnSpPr>
            <a:stCxn id="12" idx="3"/>
            <a:endCxn id="10" idx="0"/>
          </p:cNvCxnSpPr>
          <p:nvPr/>
        </p:nvCxnSpPr>
        <p:spPr>
          <a:xfrm>
            <a:off x="2972525" y="1896263"/>
            <a:ext cx="4495129" cy="11375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469003" y="1624677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/>
              <a:t>Q2</a:t>
            </a:r>
            <a:endParaRPr lang="es-MX" sz="2000" dirty="0"/>
          </a:p>
        </p:txBody>
      </p:sp>
      <p:cxnSp>
        <p:nvCxnSpPr>
          <p:cNvPr id="22" name="Conector curvado 21"/>
          <p:cNvCxnSpPr>
            <a:stCxn id="21" idx="1"/>
            <a:endCxn id="11" idx="0"/>
          </p:cNvCxnSpPr>
          <p:nvPr/>
        </p:nvCxnSpPr>
        <p:spPr>
          <a:xfrm rot="10800000" flipV="1">
            <a:off x="4581473" y="1824731"/>
            <a:ext cx="2887531" cy="12091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curvado 24"/>
          <p:cNvCxnSpPr>
            <a:stCxn id="21" idx="2"/>
            <a:endCxn id="10" idx="0"/>
          </p:cNvCxnSpPr>
          <p:nvPr/>
        </p:nvCxnSpPr>
        <p:spPr>
          <a:xfrm rot="5400000">
            <a:off x="7095318" y="2397123"/>
            <a:ext cx="1009074" cy="2644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231255"/>
              </p:ext>
            </p:extLst>
          </p:nvPr>
        </p:nvGraphicFramePr>
        <p:xfrm>
          <a:off x="4756050" y="1475250"/>
          <a:ext cx="1438437" cy="6096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79479">
                  <a:extLst>
                    <a:ext uri="{9D8B030D-6E8A-4147-A177-3AD203B41FA5}">
                      <a16:colId xmlns:a16="http://schemas.microsoft.com/office/drawing/2014/main" val="3588643660"/>
                    </a:ext>
                  </a:extLst>
                </a:gridCol>
                <a:gridCol w="479479">
                  <a:extLst>
                    <a:ext uri="{9D8B030D-6E8A-4147-A177-3AD203B41FA5}">
                      <a16:colId xmlns:a16="http://schemas.microsoft.com/office/drawing/2014/main" val="2332027391"/>
                    </a:ext>
                  </a:extLst>
                </a:gridCol>
                <a:gridCol w="479479">
                  <a:extLst>
                    <a:ext uri="{9D8B030D-6E8A-4147-A177-3AD203B41FA5}">
                      <a16:colId xmlns:a16="http://schemas.microsoft.com/office/drawing/2014/main" val="3927409917"/>
                    </a:ext>
                  </a:extLst>
                </a:gridCol>
              </a:tblGrid>
              <a:tr h="16251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011096"/>
                  </a:ext>
                </a:extLst>
              </a:tr>
              <a:tr h="16251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83754"/>
                  </a:ext>
                </a:extLst>
              </a:tr>
            </a:tbl>
          </a:graphicData>
        </a:graphic>
      </p:graphicFrame>
      <p:cxnSp>
        <p:nvCxnSpPr>
          <p:cNvPr id="30" name="Conector curvado 29"/>
          <p:cNvCxnSpPr>
            <a:stCxn id="12" idx="3"/>
            <a:endCxn id="28" idx="1"/>
          </p:cNvCxnSpPr>
          <p:nvPr/>
        </p:nvCxnSpPr>
        <p:spPr>
          <a:xfrm flipV="1">
            <a:off x="2972525" y="1780050"/>
            <a:ext cx="1783525" cy="116213"/>
          </a:xfrm>
          <a:prstGeom prst="curved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curvado 30"/>
          <p:cNvCxnSpPr>
            <a:stCxn id="21" idx="1"/>
            <a:endCxn id="28" idx="3"/>
          </p:cNvCxnSpPr>
          <p:nvPr/>
        </p:nvCxnSpPr>
        <p:spPr>
          <a:xfrm rot="10800000">
            <a:off x="6194487" y="1780050"/>
            <a:ext cx="1274516" cy="44682"/>
          </a:xfrm>
          <a:prstGeom prst="curved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665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29</a:t>
            </a:fld>
            <a:endParaRPr lang="es-MX"/>
          </a:p>
        </p:txBody>
      </p:sp>
      <p:pic>
        <p:nvPicPr>
          <p:cNvPr id="4098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" y="0"/>
            <a:ext cx="9144246" cy="512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2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  <p:pic>
        <p:nvPicPr>
          <p:cNvPr id="2050" name="Picture 2" descr="Exploits of a M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87" y="1446980"/>
            <a:ext cx="7849388" cy="241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11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Un Sistema manejador de base de datos(SMBD) provee almacenamiento y acceso a una cantidad masiva y persistente de datos de una manera  eficiente, confiable, conveniente y seguro para múltiples usuarios.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524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 smtClean="0"/>
              <a:t>Masivo : Terabytes</a:t>
            </a:r>
          </a:p>
          <a:p>
            <a:r>
              <a:rPr lang="es-MX" sz="2000" dirty="0" smtClean="0"/>
              <a:t>Persistente</a:t>
            </a:r>
          </a:p>
          <a:p>
            <a:r>
              <a:rPr lang="es-MX" sz="2000" dirty="0" smtClean="0"/>
              <a:t>Seguro: Hardware, software, energía, usuarios</a:t>
            </a:r>
          </a:p>
          <a:p>
            <a:r>
              <a:rPr lang="es-MX" sz="2000" dirty="0" smtClean="0"/>
              <a:t>Multiusuario: Control de concurrencia</a:t>
            </a:r>
          </a:p>
          <a:p>
            <a:r>
              <a:rPr lang="es-MX" sz="2000" dirty="0" smtClean="0"/>
              <a:t>Conveniente: Lenguaje de </a:t>
            </a:r>
            <a:r>
              <a:rPr lang="es-MX" sz="2000" dirty="0" err="1" smtClean="0"/>
              <a:t>query</a:t>
            </a:r>
            <a:endParaRPr lang="es-MX" sz="2000" dirty="0" smtClean="0"/>
          </a:p>
          <a:p>
            <a:r>
              <a:rPr lang="es-MX" sz="2000" dirty="0" smtClean="0"/>
              <a:t>Eficiente: Miles de llamados/actualizaciones por segundo</a:t>
            </a:r>
          </a:p>
          <a:p>
            <a:r>
              <a:rPr lang="es-MX" sz="2000" dirty="0" smtClean="0"/>
              <a:t>Confiable: 99.999%</a:t>
            </a:r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121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Conceptos clave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 smtClean="0"/>
              <a:t>Modelo de datos:</a:t>
            </a:r>
          </a:p>
          <a:p>
            <a:pPr lvl="1"/>
            <a:r>
              <a:rPr lang="es-MX" sz="2000" dirty="0" smtClean="0"/>
              <a:t>Datos, XML, Gráfica</a:t>
            </a:r>
          </a:p>
          <a:p>
            <a:r>
              <a:rPr lang="es-MX" sz="2000" dirty="0" err="1" smtClean="0"/>
              <a:t>Schema</a:t>
            </a:r>
            <a:r>
              <a:rPr lang="es-MX" sz="2000" dirty="0" smtClean="0"/>
              <a:t> vs Datos</a:t>
            </a:r>
          </a:p>
          <a:p>
            <a:pPr lvl="1"/>
            <a:r>
              <a:rPr lang="es-MX" sz="2000" dirty="0" smtClean="0"/>
              <a:t>Tipo de datos, variables</a:t>
            </a:r>
          </a:p>
          <a:p>
            <a:r>
              <a:rPr lang="es-MX" sz="2000" dirty="0" smtClean="0"/>
              <a:t>DDL (Data </a:t>
            </a:r>
            <a:r>
              <a:rPr lang="es-MX" sz="2000" dirty="0" err="1" smtClean="0"/>
              <a:t>Definition</a:t>
            </a:r>
            <a:r>
              <a:rPr lang="es-MX" sz="2000" dirty="0" smtClean="0"/>
              <a:t> </a:t>
            </a:r>
            <a:r>
              <a:rPr lang="es-MX" sz="2000" dirty="0" err="1" smtClean="0"/>
              <a:t>Language</a:t>
            </a:r>
            <a:r>
              <a:rPr lang="es-MX" sz="2000" dirty="0" smtClean="0"/>
              <a:t>)</a:t>
            </a:r>
          </a:p>
          <a:p>
            <a:pPr lvl="1"/>
            <a:r>
              <a:rPr lang="es-MX" sz="2000" dirty="0" smtClean="0"/>
              <a:t>Para definir el </a:t>
            </a:r>
            <a:r>
              <a:rPr lang="es-MX" sz="2000" dirty="0" err="1" smtClean="0"/>
              <a:t>schema</a:t>
            </a:r>
            <a:endParaRPr lang="es-MX" sz="2000" dirty="0" smtClean="0"/>
          </a:p>
          <a:p>
            <a:r>
              <a:rPr lang="es-MX" sz="2000" dirty="0" smtClean="0"/>
              <a:t>DML (Data </a:t>
            </a:r>
            <a:r>
              <a:rPr lang="es-MX" sz="2000" dirty="0" err="1" smtClean="0"/>
              <a:t>Manipulation</a:t>
            </a:r>
            <a:r>
              <a:rPr lang="es-MX" sz="2000" dirty="0" smtClean="0"/>
              <a:t> </a:t>
            </a:r>
            <a:r>
              <a:rPr lang="es-MX" sz="2000" dirty="0" err="1" smtClean="0"/>
              <a:t>Language</a:t>
            </a:r>
            <a:r>
              <a:rPr lang="es-MX" sz="2000" dirty="0" smtClean="0"/>
              <a:t>)</a:t>
            </a:r>
          </a:p>
          <a:p>
            <a:pPr lvl="1"/>
            <a:r>
              <a:rPr lang="es-MX" sz="2000" dirty="0" smtClean="0"/>
              <a:t>Para hacer los llamados y modificaciones</a:t>
            </a:r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07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Personas clave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 smtClean="0"/>
              <a:t>Implementador:</a:t>
            </a:r>
          </a:p>
          <a:p>
            <a:pPr lvl="1"/>
            <a:r>
              <a:rPr lang="es-MX" sz="1800" dirty="0" smtClean="0"/>
              <a:t>Construye el sistema</a:t>
            </a:r>
          </a:p>
          <a:p>
            <a:r>
              <a:rPr lang="es-MX" sz="1800" dirty="0" smtClean="0"/>
              <a:t>Diseñador:</a:t>
            </a:r>
          </a:p>
          <a:p>
            <a:pPr lvl="1"/>
            <a:r>
              <a:rPr lang="es-MX" sz="1800" dirty="0" smtClean="0"/>
              <a:t>Establece el esquema de la BD</a:t>
            </a:r>
          </a:p>
          <a:p>
            <a:r>
              <a:rPr lang="es-MX" sz="1800" dirty="0" smtClean="0"/>
              <a:t>Desarrollador de aplicaciones de la base de datos</a:t>
            </a:r>
          </a:p>
          <a:p>
            <a:pPr lvl="1"/>
            <a:r>
              <a:rPr lang="es-MX" sz="1800" dirty="0" smtClean="0"/>
              <a:t>Hace los programas que operan sobre la base de datos</a:t>
            </a:r>
          </a:p>
          <a:p>
            <a:r>
              <a:rPr lang="es-MX" sz="1800" dirty="0" smtClean="0"/>
              <a:t>Administrador:</a:t>
            </a:r>
          </a:p>
          <a:p>
            <a:pPr lvl="1"/>
            <a:r>
              <a:rPr lang="es-MX" sz="1800" dirty="0" smtClean="0"/>
              <a:t>Hace las cargas de los datos, hace que todo corra bien.</a:t>
            </a:r>
            <a:endParaRPr lang="es-MX" sz="1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003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El modelo relacional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Bases de Bases de Datos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22452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 relacional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 smtClean="0"/>
              <a:t>Es utilizado en la mayor parte de los sistemas de bases de datos.</a:t>
            </a:r>
          </a:p>
          <a:p>
            <a:r>
              <a:rPr lang="es-MX" sz="1800" dirty="0" smtClean="0"/>
              <a:t>Es un modelo muy simple</a:t>
            </a:r>
          </a:p>
          <a:p>
            <a:r>
              <a:rPr lang="es-MX" sz="1800" dirty="0" smtClean="0"/>
              <a:t>Se hacen las llamadas (</a:t>
            </a:r>
            <a:r>
              <a:rPr lang="es-MX" sz="1800" dirty="0" err="1" smtClean="0"/>
              <a:t>query</a:t>
            </a:r>
            <a:r>
              <a:rPr lang="es-MX" sz="1800" dirty="0" smtClean="0"/>
              <a:t>) con lenguajes de alto nivel: simple, pero expresivo.</a:t>
            </a:r>
          </a:p>
          <a:p>
            <a:pPr lvl="1"/>
            <a:r>
              <a:rPr lang="es-MX" sz="1800" dirty="0" smtClean="0"/>
              <a:t>Preguntas acerca de los contenidos de la base de datos.</a:t>
            </a:r>
          </a:p>
          <a:p>
            <a:r>
              <a:rPr lang="es-MX" sz="1800" dirty="0" smtClean="0"/>
              <a:t>Tiene implementaciones eficientes.</a:t>
            </a:r>
            <a:endParaRPr lang="es-MX" sz="1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380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7179</TotalTime>
  <Words>707</Words>
  <Application>Microsoft Office PowerPoint</Application>
  <PresentationFormat>Presentación en pantalla (16:9)</PresentationFormat>
  <Paragraphs>196</Paragraphs>
  <Slides>29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4" baseType="lpstr">
      <vt:lpstr>Arvo</vt:lpstr>
      <vt:lpstr>Roboto Condensed</vt:lpstr>
      <vt:lpstr>Arial</vt:lpstr>
      <vt:lpstr>Roboto Condensed Light</vt:lpstr>
      <vt:lpstr>Salerio template</vt:lpstr>
      <vt:lpstr>Introducción a las Bases de Datos</vt:lpstr>
      <vt:lpstr>Que se vio la clase pasada</vt:lpstr>
      <vt:lpstr>Presentación de PowerPoint</vt:lpstr>
      <vt:lpstr>Introducción</vt:lpstr>
      <vt:lpstr>Introducción</vt:lpstr>
      <vt:lpstr>Conceptos clave</vt:lpstr>
      <vt:lpstr>Personas clave</vt:lpstr>
      <vt:lpstr>El modelo relacional</vt:lpstr>
      <vt:lpstr>Modelo relacional</vt:lpstr>
      <vt:lpstr>Presentación de PowerPoint</vt:lpstr>
      <vt:lpstr>Modelo relacional</vt:lpstr>
      <vt:lpstr>Modelo relacional</vt:lpstr>
      <vt:lpstr>Presentación de PowerPoint</vt:lpstr>
      <vt:lpstr>Presentación de PowerPoint</vt:lpstr>
      <vt:lpstr>Schema</vt:lpstr>
      <vt:lpstr>Presentación de PowerPoint</vt:lpstr>
      <vt:lpstr>Presentación de PowerPoint</vt:lpstr>
      <vt:lpstr>Presentación de PowerPoint</vt:lpstr>
      <vt:lpstr>Modelo relacional</vt:lpstr>
      <vt:lpstr>SQL</vt:lpstr>
      <vt:lpstr>Llamados a una base de datos</vt:lpstr>
      <vt:lpstr>Pasos para crear y usar una base de datos</vt:lpstr>
      <vt:lpstr>Pasos para crear y usar una base de datos</vt:lpstr>
      <vt:lpstr>Presentación de PowerPoint</vt:lpstr>
      <vt:lpstr>Presentación de PowerPoint</vt:lpstr>
      <vt:lpstr>Queries ad-hoc en lenguajes de alto nivel</vt:lpstr>
      <vt:lpstr>Queries</vt:lpstr>
      <vt:lpstr>Los query nos regresan relaciones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Palafox</cp:lastModifiedBy>
  <cp:revision>27</cp:revision>
  <dcterms:modified xsi:type="dcterms:W3CDTF">2019-08-15T16:47:58Z</dcterms:modified>
</cp:coreProperties>
</file>