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6" r:id="rId3"/>
    <p:sldId id="612" r:id="rId4"/>
    <p:sldId id="639" r:id="rId5"/>
    <p:sldId id="653" r:id="rId6"/>
    <p:sldId id="640" r:id="rId7"/>
    <p:sldId id="652" r:id="rId8"/>
    <p:sldId id="655" r:id="rId9"/>
    <p:sldId id="656" r:id="rId10"/>
    <p:sldId id="641" r:id="rId11"/>
    <p:sldId id="650" r:id="rId12"/>
    <p:sldId id="651" r:id="rId13"/>
    <p:sldId id="647" r:id="rId14"/>
    <p:sldId id="648" r:id="rId15"/>
    <p:sldId id="649" r:id="rId16"/>
    <p:sldId id="371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instrucciones WHERE pueden tener condiciones donde la comparamos con un </a:t>
            </a:r>
            <a:r>
              <a:rPr lang="es-MX" dirty="0" err="1"/>
              <a:t>string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LIKE &lt;</a:t>
            </a:r>
            <a:r>
              <a:rPr lang="es-MX" dirty="0" err="1"/>
              <a:t>Patron</a:t>
            </a:r>
            <a:r>
              <a:rPr lang="es-MX" dirty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NOT LIKE &lt;</a:t>
            </a:r>
            <a:r>
              <a:rPr lang="es-MX" dirty="0" err="1"/>
              <a:t>Patron</a:t>
            </a:r>
            <a:r>
              <a:rPr lang="es-MX" dirty="0"/>
              <a:t>&gt;</a:t>
            </a:r>
          </a:p>
          <a:p>
            <a:r>
              <a:rPr lang="es-MX" dirty="0" err="1"/>
              <a:t>Patron</a:t>
            </a:r>
            <a:r>
              <a:rPr lang="es-MX" dirty="0"/>
              <a:t> es un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259FB-6953-421A-BDFF-42AA466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</a:t>
            </a:r>
            <a:r>
              <a:rPr lang="es-MX" dirty="0" err="1"/>
              <a:t>ón</a:t>
            </a:r>
            <a:r>
              <a:rPr lang="es-MX" dirty="0"/>
              <a:t> de Tablas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A342-5144-4E89-B70C-3065D929F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27781-DE9E-4B9F-B526-24D481C2F7DC}"/>
              </a:ext>
            </a:extLst>
          </p:cNvPr>
          <p:cNvSpPr txBox="1"/>
          <p:nvPr/>
        </p:nvSpPr>
        <p:spPr>
          <a:xfrm>
            <a:off x="992368" y="1559432"/>
            <a:ext cx="457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database_name</a:t>
            </a:r>
            <a:r>
              <a:rPr lang="en-US" dirty="0"/>
              <a:t>.][</a:t>
            </a:r>
            <a:r>
              <a:rPr lang="en-US" dirty="0" err="1"/>
              <a:t>schema_name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pk_column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PRIMARY KEY,</a:t>
            </a:r>
          </a:p>
          <a:p>
            <a:r>
              <a:rPr lang="en-US" dirty="0"/>
              <a:t>    column_1 </a:t>
            </a:r>
            <a:r>
              <a:rPr lang="en-US" dirty="0" err="1"/>
              <a:t>data_type</a:t>
            </a:r>
            <a:r>
              <a:rPr lang="en-US" dirty="0"/>
              <a:t> NOT NULL,</a:t>
            </a:r>
          </a:p>
          <a:p>
            <a:r>
              <a:rPr lang="en-US" dirty="0"/>
              <a:t>    column_2 </a:t>
            </a:r>
            <a:r>
              <a:rPr lang="en-US" dirty="0" err="1"/>
              <a:t>data_type</a:t>
            </a:r>
            <a:r>
              <a:rPr lang="en-US" dirty="0"/>
              <a:t>,</a:t>
            </a:r>
          </a:p>
          <a:p>
            <a:r>
              <a:rPr lang="en-US" dirty="0"/>
              <a:t>    ...,</a:t>
            </a:r>
          </a:p>
          <a:p>
            <a:r>
              <a:rPr lang="en-US" dirty="0"/>
              <a:t>    </a:t>
            </a:r>
            <a:r>
              <a:rPr lang="en-US" dirty="0" err="1"/>
              <a:t>table_constraints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CA3FB-AA9E-4E37-9F90-5C44A5BF8BC1}"/>
              </a:ext>
            </a:extLst>
          </p:cNvPr>
          <p:cNvSpPr txBox="1"/>
          <p:nvPr/>
        </p:nvSpPr>
        <p:spPr>
          <a:xfrm>
            <a:off x="947780" y="3465791"/>
            <a:ext cx="4574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 varchar(13), [description] varchar(57))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43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0C0-E93D-4641-AF5F-DACB983D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7D621-69B0-4AEA-886B-B6A5E8C15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31A8-050F-43D1-AD35-281D872105B6}"/>
              </a:ext>
            </a:extLst>
          </p:cNvPr>
          <p:cNvSpPr txBox="1"/>
          <p:nvPr/>
        </p:nvSpPr>
        <p:spPr>
          <a:xfrm>
            <a:off x="864816" y="1708298"/>
            <a:ext cx="4574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 [ TOP ( expression ) [ PERCENT ] ] </a:t>
            </a:r>
          </a:p>
          <a:p>
            <a:r>
              <a:rPr lang="en-US" dirty="0"/>
              <a:t>INTO </a:t>
            </a:r>
            <a:r>
              <a:rPr lang="en-US" dirty="0" err="1"/>
              <a:t>target_table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</a:t>
            </a:r>
          </a:p>
          <a:p>
            <a:r>
              <a:rPr lang="en-US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F55A6-D923-4542-9961-2772BC23041C}"/>
              </a:ext>
            </a:extLst>
          </p:cNvPr>
          <p:cNvSpPr txBox="1"/>
          <p:nvPr/>
        </p:nvSpPr>
        <p:spPr>
          <a:xfrm>
            <a:off x="814275" y="2622209"/>
            <a:ext cx="45740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], [description])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    ('</a:t>
            </a:r>
            <a:r>
              <a:rPr lang="en-US" dirty="0" err="1"/>
              <a:t>OpenIDM</a:t>
            </a:r>
            <a:r>
              <a:rPr lang="en-US" dirty="0"/>
              <a:t>', 'Platform for building enterprise provisioning solutions'),</a:t>
            </a:r>
          </a:p>
          <a:p>
            <a:r>
              <a:rPr lang="en-US" dirty="0"/>
              <a:t>    ('</a:t>
            </a:r>
            <a:r>
              <a:rPr lang="en-US" dirty="0" err="1"/>
              <a:t>OpenAM</a:t>
            </a:r>
            <a:r>
              <a:rPr lang="en-US" dirty="0"/>
              <a:t>', 'Full-featured access management'),</a:t>
            </a:r>
          </a:p>
          <a:p>
            <a:r>
              <a:rPr lang="en-US" dirty="0"/>
              <a:t>    ('</a:t>
            </a:r>
            <a:r>
              <a:rPr lang="en-US" dirty="0" err="1"/>
              <a:t>OpenDJ</a:t>
            </a:r>
            <a:r>
              <a:rPr lang="en-US" dirty="0"/>
              <a:t>', 'Robust LDAP server for Java')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384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Rangos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 x, y FROM table</a:t>
            </a:r>
          </a:p>
          <a:p>
            <a:pPr lvl="1"/>
            <a:r>
              <a:rPr lang="en-US" sz="1400" dirty="0"/>
              <a:t>WHERE data BETWEEN x AND y</a:t>
            </a:r>
          </a:p>
          <a:p>
            <a:r>
              <a:rPr lang="en-US" sz="1400" dirty="0"/>
              <a:t>SELECT name,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pPr lvl="1"/>
            <a:r>
              <a:rPr lang="en-US" sz="1400" dirty="0"/>
              <a:t>FROM world</a:t>
            </a:r>
          </a:p>
          <a:p>
            <a:pPr lvl="1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r>
              <a:rPr lang="en-US" sz="1400" dirty="0"/>
              <a:t>SELECT capital, name</a:t>
            </a:r>
          </a:p>
          <a:p>
            <a:pPr lvl="1"/>
            <a:r>
              <a:rPr lang="en-US" sz="1400" dirty="0"/>
              <a:t>FROM world</a:t>
            </a:r>
          </a:p>
          <a:p>
            <a:pPr lvl="2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('%',name,'%')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Mas usos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gdp</a:t>
            </a:r>
            <a:r>
              <a:rPr lang="en-US" dirty="0"/>
              <a:t>/population FROM world</a:t>
            </a:r>
          </a:p>
          <a:p>
            <a:pPr lvl="1"/>
            <a:r>
              <a:rPr lang="en-US" dirty="0"/>
              <a:t>WHERE population &gt; 200000000</a:t>
            </a:r>
          </a:p>
          <a:p>
            <a:r>
              <a:rPr lang="en-US" dirty="0"/>
              <a:t>SELECT * FROM </a:t>
            </a:r>
            <a:r>
              <a:rPr lang="en-US" dirty="0" err="1"/>
              <a:t>nobel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yr</a:t>
            </a:r>
            <a:r>
              <a:rPr lang="en-US" dirty="0"/>
              <a:t> = 1970</a:t>
            </a:r>
          </a:p>
          <a:p>
            <a:pPr lvl="1"/>
            <a:r>
              <a:rPr lang="en-US" dirty="0"/>
              <a:t>AND subject IN ('Cookery', 'Chemistry', 'Literature')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9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dentro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 FROM world</a:t>
            </a:r>
          </a:p>
          <a:p>
            <a:pPr lvl="1"/>
            <a:r>
              <a:rPr lang="en-US" dirty="0"/>
              <a:t>WHERE population &gt;</a:t>
            </a:r>
          </a:p>
          <a:p>
            <a:pPr lvl="2"/>
            <a:r>
              <a:rPr lang="en-US" dirty="0"/>
              <a:t>(SELECT population FROM world</a:t>
            </a:r>
          </a:p>
          <a:p>
            <a:pPr lvl="2"/>
            <a:r>
              <a:rPr lang="en-US" dirty="0"/>
              <a:t>WHERE name='Romania')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41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Octubre 22 y 24:</a:t>
            </a:r>
          </a:p>
          <a:p>
            <a:pPr lvl="1"/>
            <a:r>
              <a:rPr lang="es-MX" sz="2000" dirty="0"/>
              <a:t>Para ir acorde al calendario de nuestra clase:</a:t>
            </a:r>
          </a:p>
          <a:p>
            <a:pPr lvl="2"/>
            <a:r>
              <a:rPr lang="es-MX" sz="2000" dirty="0"/>
              <a:t>Algebra Relacional</a:t>
            </a:r>
          </a:p>
          <a:p>
            <a:pPr lvl="1"/>
            <a:r>
              <a:rPr lang="es-MX" sz="2000" dirty="0"/>
              <a:t>Va a ser en dos partes:</a:t>
            </a:r>
          </a:p>
          <a:p>
            <a:pPr lvl="2"/>
            <a:r>
              <a:rPr lang="es-MX" sz="2000" dirty="0"/>
              <a:t>1º  Examen Individual (22 Octubre)</a:t>
            </a:r>
          </a:p>
          <a:p>
            <a:pPr lvl="2"/>
            <a:r>
              <a:rPr lang="es-MX" sz="2000" dirty="0"/>
              <a:t>2ª Evaluación Grupal (24 Octubre)</a:t>
            </a:r>
          </a:p>
          <a:p>
            <a:pPr lvl="2"/>
            <a:r>
              <a:rPr lang="es-MX" sz="2000" dirty="0" err="1"/>
              <a:t>Calif</a:t>
            </a:r>
            <a:r>
              <a:rPr lang="es-MX" sz="2000" dirty="0"/>
              <a:t> = 1er Parcial + 2º Parcial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E631-8DCC-424A-911B-DABA50C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una base de datos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E4F0-D243-4C92-9891-A7F2C7AEF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endParaRPr lang="es-MX" dirty="0"/>
          </a:p>
          <a:p>
            <a:pPr lvl="1"/>
            <a:r>
              <a:rPr lang="es-MX" dirty="0"/>
              <a:t>Crear esquema</a:t>
            </a:r>
          </a:p>
          <a:p>
            <a:pPr lvl="1"/>
            <a:r>
              <a:rPr lang="es-MX" dirty="0"/>
              <a:t>Cargar Datos</a:t>
            </a:r>
          </a:p>
          <a:p>
            <a:r>
              <a:rPr lang="es-MX" dirty="0"/>
              <a:t>Consulta</a:t>
            </a:r>
          </a:p>
          <a:p>
            <a:pPr lvl="1"/>
            <a:r>
              <a:rPr lang="es-MX" dirty="0"/>
              <a:t>Crear consultas para obtener datos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34D6F-6E45-482B-A776-DAA0D2390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4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SELECT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A1, A2, A3, ….., AN</a:t>
            </a:r>
          </a:p>
          <a:p>
            <a:r>
              <a:rPr lang="es-MX" dirty="0" err="1"/>
              <a:t>From</a:t>
            </a:r>
            <a:r>
              <a:rPr lang="es-MX" dirty="0"/>
              <a:t> R1</a:t>
            </a:r>
          </a:p>
          <a:p>
            <a:r>
              <a:rPr lang="es-MX" dirty="0"/>
              <a:t>WHERE </a:t>
            </a:r>
            <a:r>
              <a:rPr lang="es-MX" dirty="0" err="1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regresar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relaciones</a:t>
            </a: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23AD35-4AF9-411A-B57A-65C3A12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 </a:t>
            </a:r>
            <a:r>
              <a:rPr lang="es-MX" dirty="0" err="1"/>
              <a:t>Fiddle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81CC-CEA5-4807-BB0E-4B8D3C88C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4FCFB-2A7A-4F2C-90CD-95CBD3FD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392586"/>
            <a:ext cx="7682753" cy="28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23AD35-4AF9-411A-B57A-65C3A12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 </a:t>
            </a:r>
            <a:r>
              <a:rPr lang="es-MX" dirty="0" err="1"/>
              <a:t>Fiddle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81CC-CEA5-4807-BB0E-4B8D3C88C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4FCFB-2A7A-4F2C-90CD-95CBD3FD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392586"/>
            <a:ext cx="7682753" cy="28568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91315F-DEC7-4FA4-BAAF-DBDC326012E9}"/>
              </a:ext>
            </a:extLst>
          </p:cNvPr>
          <p:cNvSpPr/>
          <p:nvPr/>
        </p:nvSpPr>
        <p:spPr>
          <a:xfrm>
            <a:off x="528918" y="1340224"/>
            <a:ext cx="950258" cy="28687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E878-6308-4ACA-8349-B7C648256545}"/>
              </a:ext>
            </a:extLst>
          </p:cNvPr>
          <p:cNvSpPr txBox="1"/>
          <p:nvPr/>
        </p:nvSpPr>
        <p:spPr>
          <a:xfrm>
            <a:off x="1004047" y="1654654"/>
            <a:ext cx="21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Tipo de Base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4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23AD35-4AF9-411A-B57A-65C3A12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 </a:t>
            </a:r>
            <a:r>
              <a:rPr lang="es-MX" dirty="0" err="1"/>
              <a:t>Fiddle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81CC-CEA5-4807-BB0E-4B8D3C88C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4FCFB-2A7A-4F2C-90CD-95CBD3FD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392586"/>
            <a:ext cx="7682753" cy="28568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91315F-DEC7-4FA4-BAAF-DBDC326012E9}"/>
              </a:ext>
            </a:extLst>
          </p:cNvPr>
          <p:cNvSpPr/>
          <p:nvPr/>
        </p:nvSpPr>
        <p:spPr>
          <a:xfrm>
            <a:off x="3842569" y="1315057"/>
            <a:ext cx="950258" cy="28687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E878-6308-4ACA-8349-B7C648256545}"/>
              </a:ext>
            </a:extLst>
          </p:cNvPr>
          <p:cNvSpPr txBox="1"/>
          <p:nvPr/>
        </p:nvSpPr>
        <p:spPr>
          <a:xfrm>
            <a:off x="4082806" y="1562375"/>
            <a:ext cx="21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Creación de Base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4886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16374</TotalTime>
  <Words>406</Words>
  <Application>Microsoft Office PowerPoint</Application>
  <PresentationFormat>On-screen Show (16:9)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Condensed Light</vt:lpstr>
      <vt:lpstr>Arvo</vt:lpstr>
      <vt:lpstr>Arial</vt:lpstr>
      <vt:lpstr>Roboto Condensed</vt:lpstr>
      <vt:lpstr>Salerio template</vt:lpstr>
      <vt:lpstr>Introducción a las Bases de Datos</vt:lpstr>
      <vt:lpstr>Anuncios parroquiales</vt:lpstr>
      <vt:lpstr>Examen 2</vt:lpstr>
      <vt:lpstr>SQL</vt:lpstr>
      <vt:lpstr>Manejo de una base de datos</vt:lpstr>
      <vt:lpstr> SELECT</vt:lpstr>
      <vt:lpstr>SQL Fiddle</vt:lpstr>
      <vt:lpstr>SQL Fiddle</vt:lpstr>
      <vt:lpstr>SQL Fiddle</vt:lpstr>
      <vt:lpstr>Patrones</vt:lpstr>
      <vt:lpstr>Creación de Tablas</vt:lpstr>
      <vt:lpstr>PowerPoint Presentation</vt:lpstr>
      <vt:lpstr>Rangos de datos</vt:lpstr>
      <vt:lpstr>Mas usos de select</vt:lpstr>
      <vt:lpstr>Select dentro de select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112</cp:revision>
  <dcterms:modified xsi:type="dcterms:W3CDTF">2021-10-14T16:20:56Z</dcterms:modified>
</cp:coreProperties>
</file>