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84" r:id="rId6"/>
    <p:sldId id="285" r:id="rId7"/>
    <p:sldId id="337" r:id="rId8"/>
    <p:sldId id="338" r:id="rId9"/>
    <p:sldId id="339" r:id="rId10"/>
    <p:sldId id="340" r:id="rId11"/>
    <p:sldId id="341" r:id="rId12"/>
    <p:sldId id="347" r:id="rId13"/>
    <p:sldId id="290" r:id="rId14"/>
    <p:sldId id="289" r:id="rId15"/>
    <p:sldId id="342" r:id="rId16"/>
    <p:sldId id="343" r:id="rId17"/>
    <p:sldId id="344" r:id="rId18"/>
    <p:sldId id="345" r:id="rId19"/>
    <p:sldId id="346" r:id="rId20"/>
    <p:sldId id="266" r:id="rId21"/>
  </p:sldIdLst>
  <p:sldSz cx="9144000" cy="5143500" type="screen16x9"/>
  <p:notesSz cx="6858000" cy="9144000"/>
  <p:embeddedFontLst>
    <p:embeddedFont>
      <p:font typeface="Arvo" panose="020B0604020202020204" charset="0"/>
      <p:regular r:id="rId23"/>
      <p:bold r:id="rId24"/>
      <p:italic r:id="rId25"/>
      <p:boldItalic r:id="rId26"/>
    </p:embeddedFont>
    <p:embeddedFont>
      <p:font typeface="Roboto Condensed" panose="02000000000000000000" pitchFamily="2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29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F6A6-50B5-43C4-86A5-B2443BF00A40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42F01-F3F6-4BD9-8818-016F0039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1878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las Bases de Datos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73303" y="2969231"/>
            <a:ext cx="3647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>
                <a:solidFill>
                  <a:srgbClr val="FFC000"/>
                </a:solidFill>
              </a:rPr>
              <a:t>Dr. Leon Felipe Palafox Novack</a:t>
            </a:r>
          </a:p>
          <a:p>
            <a:r>
              <a:rPr lang="es-MX" sz="1600" b="1" dirty="0">
                <a:solidFill>
                  <a:srgbClr val="FFC000"/>
                </a:solidFill>
              </a:rPr>
              <a:t>lfpalafox@up.edu.mx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Temario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z="1800" b="1" cap="all" dirty="0"/>
              <a:t>Consideraciones en el diseño</a:t>
            </a:r>
            <a:endParaRPr lang="es-MX" sz="1800" b="1" cap="all" dirty="0"/>
          </a:p>
          <a:p>
            <a:pPr lvl="1"/>
            <a:r>
              <a:rPr lang="es-ES" sz="1800" dirty="0"/>
              <a:t>Operaciones básicas del álgebra relacional </a:t>
            </a:r>
            <a:endParaRPr lang="es-MX" sz="1800" dirty="0"/>
          </a:p>
          <a:p>
            <a:pPr lvl="1"/>
            <a:r>
              <a:rPr lang="es-ES" sz="1800" dirty="0"/>
              <a:t>Concepto de Normalización</a:t>
            </a:r>
            <a:endParaRPr lang="es-MX" sz="1800" dirty="0"/>
          </a:p>
          <a:p>
            <a:pPr lvl="1"/>
            <a:r>
              <a:rPr lang="es-ES" sz="1800" dirty="0"/>
              <a:t>Dependencias Funcionales y formas normales</a:t>
            </a:r>
            <a:endParaRPr lang="es-MX" sz="1800" dirty="0"/>
          </a:p>
          <a:p>
            <a:pPr lvl="1"/>
            <a:r>
              <a:rPr lang="es-ES" sz="1800" dirty="0"/>
              <a:t>Dependencias </a:t>
            </a:r>
            <a:r>
              <a:rPr lang="es-ES" sz="1800" dirty="0" err="1"/>
              <a:t>Multivalores</a:t>
            </a:r>
            <a:endParaRPr lang="es-MX" sz="1800" dirty="0"/>
          </a:p>
          <a:p>
            <a:pPr lvl="1"/>
            <a:r>
              <a:rPr lang="es-ES" sz="1800" dirty="0"/>
              <a:t>Restricciones de dominio e Integridad referencial </a:t>
            </a:r>
            <a:endParaRPr lang="es-MX" sz="1800" dirty="0"/>
          </a:p>
          <a:p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73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Temario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z="2000" b="1" cap="all" dirty="0"/>
              <a:t>Lenguajes comerciales de consulta</a:t>
            </a:r>
            <a:endParaRPr lang="es-MX" sz="2000" b="1" cap="all" dirty="0"/>
          </a:p>
          <a:p>
            <a:pPr lvl="1"/>
            <a:r>
              <a:rPr lang="es-ES" sz="2000" dirty="0"/>
              <a:t>Lenguaje SQL, ventajas y desventajas</a:t>
            </a:r>
            <a:endParaRPr lang="es-MX" sz="2000" dirty="0"/>
          </a:p>
          <a:p>
            <a:pPr lvl="1"/>
            <a:r>
              <a:rPr lang="es-ES" sz="2000" dirty="0"/>
              <a:t>Estándares de SQL </a:t>
            </a:r>
            <a:endParaRPr lang="es-MX" sz="2000" dirty="0"/>
          </a:p>
          <a:p>
            <a:pPr lvl="1"/>
            <a:r>
              <a:rPr lang="es-ES" sz="2000" dirty="0"/>
              <a:t>Lenguaje de definición de datos y restricciones</a:t>
            </a:r>
            <a:endParaRPr lang="es-MX" sz="2000" dirty="0"/>
          </a:p>
          <a:p>
            <a:pPr lvl="1"/>
            <a:r>
              <a:rPr lang="es-ES" sz="2000" dirty="0"/>
              <a:t>Lenguaje de manipulación de datos</a:t>
            </a:r>
            <a:endParaRPr lang="es-MX" sz="2000" dirty="0"/>
          </a:p>
          <a:p>
            <a:pPr lvl="1"/>
            <a:r>
              <a:rPr lang="es-ES" sz="2000" dirty="0"/>
              <a:t>Inserción, modificación y borrado de registros</a:t>
            </a:r>
            <a:endParaRPr lang="es-MX" sz="2000" dirty="0"/>
          </a:p>
          <a:p>
            <a:pPr lvl="1"/>
            <a:r>
              <a:rPr lang="es-ES" sz="2000" dirty="0"/>
              <a:t>Consultas simples y ordenamiento</a:t>
            </a:r>
            <a:endParaRPr lang="es-MX" sz="2000" dirty="0"/>
          </a:p>
          <a:p>
            <a:endParaRPr lang="es-MX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03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Libro de Texto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Garcia-Molina, Hector. Database systems: the complete book. Pearson Education India, 2008.</a:t>
            </a:r>
          </a:p>
          <a:p>
            <a:pPr marL="76200" indent="0">
              <a:buNone/>
            </a:pPr>
            <a:br>
              <a:rPr lang="en-US" dirty="0"/>
            </a:b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697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Qué es una base de datos?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09026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 Sistema manejador de base de datos(SMBD) provee almacenamiento y acceso a una cantidad masiva y persistente de datos de una manera  eficiente, confiable, conveniente y seguro para múltiples usuarios.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524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Masivo : Terabytes</a:t>
            </a:r>
          </a:p>
          <a:p>
            <a:r>
              <a:rPr lang="es-MX" sz="2000" dirty="0"/>
              <a:t>Persistente</a:t>
            </a:r>
          </a:p>
          <a:p>
            <a:r>
              <a:rPr lang="es-MX" sz="2000" dirty="0"/>
              <a:t>Seguro: Hardware, software, energía, usuarios</a:t>
            </a:r>
          </a:p>
          <a:p>
            <a:r>
              <a:rPr lang="es-MX" sz="2000" dirty="0"/>
              <a:t>Multiusuario: Control de concurrencia</a:t>
            </a:r>
          </a:p>
          <a:p>
            <a:r>
              <a:rPr lang="es-MX" sz="2000" dirty="0"/>
              <a:t>Conveniente: Lenguaje de </a:t>
            </a:r>
            <a:r>
              <a:rPr lang="es-MX" sz="2000" dirty="0" err="1"/>
              <a:t>query</a:t>
            </a:r>
            <a:endParaRPr lang="es-MX" sz="2000" dirty="0"/>
          </a:p>
          <a:p>
            <a:r>
              <a:rPr lang="es-MX" sz="2000" dirty="0"/>
              <a:t>Eficiente: Miles de llamados/actualizaciones por segundo</a:t>
            </a:r>
          </a:p>
          <a:p>
            <a:r>
              <a:rPr lang="es-MX" sz="2000" dirty="0"/>
              <a:t>Confiable: 99.999%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214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Las aplicaciones de bases de datos pueden ser programadas a través de “</a:t>
            </a:r>
            <a:r>
              <a:rPr lang="es-MX" dirty="0" err="1"/>
              <a:t>frameworks</a:t>
            </a:r>
            <a:r>
              <a:rPr lang="es-MX" dirty="0"/>
              <a:t>”.</a:t>
            </a:r>
          </a:p>
          <a:p>
            <a:r>
              <a:rPr lang="es-MX" dirty="0"/>
              <a:t>Los SMBD pueden correr en conjunto con “middleware”</a:t>
            </a:r>
          </a:p>
          <a:p>
            <a:r>
              <a:rPr lang="es-MX" dirty="0"/>
              <a:t>Muchos datos masivos pueden no utilizar un SMBD para nada.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9192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clave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2000" dirty="0"/>
              <a:t>Modelo de datos:</a:t>
            </a:r>
          </a:p>
          <a:p>
            <a:pPr lvl="1"/>
            <a:r>
              <a:rPr lang="es-MX" sz="2000" dirty="0"/>
              <a:t>Datos, XML, Gráfica</a:t>
            </a:r>
          </a:p>
          <a:p>
            <a:r>
              <a:rPr lang="es-MX" sz="2000" dirty="0" err="1"/>
              <a:t>Schema</a:t>
            </a:r>
            <a:r>
              <a:rPr lang="es-MX" sz="2000" dirty="0"/>
              <a:t> vs Datos</a:t>
            </a:r>
          </a:p>
          <a:p>
            <a:pPr lvl="1"/>
            <a:r>
              <a:rPr lang="es-MX" sz="2000" dirty="0"/>
              <a:t>Tipo de datos, variables</a:t>
            </a:r>
          </a:p>
          <a:p>
            <a:r>
              <a:rPr lang="es-MX" sz="2000" dirty="0"/>
              <a:t>DDL (Data </a:t>
            </a:r>
            <a:r>
              <a:rPr lang="es-MX" sz="2000" dirty="0" err="1"/>
              <a:t>Definition</a:t>
            </a:r>
            <a:r>
              <a:rPr lang="es-MX" sz="2000" dirty="0"/>
              <a:t> </a:t>
            </a:r>
            <a:r>
              <a:rPr lang="es-MX" sz="2000" dirty="0" err="1"/>
              <a:t>Language</a:t>
            </a:r>
            <a:r>
              <a:rPr lang="es-MX" sz="2000" dirty="0"/>
              <a:t>)</a:t>
            </a:r>
          </a:p>
          <a:p>
            <a:pPr lvl="1"/>
            <a:r>
              <a:rPr lang="es-MX" sz="2000" dirty="0"/>
              <a:t>Para definir el </a:t>
            </a:r>
            <a:r>
              <a:rPr lang="es-MX" sz="2000" dirty="0" err="1"/>
              <a:t>schema</a:t>
            </a:r>
            <a:endParaRPr lang="es-MX" sz="2000" dirty="0"/>
          </a:p>
          <a:p>
            <a:r>
              <a:rPr lang="es-MX" sz="2000" dirty="0"/>
              <a:t>DML (Data </a:t>
            </a:r>
            <a:r>
              <a:rPr lang="es-MX" sz="2000" dirty="0" err="1"/>
              <a:t>Manipulation</a:t>
            </a:r>
            <a:r>
              <a:rPr lang="es-MX" sz="2000" dirty="0"/>
              <a:t> </a:t>
            </a:r>
            <a:r>
              <a:rPr lang="es-MX" sz="2000" dirty="0" err="1"/>
              <a:t>Language</a:t>
            </a:r>
            <a:r>
              <a:rPr lang="es-MX" sz="2000" dirty="0"/>
              <a:t>)</a:t>
            </a:r>
          </a:p>
          <a:p>
            <a:pPr lvl="1"/>
            <a:r>
              <a:rPr lang="es-MX" sz="2000" dirty="0"/>
              <a:t>Para hacer los llamados y modificaciones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73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Personas clave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800" dirty="0"/>
              <a:t>Implementador:</a:t>
            </a:r>
          </a:p>
          <a:p>
            <a:pPr lvl="1"/>
            <a:r>
              <a:rPr lang="es-MX" sz="1800" dirty="0"/>
              <a:t>Construye el sistema</a:t>
            </a:r>
          </a:p>
          <a:p>
            <a:r>
              <a:rPr lang="es-MX" sz="1800" dirty="0"/>
              <a:t>Diseñador:</a:t>
            </a:r>
          </a:p>
          <a:p>
            <a:pPr lvl="1"/>
            <a:r>
              <a:rPr lang="es-MX" sz="1800" dirty="0"/>
              <a:t>Establece el esquema de la BD</a:t>
            </a:r>
          </a:p>
          <a:p>
            <a:r>
              <a:rPr lang="es-MX" sz="1800" dirty="0"/>
              <a:t>Desarrollador de aplicaciones de la base de datos</a:t>
            </a:r>
          </a:p>
          <a:p>
            <a:pPr lvl="1"/>
            <a:r>
              <a:rPr lang="es-MX" sz="1800" dirty="0"/>
              <a:t>Hace los programas que operan sobre la base de datos</a:t>
            </a:r>
          </a:p>
          <a:p>
            <a:r>
              <a:rPr lang="es-MX" sz="1800" dirty="0"/>
              <a:t>Administrador:</a:t>
            </a:r>
          </a:p>
          <a:p>
            <a:pPr lvl="1"/>
            <a:r>
              <a:rPr lang="es-MX" sz="1800" dirty="0"/>
              <a:t>Hace las cargas de los datos, hace que todo corra bien.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032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19</a:t>
            </a:fld>
            <a:endParaRPr lang="es-MX"/>
          </a:p>
        </p:txBody>
      </p:sp>
      <p:pic>
        <p:nvPicPr>
          <p:cNvPr id="1026" name="Picture 2" descr="Image result for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" y="1066800"/>
            <a:ext cx="2970213" cy="297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4102100" y="1676400"/>
            <a:ext cx="4000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Lo sepan o no, están utilizando una base de datos todos los días.</a:t>
            </a:r>
          </a:p>
        </p:txBody>
      </p:sp>
    </p:spTree>
    <p:extLst>
      <p:ext uri="{BB962C8B-B14F-4D97-AF65-F5344CB8AC3E}">
        <p14:creationId xmlns:p14="http://schemas.microsoft.com/office/powerpoint/2010/main" val="67146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Anuncios parroquiales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MX" dirty="0"/>
              <a:t>Por que todos queremos saber como se va a calificar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dirty="0"/>
              <a:t>Preguntas</a:t>
            </a:r>
            <a:endParaRPr dirty="0"/>
          </a:p>
        </p:txBody>
      </p:sp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mi no me importan las buenas calificaciones, mis creaciones seran el testamento de mi desempeño.</a:t>
            </a:r>
          </a:p>
          <a:p>
            <a:pPr marL="0" lvl="0" indent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Helmut Kohl</a:t>
            </a:r>
            <a:endParaRPr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es-MX" dirty="0"/>
              <a:t>En esta clase estudiaremos la definición de una base de datos. La estructura de una base de datos, así como las operaciones básicas de la misma. Aprenderemos SQL y </a:t>
            </a:r>
            <a:r>
              <a:rPr lang="es-MX" dirty="0" err="1"/>
              <a:t>mySQL</a:t>
            </a:r>
            <a:r>
              <a:rPr lang="es-MX" dirty="0"/>
              <a:t>.</a:t>
            </a:r>
          </a:p>
          <a:p>
            <a:pPr marL="76200" indent="0">
              <a:buNone/>
            </a:pPr>
            <a:r>
              <a:rPr lang="es-MX" dirty="0"/>
              <a:t>Los estudiantes serán capaces de levantar y modificar una base de datos, así como de realizar operaciones sencillas sobre las mismas.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Requisitos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Fundamentos de programación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24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Calificación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s-MX" sz="1800" dirty="0"/>
              <a:t>La evaluación consistirá en:</a:t>
            </a:r>
          </a:p>
          <a:p>
            <a:r>
              <a:rPr lang="es-MX" sz="1800" dirty="0"/>
              <a:t>El proyecto final será el 40% de la evaluación final.</a:t>
            </a:r>
          </a:p>
          <a:p>
            <a:r>
              <a:rPr lang="es-MX" sz="1800" dirty="0"/>
              <a:t>El restante 60% será distribuido de la siguiente forma:</a:t>
            </a:r>
          </a:p>
          <a:p>
            <a:pPr lvl="1"/>
            <a:r>
              <a:rPr lang="es-MX" sz="1800" dirty="0"/>
              <a:t>Dos exámenes.</a:t>
            </a:r>
          </a:p>
          <a:p>
            <a:pPr lvl="1"/>
            <a:r>
              <a:rPr lang="es-MX" sz="1800" dirty="0"/>
              <a:t>Dos tareas.</a:t>
            </a:r>
          </a:p>
          <a:p>
            <a:pPr lvl="1"/>
            <a:r>
              <a:rPr lang="es-MX" sz="1800" dirty="0"/>
              <a:t>Participación en clase</a:t>
            </a:r>
          </a:p>
          <a:p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05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Temario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z="1400" b="1" cap="all" dirty="0"/>
              <a:t>Conceptos Básicos</a:t>
            </a:r>
            <a:endParaRPr lang="es-MX" sz="1400" b="1" cap="all" dirty="0"/>
          </a:p>
          <a:p>
            <a:pPr lvl="1"/>
            <a:r>
              <a:rPr lang="es-ES" sz="1400" dirty="0"/>
              <a:t>Estructura de archivos, almacenamiento físico e indexación.</a:t>
            </a:r>
            <a:endParaRPr lang="es-MX" sz="1400" dirty="0"/>
          </a:p>
          <a:p>
            <a:pPr lvl="1"/>
            <a:r>
              <a:rPr lang="es-ES" sz="1400" dirty="0"/>
              <a:t>Surgimiento y definición de Bases de Datos.</a:t>
            </a:r>
            <a:endParaRPr lang="es-MX" sz="1400" dirty="0"/>
          </a:p>
          <a:p>
            <a:pPr lvl="1"/>
            <a:r>
              <a:rPr lang="es-ES" sz="1400" dirty="0"/>
              <a:t>Clasificación de acuerdo a la consulta, comercialización y localización.</a:t>
            </a:r>
            <a:endParaRPr lang="es-MX" sz="1400" dirty="0"/>
          </a:p>
          <a:p>
            <a:pPr lvl="1"/>
            <a:r>
              <a:rPr lang="es-ES" sz="1400" dirty="0"/>
              <a:t>Definición de un Sistema Manejador de Base de Datos  (SMBD).</a:t>
            </a:r>
            <a:endParaRPr lang="es-MX" sz="1400" dirty="0"/>
          </a:p>
          <a:p>
            <a:pPr lvl="1"/>
            <a:r>
              <a:rPr lang="es-ES" sz="1400" dirty="0"/>
              <a:t>Estructura y componentes de un SMBD.</a:t>
            </a:r>
            <a:endParaRPr lang="es-MX" sz="1400" dirty="0"/>
          </a:p>
          <a:p>
            <a:pPr lvl="1"/>
            <a:r>
              <a:rPr lang="es-ES" sz="1400" dirty="0"/>
              <a:t>Requerimientos operacionales (integridad, independencia, seguridad, concurrencia)</a:t>
            </a:r>
            <a:endParaRPr lang="es-MX" sz="1400" dirty="0"/>
          </a:p>
          <a:p>
            <a:pPr lvl="1"/>
            <a:r>
              <a:rPr lang="es-ES" sz="1400" dirty="0"/>
              <a:t>Abstracción de la Información</a:t>
            </a:r>
            <a:endParaRPr lang="es-MX" sz="1400" dirty="0"/>
          </a:p>
          <a:p>
            <a:endParaRPr lang="es-MX" sz="1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203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Temario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z="1800" b="1" cap="all" dirty="0"/>
              <a:t>Modelo de Datos y Diseño de una BD</a:t>
            </a:r>
            <a:endParaRPr lang="es-MX" sz="1800" b="1" cap="all" dirty="0"/>
          </a:p>
          <a:p>
            <a:pPr lvl="1"/>
            <a:r>
              <a:rPr lang="es-ES" sz="1800" dirty="0"/>
              <a:t>Conceptos generales de un modelo de datos.</a:t>
            </a:r>
            <a:endParaRPr lang="es-MX" sz="1800" dirty="0"/>
          </a:p>
          <a:p>
            <a:pPr lvl="1"/>
            <a:r>
              <a:rPr lang="es-ES" sz="1800" dirty="0"/>
              <a:t>Modelo de datos jerárquico y modelo de datos en red</a:t>
            </a:r>
            <a:endParaRPr lang="es-MX" sz="1800" dirty="0"/>
          </a:p>
          <a:p>
            <a:pPr lvl="1"/>
            <a:r>
              <a:rPr lang="es-ES" sz="1800" dirty="0"/>
              <a:t>Modelos lógicos basados en objetos </a:t>
            </a:r>
            <a:endParaRPr lang="es-MX" sz="1800" dirty="0"/>
          </a:p>
          <a:p>
            <a:pPr lvl="1"/>
            <a:r>
              <a:rPr lang="es-ES" sz="1800" dirty="0"/>
              <a:t>Modelo de datos relacional</a:t>
            </a:r>
            <a:endParaRPr lang="es-MX" sz="1800" dirty="0"/>
          </a:p>
          <a:p>
            <a:pPr lvl="1"/>
            <a:r>
              <a:rPr lang="es-ES" sz="1800" dirty="0" err="1"/>
              <a:t>Cardinalidad</a:t>
            </a:r>
            <a:r>
              <a:rPr lang="es-ES" sz="1800" dirty="0"/>
              <a:t> de Mapeo </a:t>
            </a:r>
            <a:endParaRPr lang="es-MX" sz="1800" dirty="0"/>
          </a:p>
          <a:p>
            <a:endParaRPr lang="es-MX" sz="1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207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Temario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" sz="1600" dirty="0"/>
              <a:t>Diagramas Entidad – Relación (E-R)</a:t>
            </a:r>
            <a:endParaRPr lang="es-MX" sz="1600" dirty="0"/>
          </a:p>
          <a:p>
            <a:pPr lvl="1"/>
            <a:r>
              <a:rPr lang="es-ES" sz="1600" dirty="0"/>
              <a:t>Entidades, relaciones, atributos y llaves</a:t>
            </a:r>
            <a:endParaRPr lang="es-MX" sz="1600" dirty="0"/>
          </a:p>
          <a:p>
            <a:pPr lvl="1"/>
            <a:r>
              <a:rPr lang="es-ES" sz="1600" dirty="0"/>
              <a:t>Consideraciones y pasos en la construcción de diagramas E-R</a:t>
            </a:r>
            <a:endParaRPr lang="es-MX" sz="1600" dirty="0"/>
          </a:p>
          <a:p>
            <a:pPr lvl="1"/>
            <a:r>
              <a:rPr lang="es-ES" sz="1600" dirty="0"/>
              <a:t>Matriz de relaciones y solución de la relación muchos a muchos </a:t>
            </a:r>
          </a:p>
          <a:p>
            <a:pPr lvl="1"/>
            <a:r>
              <a:rPr lang="es-ES" sz="1600" dirty="0"/>
              <a:t>Relaciones del Modelo Recursivo</a:t>
            </a:r>
            <a:endParaRPr lang="es-MX" sz="1600" dirty="0"/>
          </a:p>
          <a:p>
            <a:pPr lvl="1"/>
            <a:r>
              <a:rPr lang="es-ES" sz="1600" dirty="0"/>
              <a:t>Reducción del Modelo E-R a tablas</a:t>
            </a:r>
            <a:endParaRPr lang="es-MX" sz="1600" dirty="0"/>
          </a:p>
          <a:p>
            <a:pPr lvl="1"/>
            <a:r>
              <a:rPr lang="es-ES" sz="1600" dirty="0"/>
              <a:t>El Lenguaje de Modelado Unificado UML</a:t>
            </a:r>
            <a:endParaRPr lang="es-MX" sz="1600" dirty="0"/>
          </a:p>
          <a:p>
            <a:endParaRPr lang="es-MX" sz="16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2375637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7052</TotalTime>
  <Words>636</Words>
  <Application>Microsoft Office PowerPoint</Application>
  <PresentationFormat>On-screen Show (16:9)</PresentationFormat>
  <Paragraphs>119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Roboto Condensed Light</vt:lpstr>
      <vt:lpstr>Arvo</vt:lpstr>
      <vt:lpstr>Roboto Condensed</vt:lpstr>
      <vt:lpstr>Arial</vt:lpstr>
      <vt:lpstr>Salerio template</vt:lpstr>
      <vt:lpstr>Introducción a las Bases de Datos</vt:lpstr>
      <vt:lpstr>Anuncios parroquiales</vt:lpstr>
      <vt:lpstr>PowerPoint Presentation</vt:lpstr>
      <vt:lpstr>Objetivo</vt:lpstr>
      <vt:lpstr>Requisitos</vt:lpstr>
      <vt:lpstr>Calificación</vt:lpstr>
      <vt:lpstr>Temario</vt:lpstr>
      <vt:lpstr>Temario</vt:lpstr>
      <vt:lpstr>Temario</vt:lpstr>
      <vt:lpstr>Temario</vt:lpstr>
      <vt:lpstr>Temario</vt:lpstr>
      <vt:lpstr>Libro de Texto</vt:lpstr>
      <vt:lpstr>Introducción</vt:lpstr>
      <vt:lpstr>Introducción</vt:lpstr>
      <vt:lpstr>Introducción</vt:lpstr>
      <vt:lpstr>Introducción</vt:lpstr>
      <vt:lpstr>Conceptos clave</vt:lpstr>
      <vt:lpstr>Personas clave</vt:lpstr>
      <vt:lpstr>PowerPoint Presentation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LEON FELIPE PALAFOX NOVACK</cp:lastModifiedBy>
  <cp:revision>17</cp:revision>
  <dcterms:modified xsi:type="dcterms:W3CDTF">2021-08-11T23:46:02Z</dcterms:modified>
</cp:coreProperties>
</file>