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337" r:id="rId3"/>
    <p:sldId id="338" r:id="rId4"/>
    <p:sldId id="259" r:id="rId5"/>
    <p:sldId id="261" r:id="rId6"/>
    <p:sldId id="339" r:id="rId7"/>
    <p:sldId id="290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</p:sldIdLst>
  <p:sldSz cx="9144000" cy="5143500" type="screen16x9"/>
  <p:notesSz cx="6858000" cy="9144000"/>
  <p:embeddedFontLst>
    <p:embeddedFont>
      <p:font typeface="Roboto Condensed Light" panose="020B0604020202020204" charset="0"/>
      <p:regular r:id="rId29"/>
      <p:bold r:id="rId30"/>
      <p:italic r:id="rId31"/>
      <p:boldItalic r:id="rId32"/>
    </p:embeddedFont>
    <p:embeddedFont>
      <p:font typeface="Arvo" panose="020B0604020202020204" charset="0"/>
      <p:regular r:id="rId33"/>
      <p:bold r:id="rId34"/>
      <p:italic r:id="rId35"/>
      <p:boldItalic r:id="rId36"/>
    </p:embeddedFont>
    <p:embeddedFont>
      <p:font typeface="Roboto Condensed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4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Topics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Research</c:v>
                </c:pt>
                <c:pt idx="1">
                  <c:v>Family</c:v>
                </c:pt>
                <c:pt idx="2">
                  <c:v>Promotions</c:v>
                </c:pt>
                <c:pt idx="3">
                  <c:v>Classes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15</c:v>
                </c:pt>
                <c:pt idx="2">
                  <c:v>5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F6-446C-8FED-6602F4E2E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4893960"/>
        <c:axId val="564892000"/>
      </c:barChart>
      <c:catAx>
        <c:axId val="564893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64892000"/>
        <c:crosses val="autoZero"/>
        <c:auto val="1"/>
        <c:lblAlgn val="ctr"/>
        <c:lblOffset val="100"/>
        <c:noMultiLvlLbl val="0"/>
      </c:catAx>
      <c:valAx>
        <c:axId val="56489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6489396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oogle.com/trends/explore?date=all&amp;q=machine%20learning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-bcf.usc.edu/~gareth/ISL/" TargetMode="External"/><Relationship Id="rId2" Type="http://schemas.openxmlformats.org/officeDocument/2006/relationships/hyperlink" Target="http://www.dcs.gla.ac.uk/~srogers/firstcourseml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math.uwaterloo.ca/~hwolkowi/matrixcookbook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Introducción a la Ciencia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 smtClean="0">
                <a:solidFill>
                  <a:srgbClr val="FFC000"/>
                </a:solidFill>
              </a:rPr>
              <a:t>lpalafox@up.edu.mx</a:t>
            </a:r>
            <a:endParaRPr lang="es-MX" sz="1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429496729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3000" y="495300"/>
            <a:ext cx="4133850" cy="4146542"/>
          </a:xfrm>
        </p:spPr>
      </p:pic>
    </p:spTree>
    <p:extLst>
      <p:ext uri="{BB962C8B-B14F-4D97-AF65-F5344CB8AC3E}">
        <p14:creationId xmlns:p14="http://schemas.microsoft.com/office/powerpoint/2010/main" val="34699126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0300" y="1143000"/>
            <a:ext cx="4721225" cy="3265487"/>
          </a:xfr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85788"/>
            <a:ext cx="9007475" cy="55721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ML ha </a:t>
            </a:r>
            <a:r>
              <a:rPr lang="en-US" dirty="0" err="1" smtClean="0">
                <a:solidFill>
                  <a:srgbClr val="FF0000"/>
                </a:solidFill>
              </a:rPr>
              <a:t>logrado</a:t>
            </a:r>
            <a:r>
              <a:rPr lang="en-US" dirty="0" smtClean="0">
                <a:solidFill>
                  <a:srgbClr val="FF0000"/>
                </a:solidFill>
              </a:rPr>
              <a:t> lo que se </a:t>
            </a:r>
            <a:r>
              <a:rPr lang="en-US" dirty="0" err="1" smtClean="0">
                <a:solidFill>
                  <a:srgbClr val="FF0000"/>
                </a:solidFill>
              </a:rPr>
              <a:t>pensaba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imposible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7551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85788"/>
            <a:ext cx="9007475" cy="55721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Todo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mundo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está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haciendo</a:t>
            </a:r>
            <a:r>
              <a:rPr lang="en-US" dirty="0" smtClean="0">
                <a:solidFill>
                  <a:srgbClr val="FF0000"/>
                </a:solidFill>
              </a:rPr>
              <a:t> ML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0979" y="1383007"/>
            <a:ext cx="3198956" cy="348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259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8450" y="341313"/>
            <a:ext cx="3444875" cy="4384675"/>
          </a:xfrm>
        </p:spPr>
      </p:pic>
    </p:spTree>
    <p:extLst>
      <p:ext uri="{BB962C8B-B14F-4D97-AF65-F5344CB8AC3E}">
        <p14:creationId xmlns:p14="http://schemas.microsoft.com/office/powerpoint/2010/main" val="6239198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Bishop, Christopher M. </a:t>
            </a:r>
            <a:r>
              <a:rPr lang="en-US" i="1" dirty="0"/>
              <a:t>Pattern recognition and machine learning.</a:t>
            </a:r>
            <a:r>
              <a:rPr lang="en-US" dirty="0"/>
              <a:t> Springer, 2006.</a:t>
            </a:r>
          </a:p>
          <a:p>
            <a:pPr fontAlgn="base"/>
            <a:r>
              <a:rPr lang="en-US" dirty="0"/>
              <a:t>Rogers, Simon, and Mark </a:t>
            </a:r>
            <a:r>
              <a:rPr lang="en-US" dirty="0" err="1"/>
              <a:t>Girolami</a:t>
            </a:r>
            <a:r>
              <a:rPr lang="en-US" dirty="0"/>
              <a:t>. </a:t>
            </a:r>
            <a:r>
              <a:rPr lang="en-US" i="1" dirty="0"/>
              <a:t>A first course in machine learning</a:t>
            </a:r>
            <a:r>
              <a:rPr lang="en-US" dirty="0"/>
              <a:t>. CRC Press, 2011. (</a:t>
            </a:r>
            <a:r>
              <a:rPr lang="en-US" dirty="0">
                <a:hlinkClick r:id="rId2"/>
              </a:rPr>
              <a:t>http://www.dcs.gla.ac.uk/~srogers/firstcourseml/</a:t>
            </a:r>
            <a:r>
              <a:rPr lang="en-US" dirty="0"/>
              <a:t> </a:t>
            </a:r>
            <a:r>
              <a:rPr lang="en-US" dirty="0" smtClean="0"/>
              <a:t>)</a:t>
            </a:r>
            <a:endParaRPr lang="en-US" dirty="0"/>
          </a:p>
          <a:p>
            <a:pPr fontAlgn="base"/>
            <a:r>
              <a:rPr lang="en-US" dirty="0"/>
              <a:t>James, Gareth, et al. </a:t>
            </a:r>
            <a:r>
              <a:rPr lang="en-US" i="1" dirty="0"/>
              <a:t>An introduction to statistical learning. </a:t>
            </a:r>
            <a:r>
              <a:rPr lang="en-US" dirty="0"/>
              <a:t>New York: Springer, 2013. (</a:t>
            </a:r>
            <a:r>
              <a:rPr lang="en-US" dirty="0">
                <a:hlinkClick r:id="rId3"/>
              </a:rPr>
              <a:t>http://www-bcf.usc.edu/~gareth/ISL/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Petersen, </a:t>
            </a:r>
            <a:r>
              <a:rPr lang="en-US" dirty="0" err="1"/>
              <a:t>Kaare</a:t>
            </a:r>
            <a:r>
              <a:rPr lang="en-US" dirty="0"/>
              <a:t> Brandt, and Michael </a:t>
            </a:r>
            <a:r>
              <a:rPr lang="en-US" dirty="0" err="1"/>
              <a:t>Syskind</a:t>
            </a:r>
            <a:r>
              <a:rPr lang="en-US" dirty="0"/>
              <a:t> Pedersen. </a:t>
            </a:r>
            <a:r>
              <a:rPr lang="en-US" i="1" dirty="0"/>
              <a:t>The matrix cookbook</a:t>
            </a:r>
            <a:r>
              <a:rPr lang="en-US" dirty="0"/>
              <a:t>. Technical University of Denmark 7 (2008): 15. (</a:t>
            </a:r>
            <a:r>
              <a:rPr lang="en-US" dirty="0">
                <a:hlinkClick r:id="rId4"/>
              </a:rPr>
              <a:t>https://www.math.uwaterloo.ca/~hwolkowi/matrixcookbook.pdf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05812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FF0000"/>
                </a:solidFill>
              </a:rPr>
              <a:t>Actividad</a:t>
            </a:r>
            <a:r>
              <a:rPr lang="en-US" sz="4500" dirty="0">
                <a:solidFill>
                  <a:srgbClr val="FF0000"/>
                </a:solidFill>
              </a:rPr>
              <a:t> </a:t>
            </a:r>
            <a:r>
              <a:rPr lang="en-US" sz="4500" dirty="0" err="1">
                <a:solidFill>
                  <a:srgbClr val="FF0000"/>
                </a:solidFill>
              </a:rPr>
              <a:t>Grupal</a:t>
            </a:r>
            <a:endParaRPr lang="en-US" sz="4500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11824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baseline="30000" dirty="0" smtClean="0">
                <a:solidFill>
                  <a:schemeClr val="accent1"/>
                </a:solidFill>
              </a:rPr>
              <a:t>st</a:t>
            </a:r>
            <a:r>
              <a:rPr lang="en-US" dirty="0" smtClean="0">
                <a:solidFill>
                  <a:schemeClr val="accent1"/>
                </a:solidFill>
              </a:rPr>
              <a:t> Message</a:t>
            </a:r>
            <a:br>
              <a:rPr lang="en-US" dirty="0" smtClean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Mafia</a:t>
            </a:r>
            <a:endParaRPr lang="en-US" sz="3000" dirty="0"/>
          </a:p>
          <a:p>
            <a:pPr algn="ctr"/>
            <a:r>
              <a:rPr lang="en-US" sz="3000" dirty="0" err="1"/>
              <a:t>Poder</a:t>
            </a:r>
            <a:r>
              <a:rPr lang="en-US" sz="3000" dirty="0"/>
              <a:t> </a:t>
            </a:r>
          </a:p>
          <a:p>
            <a:pPr algn="ctr"/>
            <a:r>
              <a:rPr lang="en-US" sz="3000" dirty="0" err="1"/>
              <a:t>Corrupción</a:t>
            </a:r>
            <a:endParaRPr lang="en-US" sz="3000" dirty="0"/>
          </a:p>
          <a:p>
            <a:pPr algn="ctr"/>
            <a:r>
              <a:rPr lang="en-US" sz="3000" dirty="0"/>
              <a:t>Complot</a:t>
            </a:r>
          </a:p>
          <a:p>
            <a:pPr algn="ctr"/>
            <a:r>
              <a:rPr lang="en-US" sz="3000" dirty="0"/>
              <a:t>México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033899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2</a:t>
            </a:r>
            <a:r>
              <a:rPr lang="en-US" baseline="30000" dirty="0" smtClean="0">
                <a:solidFill>
                  <a:schemeClr val="accent1"/>
                </a:solidFill>
              </a:rPr>
              <a:t>nd</a:t>
            </a:r>
            <a:r>
              <a:rPr lang="en-US" dirty="0" smtClean="0">
                <a:solidFill>
                  <a:schemeClr val="accent1"/>
                </a:solidFill>
              </a:rPr>
              <a:t> Message</a:t>
            </a:r>
            <a:br>
              <a:rPr lang="en-US" dirty="0" smtClean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75" dirty="0" err="1"/>
              <a:t>Gol</a:t>
            </a:r>
            <a:endParaRPr lang="en-US" sz="2475" dirty="0"/>
          </a:p>
          <a:p>
            <a:pPr algn="ctr"/>
            <a:r>
              <a:rPr lang="en-US" sz="2475" dirty="0"/>
              <a:t>México</a:t>
            </a:r>
            <a:endParaRPr lang="en-US" sz="2475" dirty="0"/>
          </a:p>
          <a:p>
            <a:pPr algn="ctr"/>
            <a:r>
              <a:rPr lang="en-US" sz="2475" dirty="0" err="1"/>
              <a:t>Tirititito</a:t>
            </a:r>
            <a:endParaRPr lang="en-US" sz="2475" dirty="0"/>
          </a:p>
          <a:p>
            <a:pPr algn="ctr"/>
            <a:r>
              <a:rPr lang="en-US" sz="2475" dirty="0" err="1"/>
              <a:t>Fútbol</a:t>
            </a:r>
            <a:endParaRPr lang="en-US" sz="2475" dirty="0"/>
          </a:p>
          <a:p>
            <a:pPr algn="ctr"/>
            <a:endParaRPr lang="en-US" sz="2475" dirty="0"/>
          </a:p>
        </p:txBody>
      </p:sp>
    </p:spTree>
    <p:extLst>
      <p:ext uri="{BB962C8B-B14F-4D97-AF65-F5344CB8AC3E}">
        <p14:creationId xmlns:p14="http://schemas.microsoft.com/office/powerpoint/2010/main" val="12594040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supieron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Las palabras </a:t>
            </a:r>
            <a:r>
              <a:rPr lang="en-US" sz="2000" dirty="0" err="1" smtClean="0"/>
              <a:t>están</a:t>
            </a:r>
            <a:r>
              <a:rPr lang="en-US" sz="2000" dirty="0" smtClean="0"/>
              <a:t> </a:t>
            </a:r>
            <a:r>
              <a:rPr lang="en-US" sz="2000" dirty="0" err="1" smtClean="0"/>
              <a:t>asociadas</a:t>
            </a:r>
            <a:r>
              <a:rPr lang="en-US" sz="2000" dirty="0"/>
              <a:t> </a:t>
            </a:r>
            <a:r>
              <a:rPr lang="en-US" sz="2000" dirty="0" smtClean="0"/>
              <a:t>a </a:t>
            </a:r>
            <a:r>
              <a:rPr lang="en-US" sz="2000" dirty="0" err="1" smtClean="0"/>
              <a:t>cada</a:t>
            </a:r>
            <a:r>
              <a:rPr lang="en-US" sz="2000" dirty="0" smtClean="0"/>
              <a:t> persona</a:t>
            </a:r>
          </a:p>
          <a:p>
            <a:endParaRPr lang="en-US" sz="2000" dirty="0" smtClean="0"/>
          </a:p>
          <a:p>
            <a:r>
              <a:rPr lang="en-US" sz="2000" dirty="0" smtClean="0"/>
              <a:t>Su </a:t>
            </a:r>
            <a:r>
              <a:rPr lang="en-US" sz="2000" dirty="0" err="1" smtClean="0"/>
              <a:t>cerebro</a:t>
            </a:r>
            <a:r>
              <a:rPr lang="en-US" sz="2000" dirty="0" smtClean="0"/>
              <a:t> </a:t>
            </a:r>
            <a:r>
              <a:rPr lang="en-US" sz="2000" dirty="0" err="1" smtClean="0"/>
              <a:t>correlaciona</a:t>
            </a:r>
            <a:r>
              <a:rPr lang="en-US" sz="2000" dirty="0" smtClean="0"/>
              <a:t> las palabras con las personas.</a:t>
            </a:r>
          </a:p>
          <a:p>
            <a:endParaRPr lang="en-US" sz="2000" dirty="0" smtClean="0"/>
          </a:p>
          <a:p>
            <a:r>
              <a:rPr lang="en-US" sz="2000" dirty="0" smtClean="0"/>
              <a:t>Su </a:t>
            </a:r>
            <a:r>
              <a:rPr lang="en-US" sz="2000" dirty="0" err="1" smtClean="0"/>
              <a:t>cerebro</a:t>
            </a:r>
            <a:r>
              <a:rPr lang="en-US" sz="2000" dirty="0" smtClean="0"/>
              <a:t> </a:t>
            </a:r>
            <a:r>
              <a:rPr lang="en-US" sz="2000" dirty="0" err="1" smtClean="0"/>
              <a:t>calcula</a:t>
            </a:r>
            <a:r>
              <a:rPr lang="en-US" sz="2000" dirty="0" smtClean="0"/>
              <a:t> las </a:t>
            </a:r>
            <a:r>
              <a:rPr lang="en-US" sz="2000" dirty="0" err="1" smtClean="0"/>
              <a:t>probabilidades</a:t>
            </a:r>
            <a:r>
              <a:rPr lang="en-US" sz="2000" dirty="0" smtClean="0"/>
              <a:t> </a:t>
            </a:r>
            <a:r>
              <a:rPr lang="en-US" sz="2000" dirty="0" err="1" smtClean="0"/>
              <a:t>conjuntas</a:t>
            </a:r>
            <a:r>
              <a:rPr lang="en-US" sz="2000" dirty="0" smtClean="0"/>
              <a:t> de que la persona </a:t>
            </a:r>
            <a:r>
              <a:rPr lang="en-US" sz="2000" dirty="0" err="1" smtClean="0"/>
              <a:t>esté</a:t>
            </a:r>
            <a:r>
              <a:rPr lang="en-US" sz="2000" dirty="0" smtClean="0"/>
              <a:t> </a:t>
            </a:r>
            <a:r>
              <a:rPr lang="en-US" sz="2000" dirty="0" err="1" smtClean="0"/>
              <a:t>asociada</a:t>
            </a:r>
            <a:r>
              <a:rPr lang="en-US" sz="2000" dirty="0" smtClean="0"/>
              <a:t> al </a:t>
            </a:r>
            <a:r>
              <a:rPr lang="en-US" sz="2000" dirty="0" err="1" smtClean="0"/>
              <a:t>mensaje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58051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Reglas</a:t>
            </a:r>
            <a:r>
              <a:rPr lang="en-US" dirty="0" smtClean="0"/>
              <a:t> del </a:t>
            </a:r>
            <a:r>
              <a:rPr lang="en-US" dirty="0" err="1" smtClean="0"/>
              <a:t>juego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 smtClean="0"/>
              <a:t>Datos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dirty="0" err="1" smtClean="0"/>
              <a:t>Documentos</a:t>
            </a:r>
            <a:r>
              <a:rPr lang="en-US" sz="1600" dirty="0" smtClean="0"/>
              <a:t> - &gt; </a:t>
            </a:r>
            <a:r>
              <a:rPr lang="en-US" sz="1600" dirty="0" err="1" smtClean="0"/>
              <a:t>Texto</a:t>
            </a:r>
            <a:endParaRPr lang="en-US" sz="1600" dirty="0" smtClean="0"/>
          </a:p>
          <a:p>
            <a:pPr lvl="1"/>
            <a:r>
              <a:rPr lang="en-US" sz="1600" dirty="0" err="1" smtClean="0"/>
              <a:t>Imagenes</a:t>
            </a:r>
            <a:r>
              <a:rPr lang="en-US" sz="1600" dirty="0" smtClean="0"/>
              <a:t> - &gt; </a:t>
            </a:r>
            <a:r>
              <a:rPr lang="en-US" sz="1600" dirty="0" err="1" smtClean="0"/>
              <a:t>Pixeles</a:t>
            </a:r>
            <a:endParaRPr lang="en-US" sz="1600" dirty="0" smtClean="0"/>
          </a:p>
          <a:p>
            <a:pPr lvl="1"/>
            <a:r>
              <a:rPr lang="en-US" sz="1600" dirty="0" err="1" smtClean="0"/>
              <a:t>Canciones</a:t>
            </a:r>
            <a:r>
              <a:rPr lang="en-US" sz="1600" dirty="0" smtClean="0"/>
              <a:t> -&gt; </a:t>
            </a:r>
            <a:r>
              <a:rPr lang="en-US" sz="1600" dirty="0" err="1" smtClean="0"/>
              <a:t>notas</a:t>
            </a:r>
            <a:r>
              <a:rPr lang="en-US" sz="1600" dirty="0" smtClean="0"/>
              <a:t>, tonos</a:t>
            </a:r>
          </a:p>
          <a:p>
            <a:r>
              <a:rPr lang="en-US" sz="1600" dirty="0" smtClean="0"/>
              <a:t>Features, </a:t>
            </a:r>
            <a:r>
              <a:rPr lang="en-US" sz="1600" dirty="0" err="1" smtClean="0"/>
              <a:t>Características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dirty="0" err="1" smtClean="0"/>
              <a:t>Textos</a:t>
            </a:r>
            <a:r>
              <a:rPr lang="en-US" sz="1600" dirty="0" smtClean="0"/>
              <a:t> -&gt; </a:t>
            </a:r>
            <a:r>
              <a:rPr lang="en-US" sz="1600" dirty="0" err="1" smtClean="0"/>
              <a:t>Cadenas</a:t>
            </a:r>
            <a:r>
              <a:rPr lang="en-US" sz="1600" dirty="0" smtClean="0"/>
              <a:t>: hi, ho, amigo, </a:t>
            </a:r>
            <a:r>
              <a:rPr lang="en-US" sz="1600" dirty="0" err="1" smtClean="0"/>
              <a:t>ayuda</a:t>
            </a:r>
            <a:endParaRPr lang="en-US" sz="1600" dirty="0" smtClean="0"/>
          </a:p>
          <a:p>
            <a:pPr lvl="1"/>
            <a:r>
              <a:rPr lang="en-US" sz="1600" dirty="0" err="1" smtClean="0"/>
              <a:t>Imagenes</a:t>
            </a:r>
            <a:r>
              <a:rPr lang="en-US" sz="1600" dirty="0" smtClean="0"/>
              <a:t> -&gt; RGB, DN, grayscale, </a:t>
            </a:r>
            <a:r>
              <a:rPr lang="en-US" sz="1600" dirty="0" err="1" smtClean="0"/>
              <a:t>flotantes</a:t>
            </a:r>
            <a:endParaRPr lang="en-US" sz="1600" dirty="0" smtClean="0"/>
          </a:p>
          <a:p>
            <a:pPr lvl="1"/>
            <a:r>
              <a:rPr lang="en-US" sz="1600" dirty="0" smtClean="0"/>
              <a:t>Tonos -&gt; </a:t>
            </a:r>
            <a:r>
              <a:rPr lang="en-US" sz="1600" dirty="0" err="1" smtClean="0"/>
              <a:t>Flotantes</a:t>
            </a:r>
            <a:r>
              <a:rPr lang="en-US" sz="1600" dirty="0" smtClean="0"/>
              <a:t> que </a:t>
            </a:r>
            <a:r>
              <a:rPr lang="en-US" sz="1600" dirty="0" err="1" smtClean="0"/>
              <a:t>representen</a:t>
            </a:r>
            <a:r>
              <a:rPr lang="en-US" sz="1600" dirty="0" smtClean="0"/>
              <a:t> el </a:t>
            </a:r>
            <a:r>
              <a:rPr lang="en-US" sz="1600" dirty="0" err="1" smtClean="0"/>
              <a:t>tono</a:t>
            </a:r>
            <a:r>
              <a:rPr lang="en-US" sz="1600" dirty="0" smtClean="0"/>
              <a:t>.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81038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Noticias del día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Qué ha pasado en el mundo de Data </a:t>
            </a:r>
            <a:r>
              <a:rPr lang="es-MX" dirty="0" err="1" smtClean="0"/>
              <a:t>Science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</a:t>
            </a:fld>
            <a:endParaRPr lang="es-MX"/>
          </a:p>
        </p:txBody>
      </p:sp>
      <p:sp>
        <p:nvSpPr>
          <p:cNvPr id="5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07392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Aprendizaje</a:t>
            </a:r>
            <a:r>
              <a:rPr lang="en-US" dirty="0" smtClean="0"/>
              <a:t> </a:t>
            </a:r>
            <a:r>
              <a:rPr lang="en-US" dirty="0" err="1" smtClean="0"/>
              <a:t>Supervisado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Set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etiquetados</a:t>
            </a:r>
            <a:endParaRPr lang="en-US" dirty="0" smtClean="0"/>
          </a:p>
          <a:p>
            <a:pPr lvl="1"/>
            <a:r>
              <a:rPr lang="en-US" dirty="0" smtClean="0"/>
              <a:t>Set de emails con spam/not spam.</a:t>
            </a:r>
          </a:p>
          <a:p>
            <a:pPr lvl="1"/>
            <a:r>
              <a:rPr lang="en-US" dirty="0" smtClean="0"/>
              <a:t>Reviews de Amazon (</a:t>
            </a:r>
            <a:r>
              <a:rPr lang="en-US" dirty="0" err="1" smtClean="0"/>
              <a:t>Estrellas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Facebook like/not like.</a:t>
            </a:r>
          </a:p>
          <a:p>
            <a:pPr lvl="1"/>
            <a:r>
              <a:rPr lang="en-US" dirty="0" smtClean="0"/>
              <a:t>Stock Market - &gt; </a:t>
            </a:r>
            <a:r>
              <a:rPr lang="en-US" dirty="0" err="1" smtClean="0"/>
              <a:t>Volumen</a:t>
            </a:r>
            <a:endParaRPr lang="en-US" dirty="0" smtClean="0"/>
          </a:p>
          <a:p>
            <a:r>
              <a:rPr lang="en-US" dirty="0" err="1" smtClean="0"/>
              <a:t>Algoritmo</a:t>
            </a:r>
            <a:endParaRPr lang="en-US" dirty="0" smtClean="0"/>
          </a:p>
          <a:p>
            <a:pPr lvl="1"/>
            <a:r>
              <a:rPr lang="en-US" dirty="0" err="1" smtClean="0"/>
              <a:t>Regresión</a:t>
            </a:r>
            <a:r>
              <a:rPr lang="en-US" dirty="0" smtClean="0"/>
              <a:t> Lineal</a:t>
            </a:r>
          </a:p>
          <a:p>
            <a:pPr lvl="1"/>
            <a:r>
              <a:rPr lang="en-US" dirty="0" err="1" smtClean="0"/>
              <a:t>Regresión</a:t>
            </a:r>
            <a:r>
              <a:rPr lang="en-US" dirty="0" smtClean="0"/>
              <a:t> </a:t>
            </a:r>
            <a:r>
              <a:rPr lang="en-US" dirty="0" err="1" smtClean="0"/>
              <a:t>Logística</a:t>
            </a:r>
            <a:endParaRPr lang="en-US" dirty="0" smtClean="0"/>
          </a:p>
          <a:p>
            <a:pPr lvl="1"/>
            <a:r>
              <a:rPr lang="en-US" dirty="0" err="1" smtClean="0"/>
              <a:t>Maquinas</a:t>
            </a:r>
            <a:r>
              <a:rPr lang="en-US" dirty="0" smtClean="0"/>
              <a:t> de </a:t>
            </a:r>
            <a:r>
              <a:rPr lang="en-US" dirty="0" err="1" smtClean="0"/>
              <a:t>Soporte</a:t>
            </a:r>
            <a:r>
              <a:rPr lang="en-US" dirty="0" smtClean="0"/>
              <a:t> </a:t>
            </a:r>
            <a:r>
              <a:rPr lang="en-US" dirty="0" err="1" smtClean="0"/>
              <a:t>Vectorial</a:t>
            </a:r>
            <a:endParaRPr lang="en-US" dirty="0" smtClean="0"/>
          </a:p>
          <a:p>
            <a:pPr lvl="1"/>
            <a:r>
              <a:rPr lang="en-US" dirty="0" smtClean="0"/>
              <a:t>Deep Learning (Neural Networks and Convolutional NN)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50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1683646" y="1234369"/>
            <a:ext cx="5659694" cy="2220359"/>
            <a:chOff x="733217" y="1261371"/>
            <a:chExt cx="6579491" cy="2217298"/>
          </a:xfrm>
        </p:grpSpPr>
        <p:sp>
          <p:nvSpPr>
            <p:cNvPr id="4" name="TextBox 3"/>
            <p:cNvSpPr txBox="1"/>
            <p:nvPr/>
          </p:nvSpPr>
          <p:spPr>
            <a:xfrm>
              <a:off x="1677744" y="1261371"/>
              <a:ext cx="3019273" cy="33424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sz="1575" b="1" dirty="0" err="1">
                  <a:ln/>
                  <a:solidFill>
                    <a:schemeClr val="accent3"/>
                  </a:solidFill>
                </a:rPr>
                <a:t>Aprendizaje</a:t>
              </a:r>
              <a:r>
                <a:rPr lang="en-US" sz="1575" b="1" dirty="0">
                  <a:ln/>
                  <a:solidFill>
                    <a:schemeClr val="accent3"/>
                  </a:solidFill>
                </a:rPr>
                <a:t> </a:t>
              </a:r>
              <a:r>
                <a:rPr lang="en-US" sz="1575" b="1" dirty="0" err="1">
                  <a:ln/>
                  <a:solidFill>
                    <a:schemeClr val="accent3"/>
                  </a:solidFill>
                </a:rPr>
                <a:t>Supervisado</a:t>
              </a:r>
              <a:endParaRPr lang="en-US" sz="1575" b="1" dirty="0">
                <a:ln/>
                <a:solidFill>
                  <a:schemeClr val="accent3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28779" y="1914098"/>
              <a:ext cx="580644" cy="58616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/>
                <a:t>Data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3217" y="2579923"/>
              <a:ext cx="906044" cy="247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Mail Inbox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76935" y="1914098"/>
              <a:ext cx="580644" cy="58616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/>
                <a:t>Labels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75233" y="2625991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Not Spam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03199" y="2900311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Spam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19835" y="2984893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Not Spam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47217" y="3172345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Spam</a:t>
              </a:r>
            </a:p>
          </p:txBody>
        </p:sp>
        <p:sp>
          <p:nvSpPr>
            <p:cNvPr id="24" name="Plus 23"/>
            <p:cNvSpPr/>
            <p:nvPr/>
          </p:nvSpPr>
          <p:spPr>
            <a:xfrm>
              <a:off x="1510007" y="1979053"/>
              <a:ext cx="466344" cy="466344"/>
            </a:xfrm>
            <a:prstGeom prst="mathPlu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28779" y="2834017"/>
              <a:ext cx="859536" cy="644652"/>
              <a:chOff x="755904" y="2718816"/>
              <a:chExt cx="1146048" cy="859536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755904" y="2718816"/>
                <a:ext cx="688848" cy="402336"/>
                <a:chOff x="1169463" y="3439114"/>
                <a:chExt cx="688848" cy="402336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1169463" y="3439114"/>
                  <a:ext cx="688848" cy="40233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/>
                </a:p>
              </p:txBody>
            </p:sp>
            <p:pic>
              <p:nvPicPr>
                <p:cNvPr id="1026" name="Picture 2" descr="http://upload.wikimedia.org/wikipedia/en/0/0a/Gmail_logo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463" y="3452414"/>
                  <a:ext cx="239544" cy="1079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1203268" y="3598359"/>
                  <a:ext cx="326828" cy="9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203268" y="3678324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214629" y="3753831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908304" y="2871216"/>
                <a:ext cx="688848" cy="402336"/>
                <a:chOff x="1169463" y="3439114"/>
                <a:chExt cx="688848" cy="40233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1169463" y="3439114"/>
                  <a:ext cx="688848" cy="40233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/>
                </a:p>
              </p:txBody>
            </p:sp>
            <p:pic>
              <p:nvPicPr>
                <p:cNvPr id="34" name="Picture 2" descr="http://upload.wikimedia.org/wikipedia/en/0/0a/Gmail_logo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463" y="3452414"/>
                  <a:ext cx="239544" cy="1079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1203268" y="3598359"/>
                  <a:ext cx="326828" cy="9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203268" y="3678324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214629" y="3753831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1060704" y="3023616"/>
                <a:ext cx="688848" cy="402336"/>
                <a:chOff x="1169463" y="3439114"/>
                <a:chExt cx="688848" cy="40233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169463" y="3439114"/>
                  <a:ext cx="688848" cy="40233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/>
                </a:p>
              </p:txBody>
            </p:sp>
            <p:pic>
              <p:nvPicPr>
                <p:cNvPr id="40" name="Picture 2" descr="http://upload.wikimedia.org/wikipedia/en/0/0a/Gmail_logo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463" y="3452414"/>
                  <a:ext cx="239544" cy="1079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1203268" y="3598359"/>
                  <a:ext cx="326828" cy="9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203268" y="3678324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214629" y="3753831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1213104" y="3176016"/>
                <a:ext cx="688848" cy="402336"/>
                <a:chOff x="1169463" y="3439114"/>
                <a:chExt cx="688848" cy="402336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169463" y="3439114"/>
                  <a:ext cx="688848" cy="40233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/>
                </a:p>
              </p:txBody>
            </p:sp>
            <p:pic>
              <p:nvPicPr>
                <p:cNvPr id="46" name="Picture 2" descr="http://upload.wikimedia.org/wikipedia/en/0/0a/Gmail_logo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463" y="3452414"/>
                  <a:ext cx="239544" cy="1079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1203268" y="3598359"/>
                  <a:ext cx="326828" cy="9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203268" y="3678324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214629" y="3753831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0" name="Right Arrow 49"/>
            <p:cNvSpPr/>
            <p:nvPr/>
          </p:nvSpPr>
          <p:spPr>
            <a:xfrm>
              <a:off x="2867892" y="2034956"/>
              <a:ext cx="843742" cy="35453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849625" y="1919143"/>
              <a:ext cx="1553648" cy="586163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Algorithm</a:t>
              </a:r>
            </a:p>
            <a:p>
              <a:pPr algn="ctr"/>
              <a:r>
                <a:rPr lang="en-US" sz="675" dirty="0"/>
                <a:t>(Naïve Bayes, Deep Nets, SVMs, Logistic Regression)</a:t>
              </a: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5541266" y="2029911"/>
              <a:ext cx="385710" cy="35453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6412489" y="1604334"/>
              <a:ext cx="516636" cy="301752"/>
              <a:chOff x="1169463" y="3439114"/>
              <a:chExt cx="688848" cy="402336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169463" y="3439114"/>
                <a:ext cx="688848" cy="40233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pic>
            <p:nvPicPr>
              <p:cNvPr id="61" name="Picture 2" descr="http://upload.wikimedia.org/wikipedia/en/0/0a/Gmail_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9463" y="3452414"/>
                <a:ext cx="239544" cy="107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2" name="Straight Connector 61"/>
              <p:cNvCxnSpPr/>
              <p:nvPr/>
            </p:nvCxnSpPr>
            <p:spPr>
              <a:xfrm flipV="1">
                <a:off x="1203268" y="3598359"/>
                <a:ext cx="326828" cy="9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203268" y="3678324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214629" y="3753831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/>
            <p:cNvSpPr/>
            <p:nvPr/>
          </p:nvSpPr>
          <p:spPr>
            <a:xfrm>
              <a:off x="6384277" y="2206311"/>
              <a:ext cx="573059" cy="292498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System</a:t>
              </a:r>
            </a:p>
          </p:txBody>
        </p:sp>
        <p:sp>
          <p:nvSpPr>
            <p:cNvPr id="81" name="Right Arrow 80"/>
            <p:cNvSpPr/>
            <p:nvPr/>
          </p:nvSpPr>
          <p:spPr>
            <a:xfrm rot="5400000">
              <a:off x="6526775" y="1979371"/>
              <a:ext cx="240573" cy="17331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51" name="Left-Up Arrow 50"/>
            <p:cNvSpPr/>
            <p:nvPr/>
          </p:nvSpPr>
          <p:spPr>
            <a:xfrm rot="13500000">
              <a:off x="6358271" y="2589443"/>
              <a:ext cx="577581" cy="577581"/>
            </a:xfrm>
            <a:prstGeom prst="lef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966616" y="3021469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Not Spam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796072" y="3036016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Spam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298106" y="3982864"/>
            <a:ext cx="36615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Spam</a:t>
            </a:r>
            <a:r>
              <a:rPr lang="en-US" sz="1050" dirty="0"/>
              <a:t>: Offer, Viagra, medicine, Free, Conference in China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98106" y="4375433"/>
            <a:ext cx="35189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Not Spam</a:t>
            </a:r>
            <a:r>
              <a:rPr lang="en-US" sz="1050" dirty="0"/>
              <a:t>: </a:t>
            </a:r>
            <a:r>
              <a:rPr lang="en-US" sz="1050" dirty="0"/>
              <a:t>UP, Machine Learning, </a:t>
            </a:r>
            <a:r>
              <a:rPr lang="en-US" sz="1050" dirty="0" err="1"/>
              <a:t>Evento</a:t>
            </a:r>
            <a:r>
              <a:rPr lang="en-US" sz="1050" dirty="0"/>
              <a:t>, Mia, </a:t>
            </a:r>
            <a:r>
              <a:rPr lang="en-US" sz="1050" dirty="0" err="1"/>
              <a:t>Mónica</a:t>
            </a:r>
            <a:endParaRPr lang="en-US" sz="1050" dirty="0"/>
          </a:p>
        </p:txBody>
      </p:sp>
      <p:sp>
        <p:nvSpPr>
          <p:cNvPr id="87" name="TextBox 86"/>
          <p:cNvSpPr txBox="1"/>
          <p:nvPr/>
        </p:nvSpPr>
        <p:spPr>
          <a:xfrm>
            <a:off x="1837899" y="3454727"/>
            <a:ext cx="50365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/>
          </a:p>
          <a:p>
            <a:r>
              <a:rPr lang="en-US" sz="1050" dirty="0" err="1"/>
              <a:t>Cada</a:t>
            </a:r>
            <a:r>
              <a:rPr lang="en-US" sz="1050" dirty="0"/>
              <a:t> </a:t>
            </a:r>
            <a:r>
              <a:rPr lang="en-US" sz="1050" dirty="0" err="1"/>
              <a:t>categoría</a:t>
            </a:r>
            <a:r>
              <a:rPr lang="en-US" sz="1050" dirty="0"/>
              <a:t> </a:t>
            </a:r>
            <a:r>
              <a:rPr lang="en-US" sz="1050" dirty="0" err="1"/>
              <a:t>tendrá</a:t>
            </a:r>
            <a:r>
              <a:rPr lang="en-US" sz="1050" dirty="0"/>
              <a:t> features que lo van a </a:t>
            </a:r>
            <a:r>
              <a:rPr lang="en-US" sz="1050" dirty="0" err="1"/>
              <a:t>caracterizar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919932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de </a:t>
            </a:r>
            <a:r>
              <a:rPr lang="en-US" dirty="0" err="1" smtClean="0"/>
              <a:t>Validación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sz="2100" dirty="0"/>
          </a:p>
          <a:p>
            <a:r>
              <a:rPr lang="en-US" sz="2100" dirty="0" err="1" smtClean="0"/>
              <a:t>Análisis</a:t>
            </a:r>
            <a:r>
              <a:rPr lang="en-US" sz="2100" dirty="0" smtClean="0"/>
              <a:t> de </a:t>
            </a:r>
            <a:r>
              <a:rPr lang="en-US" sz="2100" dirty="0" err="1" smtClean="0"/>
              <a:t>Sesgo</a:t>
            </a:r>
            <a:endParaRPr lang="en-US" sz="2100" dirty="0"/>
          </a:p>
          <a:p>
            <a:pPr lvl="1"/>
            <a:r>
              <a:rPr lang="en-US" sz="1800" i="1" dirty="0"/>
              <a:t>“The needs of the Many outweigh the needs of the few”</a:t>
            </a:r>
          </a:p>
          <a:p>
            <a:pPr lvl="2"/>
            <a:r>
              <a:rPr lang="en-US" sz="1500" i="1" dirty="0"/>
              <a:t>Spock</a:t>
            </a:r>
          </a:p>
          <a:p>
            <a:pPr lvl="1"/>
            <a:r>
              <a:rPr lang="en-US" sz="1800" dirty="0"/>
              <a:t>No le </a:t>
            </a:r>
            <a:r>
              <a:rPr lang="en-US" sz="1800" dirty="0" err="1"/>
              <a:t>quieres</a:t>
            </a:r>
            <a:r>
              <a:rPr lang="en-US" sz="1800" dirty="0"/>
              <a:t> </a:t>
            </a:r>
            <a:r>
              <a:rPr lang="en-US" sz="1800" dirty="0" err="1"/>
              <a:t>decir</a:t>
            </a:r>
            <a:r>
              <a:rPr lang="en-US" sz="1800" dirty="0"/>
              <a:t> a </a:t>
            </a:r>
            <a:r>
              <a:rPr lang="en-US" sz="1800" dirty="0" err="1"/>
              <a:t>alguien</a:t>
            </a:r>
            <a:r>
              <a:rPr lang="en-US" sz="1800" dirty="0"/>
              <a:t> que </a:t>
            </a:r>
            <a:r>
              <a:rPr lang="en-US" sz="1800" dirty="0" err="1"/>
              <a:t>tiene</a:t>
            </a:r>
            <a:r>
              <a:rPr lang="en-US" sz="1800" dirty="0"/>
              <a:t> cancer, </a:t>
            </a:r>
            <a:r>
              <a:rPr lang="en-US" sz="1800" dirty="0" err="1"/>
              <a:t>pero</a:t>
            </a:r>
            <a:r>
              <a:rPr lang="en-US" sz="1800" dirty="0"/>
              <a:t> </a:t>
            </a:r>
            <a:r>
              <a:rPr lang="en-US" sz="1800" b="1" dirty="0" err="1"/>
              <a:t>en</a:t>
            </a:r>
            <a:r>
              <a:rPr lang="en-US" sz="1800" b="1" dirty="0"/>
              <a:t> </a:t>
            </a:r>
            <a:r>
              <a:rPr lang="en-US" sz="1800" b="1" dirty="0" err="1"/>
              <a:t>verdad</a:t>
            </a:r>
            <a:r>
              <a:rPr lang="en-US" sz="1800" dirty="0"/>
              <a:t> no le </a:t>
            </a:r>
            <a:r>
              <a:rPr lang="en-US" sz="1800" dirty="0" err="1"/>
              <a:t>quieres</a:t>
            </a:r>
            <a:r>
              <a:rPr lang="en-US" sz="1800" dirty="0"/>
              <a:t> </a:t>
            </a:r>
            <a:r>
              <a:rPr lang="en-US" sz="1800" dirty="0" err="1"/>
              <a:t>decir</a:t>
            </a:r>
            <a:r>
              <a:rPr lang="en-US" sz="1800" dirty="0"/>
              <a:t> a </a:t>
            </a:r>
            <a:r>
              <a:rPr lang="en-US" sz="1800" dirty="0" err="1"/>
              <a:t>alquien</a:t>
            </a:r>
            <a:r>
              <a:rPr lang="en-US" sz="1800" dirty="0"/>
              <a:t> que no </a:t>
            </a:r>
            <a:r>
              <a:rPr lang="en-US" sz="1800" dirty="0" err="1"/>
              <a:t>tiene</a:t>
            </a:r>
            <a:r>
              <a:rPr lang="en-US" sz="1800" dirty="0"/>
              <a:t>,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caso</a:t>
            </a:r>
            <a:r>
              <a:rPr lang="en-US" sz="1800" dirty="0"/>
              <a:t> de que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tenga</a:t>
            </a:r>
            <a:r>
              <a:rPr lang="en-US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82371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85788"/>
            <a:ext cx="9007475" cy="557212"/>
          </a:xfrm>
        </p:spPr>
        <p:txBody>
          <a:bodyPr/>
          <a:lstStyle/>
          <a:p>
            <a:r>
              <a:rPr lang="en-US" dirty="0" err="1" smtClean="0"/>
              <a:t>Actividad</a:t>
            </a:r>
            <a:r>
              <a:rPr lang="en-US" dirty="0" smtClean="0"/>
              <a:t> </a:t>
            </a:r>
            <a:r>
              <a:rPr lang="en-US" dirty="0" err="1" smtClean="0"/>
              <a:t>Grupal</a:t>
            </a:r>
            <a:endParaRPr lang="en-US" dirty="0"/>
          </a:p>
        </p:txBody>
      </p:sp>
      <p:pic>
        <p:nvPicPr>
          <p:cNvPr id="2050" name="Picture 2" descr="https://fbnewsroomus.files.wordpress.com/2014/09/fb_nfl_fand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286" y="1398271"/>
            <a:ext cx="5856741" cy="330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5873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85788"/>
            <a:ext cx="9007475" cy="557212"/>
          </a:xfrm>
        </p:spPr>
        <p:txBody>
          <a:bodyPr/>
          <a:lstStyle/>
          <a:p>
            <a:r>
              <a:rPr lang="en-US" dirty="0" err="1" smtClean="0"/>
              <a:t>Actividad</a:t>
            </a:r>
            <a:r>
              <a:rPr lang="en-US" dirty="0" smtClean="0"/>
              <a:t> </a:t>
            </a:r>
            <a:r>
              <a:rPr lang="en-US" dirty="0" err="1" smtClean="0"/>
              <a:t>Grupal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2292" t="29500" r="11354" b="20833"/>
          <a:stretch/>
        </p:blipFill>
        <p:spPr>
          <a:xfrm>
            <a:off x="1544444" y="1389596"/>
            <a:ext cx="5636942" cy="331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790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Descubrimiento</a:t>
            </a:r>
            <a:r>
              <a:rPr lang="en-US" dirty="0" smtClean="0"/>
              <a:t> de </a:t>
            </a:r>
            <a:r>
              <a:rPr lang="en-US" dirty="0" err="1" smtClean="0"/>
              <a:t>conocimiento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No </a:t>
            </a:r>
            <a:r>
              <a:rPr lang="en-US" sz="1800" dirty="0" err="1"/>
              <a:t>necesitamos</a:t>
            </a:r>
            <a:r>
              <a:rPr lang="en-US" sz="1800" dirty="0"/>
              <a:t> </a:t>
            </a:r>
            <a:r>
              <a:rPr lang="en-US" sz="1800" dirty="0" err="1"/>
              <a:t>etiquetas</a:t>
            </a: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Los </a:t>
            </a:r>
            <a:r>
              <a:rPr lang="en-US" sz="1800" dirty="0" err="1"/>
              <a:t>datos</a:t>
            </a:r>
            <a:r>
              <a:rPr lang="en-US" sz="1800" dirty="0"/>
              <a:t> se </a:t>
            </a:r>
            <a:r>
              <a:rPr lang="en-US" sz="1800" dirty="0" err="1"/>
              <a:t>organizan</a:t>
            </a:r>
            <a:r>
              <a:rPr lang="en-US" sz="1800" dirty="0"/>
              <a:t> </a:t>
            </a:r>
            <a:r>
              <a:rPr lang="en-US" sz="1800" dirty="0" err="1"/>
              <a:t>sólos</a:t>
            </a: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La </a:t>
            </a:r>
            <a:r>
              <a:rPr lang="en-US" sz="1800" dirty="0" err="1"/>
              <a:t>mayoría</a:t>
            </a:r>
            <a:r>
              <a:rPr lang="en-US" sz="1800" dirty="0"/>
              <a:t> de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algoritmos</a:t>
            </a:r>
            <a:r>
              <a:rPr lang="en-US" sz="1800" dirty="0"/>
              <a:t> </a:t>
            </a:r>
            <a:r>
              <a:rPr lang="en-US" sz="1800" dirty="0" err="1"/>
              <a:t>descubren</a:t>
            </a:r>
            <a:r>
              <a:rPr lang="en-US" sz="1800" dirty="0"/>
              <a:t> solos </a:t>
            </a:r>
            <a:r>
              <a:rPr lang="en-US" sz="1800" dirty="0" err="1"/>
              <a:t>esa</a:t>
            </a:r>
            <a:r>
              <a:rPr lang="en-US" sz="1800" dirty="0"/>
              <a:t> </a:t>
            </a:r>
            <a:r>
              <a:rPr lang="en-US" sz="1800" dirty="0" err="1"/>
              <a:t>organización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293131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0289" y="1184505"/>
            <a:ext cx="2900153" cy="3347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1575" b="1" dirty="0" err="1">
                <a:ln/>
                <a:solidFill>
                  <a:schemeClr val="accent3"/>
                </a:solidFill>
              </a:rPr>
              <a:t>Aprendizaje</a:t>
            </a:r>
            <a:r>
              <a:rPr lang="en-US" sz="1575" b="1" dirty="0">
                <a:ln/>
                <a:solidFill>
                  <a:schemeClr val="accent3"/>
                </a:solidFill>
              </a:rPr>
              <a:t> no </a:t>
            </a:r>
            <a:r>
              <a:rPr lang="en-US" sz="1575" b="1" dirty="0" err="1">
                <a:ln/>
                <a:solidFill>
                  <a:schemeClr val="accent3"/>
                </a:solidFill>
              </a:rPr>
              <a:t>Supervisado</a:t>
            </a:r>
            <a:endParaRPr lang="en-US" sz="1575" b="1" dirty="0">
              <a:ln/>
              <a:solidFill>
                <a:schemeClr val="accent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5882" y="1666285"/>
            <a:ext cx="435483" cy="43962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3229" y="2872587"/>
            <a:ext cx="50366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Inbox</a:t>
            </a:r>
            <a:endParaRPr lang="en-US" sz="1013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45882" y="2356223"/>
            <a:ext cx="644652" cy="483489"/>
            <a:chOff x="755904" y="2718816"/>
            <a:chExt cx="1146048" cy="859536"/>
          </a:xfrm>
        </p:grpSpPr>
        <p:grpSp>
          <p:nvGrpSpPr>
            <p:cNvPr id="14" name="Group 13"/>
            <p:cNvGrpSpPr/>
            <p:nvPr/>
          </p:nvGrpSpPr>
          <p:grpSpPr>
            <a:xfrm>
              <a:off x="755904" y="2718816"/>
              <a:ext cx="688848" cy="402336"/>
              <a:chOff x="1169463" y="3439114"/>
              <a:chExt cx="688848" cy="40233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169463" y="3439114"/>
                <a:ext cx="688848" cy="40233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pic>
            <p:nvPicPr>
              <p:cNvPr id="34" name="Picture 2" descr="http://upload.wikimedia.org/wikipedia/en/0/0a/Gmail_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9463" y="3452414"/>
                <a:ext cx="239544" cy="107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5" name="Straight Connector 34"/>
              <p:cNvCxnSpPr/>
              <p:nvPr/>
            </p:nvCxnSpPr>
            <p:spPr>
              <a:xfrm flipV="1">
                <a:off x="1203268" y="3598359"/>
                <a:ext cx="326828" cy="9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203268" y="3678324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214629" y="3753831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908304" y="2871216"/>
              <a:ext cx="688848" cy="402336"/>
              <a:chOff x="1169463" y="3439114"/>
              <a:chExt cx="688848" cy="402336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169463" y="3439114"/>
                <a:ext cx="688848" cy="40233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pic>
            <p:nvPicPr>
              <p:cNvPr id="29" name="Picture 2" descr="http://upload.wikimedia.org/wikipedia/en/0/0a/Gmail_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9463" y="3452414"/>
                <a:ext cx="239544" cy="107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0" name="Straight Connector 29"/>
              <p:cNvCxnSpPr/>
              <p:nvPr/>
            </p:nvCxnSpPr>
            <p:spPr>
              <a:xfrm flipV="1">
                <a:off x="1203268" y="3598359"/>
                <a:ext cx="326828" cy="9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203268" y="3678324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214629" y="3753831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060704" y="3023616"/>
              <a:ext cx="688848" cy="402336"/>
              <a:chOff x="1169463" y="3439114"/>
              <a:chExt cx="688848" cy="40233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169463" y="3439114"/>
                <a:ext cx="688848" cy="40233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pic>
            <p:nvPicPr>
              <p:cNvPr id="24" name="Picture 2" descr="http://upload.wikimedia.org/wikipedia/en/0/0a/Gmail_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9463" y="3452414"/>
                <a:ext cx="239544" cy="107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Straight Connector 24"/>
              <p:cNvCxnSpPr/>
              <p:nvPr/>
            </p:nvCxnSpPr>
            <p:spPr>
              <a:xfrm flipV="1">
                <a:off x="1203268" y="3598359"/>
                <a:ext cx="326828" cy="9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203268" y="3678324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214629" y="3753831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213104" y="3176016"/>
              <a:ext cx="688848" cy="402336"/>
              <a:chOff x="1169463" y="3439114"/>
              <a:chExt cx="688848" cy="40233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169463" y="3439114"/>
                <a:ext cx="688848" cy="40233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pic>
            <p:nvPicPr>
              <p:cNvPr id="19" name="Picture 2" descr="http://upload.wikimedia.org/wikipedia/en/0/0a/Gmail_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9463" y="3452414"/>
                <a:ext cx="239544" cy="107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0" name="Straight Connector 19"/>
              <p:cNvCxnSpPr/>
              <p:nvPr/>
            </p:nvCxnSpPr>
            <p:spPr>
              <a:xfrm flipV="1">
                <a:off x="1203268" y="3598359"/>
                <a:ext cx="326828" cy="9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203268" y="3678324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214629" y="3753831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Right Arrow 37"/>
          <p:cNvSpPr/>
          <p:nvPr/>
        </p:nvSpPr>
        <p:spPr>
          <a:xfrm>
            <a:off x="2390534" y="1729226"/>
            <a:ext cx="632807" cy="26590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39" name="Rectangle 38"/>
          <p:cNvSpPr/>
          <p:nvPr/>
        </p:nvSpPr>
        <p:spPr>
          <a:xfrm>
            <a:off x="3174842" y="1666285"/>
            <a:ext cx="1165236" cy="43962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75" dirty="0"/>
              <a:t>Algorithm</a:t>
            </a:r>
          </a:p>
          <a:p>
            <a:pPr algn="ctr"/>
            <a:r>
              <a:rPr lang="en-US" sz="675" dirty="0"/>
              <a:t>(K-Means, LDA, </a:t>
            </a:r>
            <a:r>
              <a:rPr lang="en-US" sz="675" dirty="0" err="1"/>
              <a:t>Autoencoders</a:t>
            </a:r>
            <a:r>
              <a:rPr lang="en-US" sz="675" dirty="0"/>
              <a:t>)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4553297" y="1722080"/>
            <a:ext cx="289283" cy="26590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graphicFrame>
        <p:nvGraphicFramePr>
          <p:cNvPr id="54" name="Chart 53"/>
          <p:cNvGraphicFramePr/>
          <p:nvPr>
            <p:extLst/>
          </p:nvPr>
        </p:nvGraphicFramePr>
        <p:xfrm>
          <a:off x="5158049" y="1326421"/>
          <a:ext cx="2228850" cy="1533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248971" y="3762076"/>
            <a:ext cx="442140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 err="1"/>
              <a:t>Investigación</a:t>
            </a:r>
            <a:r>
              <a:rPr lang="en-US" sz="1013" dirty="0"/>
              <a:t>: NLP, </a:t>
            </a:r>
            <a:r>
              <a:rPr lang="en-US" sz="1013" dirty="0" err="1"/>
              <a:t>Propuesta</a:t>
            </a:r>
            <a:r>
              <a:rPr lang="en-US" sz="1013" dirty="0"/>
              <a:t>, Machine Learning, Deep Nets, Bayesian</a:t>
            </a:r>
            <a:endParaRPr lang="en-US" sz="1013" dirty="0"/>
          </a:p>
        </p:txBody>
      </p:sp>
      <p:sp>
        <p:nvSpPr>
          <p:cNvPr id="56" name="TextBox 55"/>
          <p:cNvSpPr txBox="1"/>
          <p:nvPr/>
        </p:nvSpPr>
        <p:spPr>
          <a:xfrm>
            <a:off x="2248970" y="4000818"/>
            <a:ext cx="174759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Family</a:t>
            </a:r>
            <a:r>
              <a:rPr lang="en-US" sz="1013" dirty="0"/>
              <a:t>: Mia, Casa, Mexico</a:t>
            </a:r>
            <a:endParaRPr lang="en-US" sz="1013" dirty="0"/>
          </a:p>
        </p:txBody>
      </p:sp>
      <p:sp>
        <p:nvSpPr>
          <p:cNvPr id="57" name="TextBox 56"/>
          <p:cNvSpPr txBox="1"/>
          <p:nvPr/>
        </p:nvSpPr>
        <p:spPr>
          <a:xfrm>
            <a:off x="2531396" y="2985118"/>
            <a:ext cx="5036539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Los </a:t>
            </a:r>
            <a:r>
              <a:rPr lang="en-US" sz="1013" dirty="0" err="1"/>
              <a:t>elementos</a:t>
            </a:r>
            <a:r>
              <a:rPr lang="en-US" sz="1013" dirty="0"/>
              <a:t> que </a:t>
            </a:r>
            <a:r>
              <a:rPr lang="en-US" sz="1013" dirty="0" err="1"/>
              <a:t>describen</a:t>
            </a:r>
            <a:r>
              <a:rPr lang="en-US" sz="1013" dirty="0"/>
              <a:t> </a:t>
            </a:r>
            <a:r>
              <a:rPr lang="en-US" sz="1013" dirty="0" err="1"/>
              <a:t>cada</a:t>
            </a:r>
            <a:r>
              <a:rPr lang="en-US" sz="1013" dirty="0"/>
              <a:t> datum, </a:t>
            </a:r>
            <a:r>
              <a:rPr lang="en-US" sz="1013" dirty="0" err="1"/>
              <a:t>en</a:t>
            </a:r>
            <a:r>
              <a:rPr lang="en-US" sz="1013" dirty="0"/>
              <a:t> </a:t>
            </a:r>
            <a:r>
              <a:rPr lang="en-US" sz="1013" dirty="0" err="1"/>
              <a:t>este</a:t>
            </a:r>
            <a:r>
              <a:rPr lang="en-US" sz="1013" dirty="0"/>
              <a:t> </a:t>
            </a:r>
            <a:r>
              <a:rPr lang="en-US" sz="1013" dirty="0" err="1"/>
              <a:t>caso</a:t>
            </a:r>
            <a:r>
              <a:rPr lang="en-US" sz="1013" dirty="0"/>
              <a:t> son las palabras </a:t>
            </a:r>
            <a:r>
              <a:rPr lang="en-US" sz="1013" dirty="0" err="1"/>
              <a:t>en</a:t>
            </a:r>
            <a:r>
              <a:rPr lang="en-US" sz="1013" dirty="0"/>
              <a:t> </a:t>
            </a:r>
            <a:r>
              <a:rPr lang="en-US" sz="1013" dirty="0" err="1"/>
              <a:t>cada</a:t>
            </a:r>
            <a:r>
              <a:rPr lang="en-US" sz="1013" dirty="0"/>
              <a:t> email.</a:t>
            </a:r>
            <a:endParaRPr lang="en-US" sz="1013" dirty="0"/>
          </a:p>
          <a:p>
            <a:endParaRPr lang="en-US" sz="1013" dirty="0"/>
          </a:p>
          <a:p>
            <a:r>
              <a:rPr lang="en-US" sz="1013" dirty="0" err="1"/>
              <a:t>Cada</a:t>
            </a:r>
            <a:r>
              <a:rPr lang="en-US" sz="1013" dirty="0"/>
              <a:t> </a:t>
            </a:r>
            <a:r>
              <a:rPr lang="en-US" sz="1013" dirty="0" err="1"/>
              <a:t>tópico</a:t>
            </a:r>
            <a:r>
              <a:rPr lang="en-US" sz="1013" dirty="0"/>
              <a:t> </a:t>
            </a:r>
            <a:r>
              <a:rPr lang="en-US" sz="1013" dirty="0" err="1"/>
              <a:t>tendrá</a:t>
            </a:r>
            <a:r>
              <a:rPr lang="en-US" sz="1013" dirty="0"/>
              <a:t> </a:t>
            </a:r>
            <a:r>
              <a:rPr lang="en-US" sz="1013" dirty="0" err="1"/>
              <a:t>características</a:t>
            </a:r>
            <a:r>
              <a:rPr lang="en-US" sz="1013" dirty="0"/>
              <a:t> que </a:t>
            </a:r>
            <a:r>
              <a:rPr lang="en-US" sz="1013" dirty="0" err="1"/>
              <a:t>los</a:t>
            </a:r>
            <a:r>
              <a:rPr lang="en-US" sz="1013" dirty="0"/>
              <a:t> </a:t>
            </a:r>
            <a:r>
              <a:rPr lang="en-US" sz="1013" dirty="0" err="1"/>
              <a:t>separen</a:t>
            </a:r>
            <a:r>
              <a:rPr lang="en-US" sz="1013" dirty="0"/>
              <a:t> del resto.</a:t>
            </a:r>
            <a:endParaRPr lang="en-US" sz="1013" dirty="0"/>
          </a:p>
        </p:txBody>
      </p:sp>
      <p:sp>
        <p:nvSpPr>
          <p:cNvPr id="62" name="TextBox 61"/>
          <p:cNvSpPr txBox="1"/>
          <p:nvPr/>
        </p:nvSpPr>
        <p:spPr>
          <a:xfrm>
            <a:off x="2248970" y="4446588"/>
            <a:ext cx="363112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Classes</a:t>
            </a:r>
            <a:r>
              <a:rPr lang="en-US" sz="1013" dirty="0"/>
              <a:t>: </a:t>
            </a:r>
            <a:r>
              <a:rPr lang="en-US" sz="1013" dirty="0" err="1"/>
              <a:t>Calificaciones</a:t>
            </a:r>
            <a:r>
              <a:rPr lang="en-US" sz="1013" dirty="0"/>
              <a:t>, </a:t>
            </a:r>
            <a:r>
              <a:rPr lang="en-US" sz="1013" dirty="0" err="1"/>
              <a:t>Tarea</a:t>
            </a:r>
            <a:r>
              <a:rPr lang="en-US" sz="1013" dirty="0"/>
              <a:t>, </a:t>
            </a:r>
            <a:r>
              <a:rPr lang="en-US" sz="1013" dirty="0" err="1"/>
              <a:t>Extensión</a:t>
            </a:r>
            <a:r>
              <a:rPr lang="en-US" sz="1013" dirty="0"/>
              <a:t>, Horas de </a:t>
            </a:r>
            <a:r>
              <a:rPr lang="en-US" sz="1013" dirty="0" err="1"/>
              <a:t>oficina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5211810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422400"/>
            <a:ext cx="3382335" cy="290512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517" y="1422400"/>
            <a:ext cx="3594308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1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Anuncios parroquiales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Proyecto Final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Proyecto Final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s-MX" dirty="0" smtClean="0"/>
              <a:t>El objetivo es que trabajen en el proyecto a lo largo del curso.</a:t>
            </a:r>
          </a:p>
          <a:p>
            <a:pPr marL="76200" indent="0">
              <a:buNone/>
            </a:pPr>
            <a:r>
              <a:rPr lang="es-MX" dirty="0" smtClean="0"/>
              <a:t>Conforme vayamos aprendiendo las herramientas, se recomienda las practiquen con sus propios datos.</a:t>
            </a:r>
          </a:p>
          <a:p>
            <a:pPr marL="76200" indent="0">
              <a:buNone/>
            </a:pPr>
            <a:r>
              <a:rPr lang="es-MX" dirty="0" smtClean="0"/>
              <a:t>Vayan formando sus equipos oportunamente.</a:t>
            </a:r>
            <a:endParaRPr lang="es-MX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Recursos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Los tutoriales de Python van a estar disponibles toda la clase</a:t>
            </a:r>
          </a:p>
          <a:p>
            <a:r>
              <a:rPr lang="es-MX" dirty="0" smtClean="0"/>
              <a:t>El machote para el reporte final ya esta en la pagina </a:t>
            </a:r>
            <a:r>
              <a:rPr lang="es-MX" smtClean="0"/>
              <a:t>web.</a:t>
            </a:r>
            <a:endParaRPr lang="es-MX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850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Gobierno y Administración del Dato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Tenemos que entender nuestra materia prima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 </a:t>
            </a:r>
            <a:r>
              <a:rPr lang="en-US" dirty="0" err="1" smtClean="0"/>
              <a:t>es</a:t>
            </a:r>
            <a:r>
              <a:rPr lang="en-US" dirty="0" smtClean="0"/>
              <a:t>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sz="1500" dirty="0"/>
              <a:t>Durante los 80s – 90s, mucho de lo que hoy llamamos Machine </a:t>
            </a:r>
            <a:r>
              <a:rPr lang="es-MX" sz="1500" dirty="0" err="1"/>
              <a:t>Learning</a:t>
            </a:r>
            <a:r>
              <a:rPr lang="es-MX" sz="1500" dirty="0"/>
              <a:t> se denominaba Inteligencia Artificial. IA era un termino sombrilla para todo lo que implicaba un entrenamiento usando datos.</a:t>
            </a:r>
          </a:p>
          <a:p>
            <a:pPr lvl="1"/>
            <a:r>
              <a:rPr lang="es-MX" sz="1350" dirty="0"/>
              <a:t>Redes Neuronales</a:t>
            </a:r>
          </a:p>
          <a:p>
            <a:pPr lvl="1"/>
            <a:r>
              <a:rPr lang="es-MX" sz="1350" dirty="0"/>
              <a:t>Algoritmos genéticos</a:t>
            </a:r>
          </a:p>
          <a:p>
            <a:pPr lvl="1"/>
            <a:r>
              <a:rPr lang="es-MX" sz="1350" dirty="0"/>
              <a:t>Lógica difusa</a:t>
            </a:r>
          </a:p>
          <a:p>
            <a:pPr lvl="1"/>
            <a:r>
              <a:rPr lang="es-MX" sz="1350" dirty="0"/>
              <a:t>Modelos probabilísticos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1109763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Renacimiento</a:t>
            </a:r>
            <a:r>
              <a:rPr lang="en-US" dirty="0" smtClean="0"/>
              <a:t> de AI-ML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smtClean="0"/>
              <a:t>A finales de 1990s, mucha gente comenzó a utilizar herramientas más formales para el aprendizaje, mucha gente de matemáticas y estadística comenzaron a involucrarse con la comunidad de Machine </a:t>
            </a:r>
            <a:r>
              <a:rPr lang="es-MX" dirty="0" err="1" smtClean="0"/>
              <a:t>Learning</a:t>
            </a:r>
            <a:r>
              <a:rPr lang="es-MX" dirty="0" smtClean="0"/>
              <a:t>.</a:t>
            </a:r>
          </a:p>
          <a:p>
            <a:r>
              <a:rPr lang="es-MX" dirty="0" smtClean="0"/>
              <a:t>IA se renombro Machine </a:t>
            </a:r>
            <a:r>
              <a:rPr lang="es-MX" dirty="0" err="1" smtClean="0"/>
              <a:t>Learning</a:t>
            </a:r>
            <a:r>
              <a:rPr lang="es-MX" dirty="0" smtClean="0"/>
              <a:t>, y muchos algoritmos clásicos de IA fueron adoptados por la comunidad de </a:t>
            </a:r>
            <a:r>
              <a:rPr lang="es-MX" dirty="0"/>
              <a:t>M</a:t>
            </a:r>
            <a:r>
              <a:rPr lang="es-MX" dirty="0" smtClean="0"/>
              <a:t>L</a:t>
            </a:r>
          </a:p>
          <a:p>
            <a:pPr lvl="1"/>
            <a:r>
              <a:rPr lang="es-MX" dirty="0" smtClean="0"/>
              <a:t>Maquinas de Soporte Vectorial</a:t>
            </a:r>
          </a:p>
          <a:p>
            <a:pPr lvl="1"/>
            <a:r>
              <a:rPr lang="es-MX" dirty="0" smtClean="0"/>
              <a:t>K-</a:t>
            </a:r>
            <a:r>
              <a:rPr lang="es-MX" dirty="0" err="1" smtClean="0"/>
              <a:t>Means</a:t>
            </a:r>
            <a:endParaRPr lang="es-MX" dirty="0" smtClean="0"/>
          </a:p>
          <a:p>
            <a:pPr lvl="1"/>
            <a:r>
              <a:rPr lang="es-MX" dirty="0" smtClean="0"/>
              <a:t>Regresión Lineal</a:t>
            </a:r>
          </a:p>
          <a:p>
            <a:pPr lvl="1"/>
            <a:r>
              <a:rPr lang="es-MX" dirty="0" smtClean="0"/>
              <a:t>Inferencia Bayesiana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600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630</Words>
  <Application>Microsoft Office PowerPoint</Application>
  <PresentationFormat>Presentación en pantalla (16:9)</PresentationFormat>
  <Paragraphs>126</Paragraphs>
  <Slides>26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Roboto Condensed Light</vt:lpstr>
      <vt:lpstr>Arial</vt:lpstr>
      <vt:lpstr>Courier New</vt:lpstr>
      <vt:lpstr>Arvo</vt:lpstr>
      <vt:lpstr>Roboto Condensed</vt:lpstr>
      <vt:lpstr>Salerio template</vt:lpstr>
      <vt:lpstr>Introducción a la Ciencia de Datos</vt:lpstr>
      <vt:lpstr>Noticias del día</vt:lpstr>
      <vt:lpstr>Presentación de PowerPoint</vt:lpstr>
      <vt:lpstr>Anuncios parroquiales</vt:lpstr>
      <vt:lpstr>Proyecto Final</vt:lpstr>
      <vt:lpstr>Recursos</vt:lpstr>
      <vt:lpstr>Gobierno y Administración del Dato</vt:lpstr>
      <vt:lpstr>Que es Machine Learning?</vt:lpstr>
      <vt:lpstr>Renacimiento de AI-ML</vt:lpstr>
      <vt:lpstr>Presentación de PowerPoint</vt:lpstr>
      <vt:lpstr>ML ha logrado lo que se pensaba imposible</vt:lpstr>
      <vt:lpstr>Todo mundo está haciendo ML</vt:lpstr>
      <vt:lpstr>Presentación de PowerPoint</vt:lpstr>
      <vt:lpstr>Libros</vt:lpstr>
      <vt:lpstr>Actividad Grupal</vt:lpstr>
      <vt:lpstr> 1st Message </vt:lpstr>
      <vt:lpstr> 2nd Message </vt:lpstr>
      <vt:lpstr>Como supieron?</vt:lpstr>
      <vt:lpstr>Reglas del juego</vt:lpstr>
      <vt:lpstr>Aprendizaje Supervisado</vt:lpstr>
      <vt:lpstr>Presentación de PowerPoint</vt:lpstr>
      <vt:lpstr>Métodos de Validación</vt:lpstr>
      <vt:lpstr>Actividad Grupal</vt:lpstr>
      <vt:lpstr>Actividad Grupal</vt:lpstr>
      <vt:lpstr>Descubrimiento de conocimiento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Felipe Palafox Novack</cp:lastModifiedBy>
  <cp:revision>25</cp:revision>
  <dcterms:modified xsi:type="dcterms:W3CDTF">2018-11-13T00:35:06Z</dcterms:modified>
</cp:coreProperties>
</file>