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9" r:id="rId3"/>
    <p:sldId id="400" r:id="rId4"/>
    <p:sldId id="401" r:id="rId5"/>
    <p:sldId id="376" r:id="rId6"/>
    <p:sldId id="340" r:id="rId7"/>
    <p:sldId id="347" r:id="rId8"/>
    <p:sldId id="348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402" r:id="rId17"/>
    <p:sldId id="403" r:id="rId18"/>
    <p:sldId id="404" r:id="rId19"/>
    <p:sldId id="405" r:id="rId20"/>
    <p:sldId id="406" r:id="rId21"/>
    <p:sldId id="407" r:id="rId22"/>
  </p:sldIdLst>
  <p:sldSz cx="9144000" cy="5143500" type="screen16x9"/>
  <p:notesSz cx="6858000" cy="9144000"/>
  <p:embeddedFontLs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>
      <p:cViewPr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Fundamentos de Data </a:t>
            </a:r>
            <a:r>
              <a:rPr lang="es-MX" dirty="0" err="1"/>
              <a:t>Science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calificamos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bueno</a:t>
            </a:r>
            <a:r>
              <a:rPr lang="en-US" dirty="0"/>
              <a:t> o </a:t>
            </a:r>
            <a:r>
              <a:rPr lang="en-US" dirty="0" err="1"/>
              <a:t>malo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creen</a:t>
            </a:r>
            <a:r>
              <a:rPr lang="en-US" dirty="0"/>
              <a:t> que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m</a:t>
            </a:r>
            <a:r>
              <a:rPr lang="es-ES" dirty="0" err="1"/>
              <a:t>étrica</a:t>
            </a:r>
            <a:r>
              <a:rPr lang="es-ES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Accuracy:</a:t>
            </a:r>
          </a:p>
          <a:p>
            <a:pPr lvl="1"/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me </a:t>
            </a:r>
            <a:r>
              <a:rPr lang="en-US" dirty="0" err="1"/>
              <a:t>equivoco</a:t>
            </a:r>
            <a:r>
              <a:rPr lang="en-US" dirty="0"/>
              <a:t>.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predecimos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8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Train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entrenamos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Debe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un set </a:t>
            </a:r>
            <a:r>
              <a:rPr lang="en-US" sz="1800" dirty="0" err="1"/>
              <a:t>representativo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endParaRPr lang="en-US" sz="1800" dirty="0"/>
          </a:p>
          <a:p>
            <a:r>
              <a:rPr lang="en-US" sz="1800" dirty="0"/>
              <a:t>Validation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probamos</a:t>
            </a:r>
            <a:r>
              <a:rPr lang="en-US" sz="1800" dirty="0"/>
              <a:t> </a:t>
            </a:r>
            <a:r>
              <a:rPr lang="en-US" sz="1800" dirty="0" err="1"/>
              <a:t>hiperparametros</a:t>
            </a:r>
            <a:endParaRPr lang="en-US" sz="1800" dirty="0"/>
          </a:p>
          <a:p>
            <a:r>
              <a:rPr lang="en-US" sz="1800" dirty="0"/>
              <a:t>Test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reportamos</a:t>
            </a:r>
            <a:r>
              <a:rPr lang="en-US" sz="1800" dirty="0"/>
              <a:t> </a:t>
            </a:r>
            <a:r>
              <a:rPr lang="en-US" sz="1800" dirty="0" err="1"/>
              <a:t>resultados</a:t>
            </a:r>
            <a:endParaRPr lang="en-US" sz="1800" dirty="0"/>
          </a:p>
          <a:p>
            <a:pPr lvl="2"/>
            <a:r>
              <a:rPr lang="en-US" sz="1800" dirty="0"/>
              <a:t>De </a:t>
            </a:r>
            <a:r>
              <a:rPr lang="en-US" sz="1800" dirty="0" err="1"/>
              <a:t>igual</a:t>
            </a:r>
            <a:r>
              <a:rPr lang="en-US" sz="1800" dirty="0"/>
              <a:t> forma </a:t>
            </a:r>
            <a:r>
              <a:rPr lang="en-US" sz="1800" dirty="0" err="1"/>
              <a:t>debe</a:t>
            </a:r>
            <a:r>
              <a:rPr lang="en-US" sz="1800" dirty="0"/>
              <a:t> de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representativo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https://miro.medium.com/max/1400/1*Nv2NNALuokZEcV6hYEHd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" y="1625600"/>
            <a:ext cx="73914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8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que </a:t>
            </a:r>
            <a:r>
              <a:rPr lang="en-US" dirty="0" err="1"/>
              <a:t>creen</a:t>
            </a:r>
            <a:r>
              <a:rPr lang="en-US" dirty="0"/>
              <a:t> que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usar</a:t>
            </a:r>
            <a:r>
              <a:rPr lang="en-US" dirty="0"/>
              <a:t> dos sets para </a:t>
            </a:r>
            <a:r>
              <a:rPr lang="en-US" dirty="0" err="1"/>
              <a:t>probar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porcentaje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6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</a:t>
            </a:r>
            <a:r>
              <a:rPr lang="es-ES" dirty="0" err="1"/>
              <a:t>ítica</a:t>
            </a:r>
            <a:r>
              <a:rPr lang="es-ES" dirty="0"/>
              <a:t> </a:t>
            </a:r>
            <a:r>
              <a:rPr lang="en-US" dirty="0"/>
              <a:t>de </a:t>
            </a:r>
            <a:r>
              <a:rPr lang="en-US" dirty="0" err="1"/>
              <a:t>entrenamiento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Son las pol</a:t>
            </a:r>
            <a:r>
              <a:rPr lang="es-ES" dirty="0" err="1"/>
              <a:t>ìticas</a:t>
            </a:r>
            <a:r>
              <a:rPr lang="es-ES" dirty="0"/>
              <a:t> que se siguen para entrenar el modelos con nuevos datos.</a:t>
            </a:r>
          </a:p>
          <a:p>
            <a:pPr lvl="1"/>
            <a:r>
              <a:rPr lang="es-ES" dirty="0"/>
              <a:t>Se deben de acordar por el equipo de TI/Negocio</a:t>
            </a:r>
          </a:p>
          <a:p>
            <a:pPr lvl="1"/>
            <a:r>
              <a:rPr lang="es-ES" dirty="0"/>
              <a:t>Se deben de hacer en ambientes no productivos.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5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133-4342-4142-8523-A36CC863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Importantes</a:t>
            </a:r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42E8-D0DE-0045-A1C9-7D956EE21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s-MX" dirty="0"/>
          </a:p>
          <a:p>
            <a:r>
              <a:rPr lang="es-MX" dirty="0" err="1"/>
              <a:t>Missing</a:t>
            </a:r>
            <a:r>
              <a:rPr lang="es-MX" dirty="0"/>
              <a:t> Data </a:t>
            </a:r>
            <a:r>
              <a:rPr lang="es-MX" dirty="0" err="1"/>
              <a:t>Bias</a:t>
            </a:r>
            <a:endParaRPr lang="es-MX" dirty="0"/>
          </a:p>
          <a:p>
            <a:endParaRPr lang="en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F6BC7-4DE1-7440-A67C-8BC0D176D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426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02CF-1713-40FC-9B66-DEDA233A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06B9-EFA0-4897-8017-0CD1C8AD6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5AFCC-AD5A-49ED-AE7E-75083479F623}"/>
              </a:ext>
            </a:extLst>
          </p:cNvPr>
          <p:cNvSpPr/>
          <p:nvPr/>
        </p:nvSpPr>
        <p:spPr>
          <a:xfrm>
            <a:off x="5538998" y="2539549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Precio de Vivienda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321A5-22DC-4065-9DD7-E31C5403CF53}"/>
              </a:ext>
            </a:extLst>
          </p:cNvPr>
          <p:cNvSpPr/>
          <p:nvPr/>
        </p:nvSpPr>
        <p:spPr>
          <a:xfrm>
            <a:off x="2725669" y="253955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#Cuartos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B7C4A-DA96-4C2F-9B56-54E8B3DCB56E}"/>
              </a:ext>
            </a:extLst>
          </p:cNvPr>
          <p:cNvSpPr/>
          <p:nvPr/>
        </p:nvSpPr>
        <p:spPr>
          <a:xfrm>
            <a:off x="1651430" y="298731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#Colonia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30BF1-A92F-4A9B-AA81-A833C7A67DFB}"/>
              </a:ext>
            </a:extLst>
          </p:cNvPr>
          <p:cNvSpPr/>
          <p:nvPr/>
        </p:nvSpPr>
        <p:spPr>
          <a:xfrm>
            <a:off x="456506" y="3552404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Valor del Predial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800FB-E339-4697-A2A5-1303B442E993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898381" y="2859185"/>
            <a:ext cx="640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8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02CF-1713-40FC-9B66-DEDA233A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06B9-EFA0-4897-8017-0CD1C8AD6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5AFCC-AD5A-49ED-AE7E-75083479F623}"/>
              </a:ext>
            </a:extLst>
          </p:cNvPr>
          <p:cNvSpPr/>
          <p:nvPr/>
        </p:nvSpPr>
        <p:spPr>
          <a:xfrm>
            <a:off x="5538998" y="2539549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Precio de Vivienda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321A5-22DC-4065-9DD7-E31C5403CF53}"/>
              </a:ext>
            </a:extLst>
          </p:cNvPr>
          <p:cNvSpPr/>
          <p:nvPr/>
        </p:nvSpPr>
        <p:spPr>
          <a:xfrm>
            <a:off x="2725669" y="253955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#Cuartos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B7C4A-DA96-4C2F-9B56-54E8B3DCB56E}"/>
              </a:ext>
            </a:extLst>
          </p:cNvPr>
          <p:cNvSpPr/>
          <p:nvPr/>
        </p:nvSpPr>
        <p:spPr>
          <a:xfrm>
            <a:off x="1651430" y="298731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#Colonia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30BF1-A92F-4A9B-AA81-A833C7A67DFB}"/>
              </a:ext>
            </a:extLst>
          </p:cNvPr>
          <p:cNvSpPr/>
          <p:nvPr/>
        </p:nvSpPr>
        <p:spPr>
          <a:xfrm>
            <a:off x="456506" y="3552404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Valor del Predial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800FB-E339-4697-A2A5-1303B442E993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898381" y="2859185"/>
            <a:ext cx="640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EE6D274-333E-4DCD-A2F0-80BC88C56E0C}"/>
              </a:ext>
            </a:extLst>
          </p:cNvPr>
          <p:cNvSpPr/>
          <p:nvPr/>
        </p:nvSpPr>
        <p:spPr>
          <a:xfrm rot="10800000">
            <a:off x="2322414" y="3362240"/>
            <a:ext cx="4183583" cy="1306863"/>
          </a:xfrm>
          <a:custGeom>
            <a:avLst/>
            <a:gdLst>
              <a:gd name="connsiteX0" fmla="*/ 0 w 4163352"/>
              <a:gd name="connsiteY0" fmla="*/ 477430 h 477430"/>
              <a:gd name="connsiteX1" fmla="*/ 0 w 4163352"/>
              <a:gd name="connsiteY1" fmla="*/ 238715 h 477430"/>
              <a:gd name="connsiteX2" fmla="*/ 238715 w 4163352"/>
              <a:gd name="connsiteY2" fmla="*/ 0 h 477430"/>
              <a:gd name="connsiteX3" fmla="*/ 3893279 w 4163352"/>
              <a:gd name="connsiteY3" fmla="*/ 0 h 477430"/>
              <a:gd name="connsiteX4" fmla="*/ 4131994 w 4163352"/>
              <a:gd name="connsiteY4" fmla="*/ 238715 h 477430"/>
              <a:gd name="connsiteX5" fmla="*/ 4131994 w 4163352"/>
              <a:gd name="connsiteY5" fmla="*/ 258948 h 477430"/>
              <a:gd name="connsiteX6" fmla="*/ 4163352 w 4163352"/>
              <a:gd name="connsiteY6" fmla="*/ 258948 h 477430"/>
              <a:gd name="connsiteX7" fmla="*/ 4043995 w 4163352"/>
              <a:gd name="connsiteY7" fmla="*/ 382350 h 477430"/>
              <a:gd name="connsiteX8" fmla="*/ 3924637 w 4163352"/>
              <a:gd name="connsiteY8" fmla="*/ 258948 h 477430"/>
              <a:gd name="connsiteX9" fmla="*/ 3955995 w 4163352"/>
              <a:gd name="connsiteY9" fmla="*/ 258948 h 477430"/>
              <a:gd name="connsiteX10" fmla="*/ 3955995 w 4163352"/>
              <a:gd name="connsiteY10" fmla="*/ 238715 h 477430"/>
              <a:gd name="connsiteX11" fmla="*/ 3893280 w 4163352"/>
              <a:gd name="connsiteY11" fmla="*/ 176000 h 477430"/>
              <a:gd name="connsiteX12" fmla="*/ 238715 w 4163352"/>
              <a:gd name="connsiteY12" fmla="*/ 176000 h 477430"/>
              <a:gd name="connsiteX13" fmla="*/ 176000 w 4163352"/>
              <a:gd name="connsiteY13" fmla="*/ 238715 h 477430"/>
              <a:gd name="connsiteX14" fmla="*/ 176000 w 4163352"/>
              <a:gd name="connsiteY14" fmla="*/ 477430 h 477430"/>
              <a:gd name="connsiteX15" fmla="*/ 0 w 4163352"/>
              <a:gd name="connsiteY15" fmla="*/ 477430 h 477430"/>
              <a:gd name="connsiteX0" fmla="*/ 0 w 4183583"/>
              <a:gd name="connsiteY0" fmla="*/ 1306863 h 1306863"/>
              <a:gd name="connsiteX1" fmla="*/ 20231 w 4183583"/>
              <a:gd name="connsiteY1" fmla="*/ 238715 h 1306863"/>
              <a:gd name="connsiteX2" fmla="*/ 258946 w 4183583"/>
              <a:gd name="connsiteY2" fmla="*/ 0 h 1306863"/>
              <a:gd name="connsiteX3" fmla="*/ 3913510 w 4183583"/>
              <a:gd name="connsiteY3" fmla="*/ 0 h 1306863"/>
              <a:gd name="connsiteX4" fmla="*/ 4152225 w 4183583"/>
              <a:gd name="connsiteY4" fmla="*/ 238715 h 1306863"/>
              <a:gd name="connsiteX5" fmla="*/ 4152225 w 4183583"/>
              <a:gd name="connsiteY5" fmla="*/ 258948 h 1306863"/>
              <a:gd name="connsiteX6" fmla="*/ 4183583 w 4183583"/>
              <a:gd name="connsiteY6" fmla="*/ 258948 h 1306863"/>
              <a:gd name="connsiteX7" fmla="*/ 4064226 w 4183583"/>
              <a:gd name="connsiteY7" fmla="*/ 382350 h 1306863"/>
              <a:gd name="connsiteX8" fmla="*/ 3944868 w 4183583"/>
              <a:gd name="connsiteY8" fmla="*/ 258948 h 1306863"/>
              <a:gd name="connsiteX9" fmla="*/ 3976226 w 4183583"/>
              <a:gd name="connsiteY9" fmla="*/ 258948 h 1306863"/>
              <a:gd name="connsiteX10" fmla="*/ 3976226 w 4183583"/>
              <a:gd name="connsiteY10" fmla="*/ 238715 h 1306863"/>
              <a:gd name="connsiteX11" fmla="*/ 3913511 w 4183583"/>
              <a:gd name="connsiteY11" fmla="*/ 176000 h 1306863"/>
              <a:gd name="connsiteX12" fmla="*/ 258946 w 4183583"/>
              <a:gd name="connsiteY12" fmla="*/ 176000 h 1306863"/>
              <a:gd name="connsiteX13" fmla="*/ 196231 w 4183583"/>
              <a:gd name="connsiteY13" fmla="*/ 238715 h 1306863"/>
              <a:gd name="connsiteX14" fmla="*/ 196231 w 4183583"/>
              <a:gd name="connsiteY14" fmla="*/ 477430 h 1306863"/>
              <a:gd name="connsiteX15" fmla="*/ 0 w 4183583"/>
              <a:gd name="connsiteY15" fmla="*/ 1306863 h 1306863"/>
              <a:gd name="connsiteX0" fmla="*/ 0 w 4183583"/>
              <a:gd name="connsiteY0" fmla="*/ 1306863 h 1306863"/>
              <a:gd name="connsiteX1" fmla="*/ 20231 w 4183583"/>
              <a:gd name="connsiteY1" fmla="*/ 238715 h 1306863"/>
              <a:gd name="connsiteX2" fmla="*/ 258946 w 4183583"/>
              <a:gd name="connsiteY2" fmla="*/ 0 h 1306863"/>
              <a:gd name="connsiteX3" fmla="*/ 3913510 w 4183583"/>
              <a:gd name="connsiteY3" fmla="*/ 0 h 1306863"/>
              <a:gd name="connsiteX4" fmla="*/ 4152225 w 4183583"/>
              <a:gd name="connsiteY4" fmla="*/ 238715 h 1306863"/>
              <a:gd name="connsiteX5" fmla="*/ 4152225 w 4183583"/>
              <a:gd name="connsiteY5" fmla="*/ 258948 h 1306863"/>
              <a:gd name="connsiteX6" fmla="*/ 4183583 w 4183583"/>
              <a:gd name="connsiteY6" fmla="*/ 258948 h 1306863"/>
              <a:gd name="connsiteX7" fmla="*/ 4064226 w 4183583"/>
              <a:gd name="connsiteY7" fmla="*/ 382350 h 1306863"/>
              <a:gd name="connsiteX8" fmla="*/ 3944868 w 4183583"/>
              <a:gd name="connsiteY8" fmla="*/ 258948 h 1306863"/>
              <a:gd name="connsiteX9" fmla="*/ 3976226 w 4183583"/>
              <a:gd name="connsiteY9" fmla="*/ 258948 h 1306863"/>
              <a:gd name="connsiteX10" fmla="*/ 3976226 w 4183583"/>
              <a:gd name="connsiteY10" fmla="*/ 238715 h 1306863"/>
              <a:gd name="connsiteX11" fmla="*/ 3913511 w 4183583"/>
              <a:gd name="connsiteY11" fmla="*/ 176000 h 1306863"/>
              <a:gd name="connsiteX12" fmla="*/ 258946 w 4183583"/>
              <a:gd name="connsiteY12" fmla="*/ 176000 h 1306863"/>
              <a:gd name="connsiteX13" fmla="*/ 196231 w 4183583"/>
              <a:gd name="connsiteY13" fmla="*/ 238715 h 1306863"/>
              <a:gd name="connsiteX14" fmla="*/ 167908 w 4183583"/>
              <a:gd name="connsiteY14" fmla="*/ 1286633 h 1306863"/>
              <a:gd name="connsiteX15" fmla="*/ 0 w 4183583"/>
              <a:gd name="connsiteY15" fmla="*/ 1306863 h 13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83583" h="1306863">
                <a:moveTo>
                  <a:pt x="0" y="1306863"/>
                </a:moveTo>
                <a:cubicBezTo>
                  <a:pt x="0" y="1227291"/>
                  <a:pt x="20231" y="318287"/>
                  <a:pt x="20231" y="238715"/>
                </a:cubicBezTo>
                <a:cubicBezTo>
                  <a:pt x="20231" y="106876"/>
                  <a:pt x="127107" y="0"/>
                  <a:pt x="258946" y="0"/>
                </a:cubicBezTo>
                <a:lnTo>
                  <a:pt x="3913510" y="0"/>
                </a:lnTo>
                <a:cubicBezTo>
                  <a:pt x="4045349" y="0"/>
                  <a:pt x="4152225" y="106876"/>
                  <a:pt x="4152225" y="238715"/>
                </a:cubicBezTo>
                <a:lnTo>
                  <a:pt x="4152225" y="258948"/>
                </a:lnTo>
                <a:lnTo>
                  <a:pt x="4183583" y="258948"/>
                </a:lnTo>
                <a:lnTo>
                  <a:pt x="4064226" y="382350"/>
                </a:lnTo>
                <a:lnTo>
                  <a:pt x="3944868" y="258948"/>
                </a:lnTo>
                <a:lnTo>
                  <a:pt x="3976226" y="258948"/>
                </a:lnTo>
                <a:lnTo>
                  <a:pt x="3976226" y="238715"/>
                </a:lnTo>
                <a:cubicBezTo>
                  <a:pt x="3976226" y="204078"/>
                  <a:pt x="3948148" y="176000"/>
                  <a:pt x="3913511" y="176000"/>
                </a:cubicBezTo>
                <a:lnTo>
                  <a:pt x="258946" y="176000"/>
                </a:lnTo>
                <a:cubicBezTo>
                  <a:pt x="224309" y="176000"/>
                  <a:pt x="196231" y="204078"/>
                  <a:pt x="196231" y="238715"/>
                </a:cubicBezTo>
                <a:lnTo>
                  <a:pt x="167908" y="1286633"/>
                </a:lnTo>
                <a:lnTo>
                  <a:pt x="0" y="130686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82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FB99-1136-46B4-B52B-F9328C90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61DD-8AD2-4900-AD81-818FA3769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cuando la etiqueta se ve influenciada por una de las variables.</a:t>
            </a:r>
          </a:p>
          <a:p>
            <a:r>
              <a:rPr lang="es-MX" dirty="0"/>
              <a:t>No tenemos acceso a esos datos en el proceso real</a:t>
            </a:r>
          </a:p>
          <a:p>
            <a:r>
              <a:rPr lang="es-MX" dirty="0"/>
              <a:t>Es importante entender el proceso.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A11A4-9CD8-4083-A055-193AD81F0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103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Tareas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A5CC-0646-4B4C-821B-87C27168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Missing</a:t>
            </a:r>
            <a:r>
              <a:rPr lang="es-MX" dirty="0"/>
              <a:t> Data </a:t>
            </a:r>
            <a:r>
              <a:rPr lang="es-MX" dirty="0" err="1"/>
              <a:t>Bias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B018-423E-4CDD-AE88-886D944E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391574"/>
          </a:xfrm>
        </p:spPr>
        <p:txBody>
          <a:bodyPr/>
          <a:lstStyle/>
          <a:p>
            <a:r>
              <a:rPr lang="es-MX" dirty="0"/>
              <a:t>En cuanto tiempo corres los 5Km?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3DB34-92A4-412A-BFEB-497E6F0969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6873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6E7B-4BF4-43E6-98FC-FB6BD76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Missing</a:t>
            </a:r>
            <a:r>
              <a:rPr lang="es-MX" dirty="0"/>
              <a:t> data </a:t>
            </a:r>
            <a:r>
              <a:rPr lang="es-MX" dirty="0" err="1"/>
              <a:t>bias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B4784-3F3D-4264-B821-407700E31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Realmente no sabemos en cuanto tiempo corren los 5Km, sabemos cuanto se tardan los que SI lo corren.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E755-3403-41D3-8437-4BDE1D96C7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89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99EC-BE5B-4109-8923-D6A6F486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calificar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335A5-B0D4-45D5-B17E-E2F7F039F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 va a cambiar mucho:</a:t>
            </a:r>
          </a:p>
          <a:p>
            <a:pPr lvl="1"/>
            <a:r>
              <a:rPr lang="es-MX" dirty="0"/>
              <a:t>Examen Final  se libera hoy despues de la clase (a casa)</a:t>
            </a:r>
          </a:p>
          <a:p>
            <a:pPr lvl="1"/>
            <a:r>
              <a:rPr lang="es-MX" dirty="0"/>
              <a:t>Proyecto Final (se presenta en línea el ultimo dia, Miercoles)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F809-B176-4663-933F-84F098CDCF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380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BD39-C25D-4771-B549-856D854B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31B0-BF80-4117-81C4-7F34D8B2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Clases:</a:t>
            </a:r>
          </a:p>
          <a:p>
            <a:pPr lvl="1"/>
            <a:r>
              <a:rPr lang="es-MX" dirty="0"/>
              <a:t>Lunes: Machine Learning</a:t>
            </a:r>
          </a:p>
          <a:p>
            <a:pPr lvl="1"/>
            <a:r>
              <a:rPr lang="es-MX" dirty="0" err="1"/>
              <a:t>Miercoles</a:t>
            </a:r>
            <a:r>
              <a:rPr lang="es-MX" dirty="0"/>
              <a:t>: Presentaciones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BB121-47C3-4AFF-8650-9ADCCF744E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35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Machine Learning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Probabilidad</a:t>
            </a:r>
            <a:r>
              <a:rPr lang="en-US" sz="3000" dirty="0"/>
              <a:t> de que </a:t>
            </a:r>
            <a:r>
              <a:rPr lang="en-US" sz="3000" dirty="0" err="1"/>
              <a:t>suceda</a:t>
            </a:r>
            <a:r>
              <a:rPr lang="en-US" sz="3000" dirty="0"/>
              <a:t> un </a:t>
            </a:r>
            <a:r>
              <a:rPr lang="en-US" sz="3000" dirty="0" err="1"/>
              <a:t>evento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28" y="1366767"/>
            <a:ext cx="3027100" cy="302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258" y="2526450"/>
            <a:ext cx="22467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P = 1/12</a:t>
            </a:r>
          </a:p>
        </p:txBody>
      </p:sp>
    </p:spTree>
    <p:extLst>
      <p:ext uri="{BB962C8B-B14F-4D97-AF65-F5344CB8AC3E}">
        <p14:creationId xmlns:p14="http://schemas.microsoft.com/office/powerpoint/2010/main" val="70068120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Teorema de </a:t>
            </a:r>
            <a:r>
              <a:rPr lang="es-MX" dirty="0" err="1"/>
              <a:t>Bayes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texto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08075" y="1671176"/>
                <a:ext cx="6927850" cy="30797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∣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s-MX" sz="2400" dirty="0"/>
              </a:p>
              <a:p>
                <a:endParaRPr lang="es-MX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MX" sz="2400" i="1" dirty="0">
                    <a:latin typeface="Cambria Math" panose="02040503050406030204" pitchFamily="18" charset="0"/>
                  </a:rPr>
                  <a:t> Es una probabilidad Condicional</a:t>
                </a:r>
              </a:p>
              <a:p>
                <a:pPr lvl="1"/>
                <a:r>
                  <a:rPr lang="es-MX" sz="1800" i="1" dirty="0">
                    <a:latin typeface="Cambria Math" panose="02040503050406030204" pitchFamily="18" charset="0"/>
                  </a:rPr>
                  <a:t>La probabilidad de que A ocurra dado que B ocurrió.</a:t>
                </a:r>
              </a:p>
              <a:p>
                <a:r>
                  <a:rPr lang="es-MX" sz="2400" dirty="0"/>
                  <a:t>P(A) Es la Probabilidad de A</a:t>
                </a:r>
              </a:p>
              <a:p>
                <a:r>
                  <a:rPr lang="es-MX" sz="2400" dirty="0"/>
                  <a:t>P(B) Es la probabilidad de B</a:t>
                </a:r>
              </a:p>
              <a:p>
                <a:endParaRPr lang="es-MX" sz="2400" dirty="0"/>
              </a:p>
              <a:p>
                <a:endParaRPr lang="es-MX" sz="2400" dirty="0"/>
              </a:p>
            </p:txBody>
          </p:sp>
        </mc:Choice>
        <mc:Fallback xmlns="">
          <p:sp>
            <p:nvSpPr>
              <p:cNvPr id="5" name="Marcador de tex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8075" y="1671176"/>
                <a:ext cx="6927850" cy="3079749"/>
              </a:xfrm>
              <a:blipFill>
                <a:blip r:embed="rId2"/>
                <a:stretch>
                  <a:fillRect l="-366" t="-9504"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2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6" name="Picture 8" descr="https://latex.codecogs.com/png.latex?%5Cdpi%7B300%7D%20%5CLARGE%20P%28%5Ctext%7BCliente%20%3D%20Alto%7D%5Cmid%5Ctext%7BVuelva%7D%29%20%5C%5C%20%5C%5C%20%3D%20%5Cfrac%7BP%28%5Ctext%7BVuelva%7D%5Cmid%5Ctext%7BCliente%20%3D%20Alto%7D%29%20P%28%5Ctext%7BCliente%20%3D%20Alto%7D%29%7D%7BP%28%5Ctext%7BVuelva%7D%29%7D%20%5C%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882338"/>
            <a:ext cx="6772275" cy="15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93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Naive</a:t>
            </a:r>
            <a:r>
              <a:rPr lang="es-MX" dirty="0"/>
              <a:t> </a:t>
            </a:r>
            <a:r>
              <a:rPr lang="es-MX" dirty="0" err="1"/>
              <a:t>Bayes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Naive</a:t>
            </a:r>
            <a:r>
              <a:rPr lang="es-MX" dirty="0"/>
              <a:t> </a:t>
            </a:r>
            <a:r>
              <a:rPr lang="es-MX" dirty="0" err="1"/>
              <a:t>Bayes</a:t>
            </a:r>
            <a:r>
              <a:rPr lang="es-MX" dirty="0"/>
              <a:t> asume que las variables son independientes entre ellas.</a:t>
            </a:r>
          </a:p>
          <a:p>
            <a:r>
              <a:rPr lang="es-MX" dirty="0"/>
              <a:t>Las variables no se afectan mutuamente</a:t>
            </a:r>
          </a:p>
          <a:p>
            <a:r>
              <a:rPr lang="es-MX" dirty="0"/>
              <a:t>No es necesariamente cierto</a:t>
            </a:r>
          </a:p>
          <a:p>
            <a:r>
              <a:rPr lang="es-MX" dirty="0"/>
              <a:t>Funciona sorprendentemente bien.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9210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8142</TotalTime>
  <Words>397</Words>
  <Application>Microsoft Office PowerPoint</Application>
  <PresentationFormat>On-screen Show (16:9)</PresentationFormat>
  <Paragraphs>92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 Condensed</vt:lpstr>
      <vt:lpstr>Arial</vt:lpstr>
      <vt:lpstr>Cambria Math</vt:lpstr>
      <vt:lpstr>Roboto Condensed Light</vt:lpstr>
      <vt:lpstr>Arvo</vt:lpstr>
      <vt:lpstr>Salerio template</vt:lpstr>
      <vt:lpstr>Fundamentos de Data Science</vt:lpstr>
      <vt:lpstr>Anuncios parroquiales</vt:lpstr>
      <vt:lpstr>Forma de calificar</vt:lpstr>
      <vt:lpstr>PowerPoint Presentation</vt:lpstr>
      <vt:lpstr>Machine Learning</vt:lpstr>
      <vt:lpstr>Probabilidad de que suceda un evento</vt:lpstr>
      <vt:lpstr>Teorema de Bayes</vt:lpstr>
      <vt:lpstr>PowerPoint Presentation</vt:lpstr>
      <vt:lpstr>Naive Bayes</vt:lpstr>
      <vt:lpstr>Scoring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Conceptos Importantes</vt:lpstr>
      <vt:lpstr>Leakage</vt:lpstr>
      <vt:lpstr>Leakage</vt:lpstr>
      <vt:lpstr>Leakage</vt:lpstr>
      <vt:lpstr>Missing Data Bias</vt:lpstr>
      <vt:lpstr>Missing data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58</cp:revision>
  <dcterms:modified xsi:type="dcterms:W3CDTF">2021-03-02T01:09:58Z</dcterms:modified>
</cp:coreProperties>
</file>