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59" r:id="rId3"/>
    <p:sldId id="290" r:id="rId4"/>
    <p:sldId id="446" r:id="rId5"/>
    <p:sldId id="440" r:id="rId6"/>
    <p:sldId id="447" r:id="rId7"/>
    <p:sldId id="444" r:id="rId8"/>
    <p:sldId id="460" r:id="rId9"/>
    <p:sldId id="450" r:id="rId10"/>
    <p:sldId id="451" r:id="rId11"/>
    <p:sldId id="455" r:id="rId12"/>
    <p:sldId id="457" r:id="rId13"/>
    <p:sldId id="458" r:id="rId14"/>
    <p:sldId id="467" r:id="rId15"/>
    <p:sldId id="469" r:id="rId16"/>
    <p:sldId id="471" r:id="rId17"/>
    <p:sldId id="472" r:id="rId18"/>
    <p:sldId id="473" r:id="rId19"/>
    <p:sldId id="474" r:id="rId20"/>
    <p:sldId id="475" r:id="rId21"/>
    <p:sldId id="491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</p:sldIdLst>
  <p:sldSz cx="9144000" cy="5143500" type="screen16x9"/>
  <p:notesSz cx="6858000" cy="9144000"/>
  <p:embeddedFontLst>
    <p:embeddedFont>
      <p:font typeface="Arvo" panose="020B0604020202020204" charset="0"/>
      <p:regular r:id="rId39"/>
      <p:bold r:id="rId40"/>
      <p:italic r:id="rId41"/>
      <p:boldItalic r:id="rId42"/>
    </p:embeddedFont>
    <p:embeddedFont>
      <p:font typeface="Roboto Condensed" panose="020B0604020202020204" charset="0"/>
      <p:regular r:id="rId43"/>
      <p:bold r:id="rId44"/>
      <p:italic r:id="rId45"/>
      <p:boldItalic r:id="rId46"/>
    </p:embeddedFont>
    <p:embeddedFont>
      <p:font typeface="Roboto Condensed Light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05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#svm-kernel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Aprendizaje de Máquina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01699" y="1327350"/>
            <a:ext cx="6045175" cy="3054150"/>
          </a:xfrm>
        </p:spPr>
        <p:txBody>
          <a:bodyPr/>
          <a:lstStyle/>
          <a:p>
            <a:r>
              <a:rPr lang="es-MX" sz="2000" dirty="0" smtClean="0"/>
              <a:t>Son por mucho, los problemas más comunes en ciencia de datos.</a:t>
            </a:r>
          </a:p>
          <a:p>
            <a:r>
              <a:rPr lang="es-MX" sz="2000" dirty="0" smtClean="0"/>
              <a:t>La mayoría de las herramientas se desarrollan para problemas de clasificación.</a:t>
            </a:r>
          </a:p>
          <a:p>
            <a:pPr lvl="1"/>
            <a:r>
              <a:rPr lang="es-MX" sz="2000" dirty="0" smtClean="0"/>
              <a:t>Maquinas de Soporte Vectorial</a:t>
            </a:r>
          </a:p>
          <a:p>
            <a:pPr lvl="1"/>
            <a:r>
              <a:rPr lang="es-MX" sz="2000" dirty="0" smtClean="0"/>
              <a:t>Redes Neuronales (Deep </a:t>
            </a:r>
            <a:r>
              <a:rPr lang="es-MX" sz="2000" dirty="0" err="1" smtClean="0"/>
              <a:t>Learning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Regresión Logística</a:t>
            </a:r>
          </a:p>
          <a:p>
            <a:pPr lvl="1"/>
            <a:r>
              <a:rPr lang="es-MX" sz="2000" dirty="0" smtClean="0"/>
              <a:t>Árboles de decisión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45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Nuestro</a:t>
            </a:r>
            <a:r>
              <a:rPr lang="en-US" sz="2400" dirty="0"/>
              <a:t> super </a:t>
            </a:r>
            <a:r>
              <a:rPr lang="en-US" sz="2400" dirty="0" err="1"/>
              <a:t>martillo</a:t>
            </a:r>
            <a:r>
              <a:rPr lang="en-US" sz="2400" dirty="0"/>
              <a:t>–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SVMs son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para </a:t>
            </a: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 smtClean="0"/>
              <a:t>clasificacion</a:t>
            </a:r>
            <a:r>
              <a:rPr lang="en-US" sz="2000" dirty="0" smtClean="0"/>
              <a:t> que </a:t>
            </a:r>
            <a:r>
              <a:rPr lang="en-US" sz="2000" dirty="0" err="1" smtClean="0"/>
              <a:t>necesita</a:t>
            </a:r>
            <a:r>
              <a:rPr lang="en-US" sz="2000" dirty="0" smtClean="0"/>
              <a:t> </a:t>
            </a:r>
            <a:r>
              <a:rPr lang="en-US" sz="2000" dirty="0" err="1" smtClean="0"/>
              <a:t>pocas</a:t>
            </a:r>
            <a:r>
              <a:rPr lang="en-US" sz="2000" dirty="0" smtClean="0"/>
              <a:t> </a:t>
            </a:r>
            <a:r>
              <a:rPr lang="en-US" sz="2000" dirty="0" err="1" smtClean="0"/>
              <a:t>variaciones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razonablemente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facil</a:t>
            </a:r>
            <a:r>
              <a:rPr lang="en-US" sz="2000" dirty="0" smtClean="0"/>
              <a:t> de </a:t>
            </a:r>
            <a:r>
              <a:rPr lang="en-US" sz="2000" dirty="0" err="1" smtClean="0"/>
              <a:t>usar</a:t>
            </a:r>
            <a:endParaRPr lang="en-US" sz="2000" dirty="0" smtClean="0"/>
          </a:p>
          <a:p>
            <a:pPr lvl="1"/>
            <a:r>
              <a:rPr lang="en-US" sz="2000" dirty="0" err="1" smtClean="0"/>
              <a:t>Tiene</a:t>
            </a:r>
            <a:r>
              <a:rPr lang="en-US" sz="2000" dirty="0" smtClean="0"/>
              <a:t> </a:t>
            </a:r>
            <a:r>
              <a:rPr lang="en-US" sz="2000" dirty="0" err="1" smtClean="0"/>
              <a:t>pocos</a:t>
            </a:r>
            <a:r>
              <a:rPr lang="en-US" sz="2000" dirty="0" smtClean="0"/>
              <a:t> </a:t>
            </a:r>
            <a:r>
              <a:rPr lang="en-US" sz="2000" dirty="0" err="1" smtClean="0"/>
              <a:t>parametros</a:t>
            </a:r>
            <a:r>
              <a:rPr lang="en-US" sz="2000" dirty="0" smtClean="0"/>
              <a:t> para </a:t>
            </a:r>
            <a:r>
              <a:rPr lang="en-US" sz="2000" dirty="0" err="1" smtClean="0"/>
              <a:t>optimizar</a:t>
            </a:r>
            <a:endParaRPr lang="en-US" sz="2000" dirty="0" smtClean="0"/>
          </a:p>
          <a:p>
            <a:pPr lvl="1"/>
            <a:r>
              <a:rPr lang="en-US" sz="2000" dirty="0" err="1" smtClean="0"/>
              <a:t>Funciona</a:t>
            </a:r>
            <a:r>
              <a:rPr lang="en-US" sz="2000" dirty="0" smtClean="0"/>
              <a:t> </a:t>
            </a:r>
            <a:r>
              <a:rPr lang="en-US" sz="2000" dirty="0" err="1" smtClean="0"/>
              <a:t>increiblemente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bien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rapido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0" y="2741190"/>
            <a:ext cx="2333305" cy="146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6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Máquinas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24" y="1554684"/>
            <a:ext cx="2857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183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Máquinas de Soporte Vectorial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problema radica en encontrar la línea que separa mejor los puntos</a:t>
            </a:r>
          </a:p>
          <a:p>
            <a:pPr lvl="1"/>
            <a:r>
              <a:rPr lang="es-MX" dirty="0" smtClean="0"/>
              <a:t>Cual es esa mejor línea?</a:t>
            </a:r>
          </a:p>
          <a:p>
            <a:pPr lvl="1"/>
            <a:r>
              <a:rPr lang="es-MX" dirty="0" smtClean="0"/>
              <a:t>Cómo encontramos la línea?</a:t>
            </a:r>
          </a:p>
          <a:p>
            <a:pPr lvl="1"/>
            <a:r>
              <a:rPr lang="es-MX" dirty="0" smtClean="0"/>
              <a:t>Que se les ocurre?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72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89" y="1144045"/>
            <a:ext cx="4642319" cy="3481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3023" y="4597310"/>
            <a:ext cx="3722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http://scikit-learn.org/stable/modules/svm.html#svm-kernels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2944096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Parametro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06" y="1405957"/>
            <a:ext cx="4623944" cy="3000645"/>
          </a:xfrm>
          <a:prstGeom prst="rect">
            <a:avLst/>
          </a:prstGeom>
        </p:spPr>
      </p:pic>
      <p:pic>
        <p:nvPicPr>
          <p:cNvPr id="5" name="Picture 4" descr="Screen Shot 2016-09-20 at 10.58.5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78" y="3771173"/>
            <a:ext cx="3469313" cy="10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954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Métodos de Validación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Todo es incertidumbre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834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Validación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validation (</a:t>
            </a:r>
            <a:r>
              <a:rPr lang="en-US" dirty="0" err="1" smtClean="0"/>
              <a:t>validación</a:t>
            </a:r>
            <a:r>
              <a:rPr lang="en-US" dirty="0" smtClean="0"/>
              <a:t> </a:t>
            </a:r>
            <a:r>
              <a:rPr lang="en-US" dirty="0" err="1" smtClean="0"/>
              <a:t>cruzada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endParaRPr lang="en-US" dirty="0" smtClean="0"/>
          </a:p>
          <a:p>
            <a:pPr lvl="1"/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r>
              <a:rPr lang="en-US" dirty="0" smtClean="0"/>
              <a:t> </a:t>
            </a:r>
            <a:r>
              <a:rPr lang="en-US" dirty="0" err="1" smtClean="0"/>
              <a:t>confiables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Bias – Variance (</a:t>
            </a:r>
            <a:r>
              <a:rPr lang="en-US" dirty="0" err="1" smtClean="0"/>
              <a:t>Sesgo</a:t>
            </a:r>
            <a:r>
              <a:rPr lang="en-US" dirty="0" smtClean="0"/>
              <a:t> – </a:t>
            </a:r>
            <a:r>
              <a:rPr lang="en-US" dirty="0" err="1" smtClean="0"/>
              <a:t>Varianza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Regularización</a:t>
            </a:r>
            <a:endParaRPr lang="en-US" dirty="0" smtClean="0"/>
          </a:p>
          <a:p>
            <a:pPr lvl="1"/>
            <a:r>
              <a:rPr lang="en-US" dirty="0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3456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Validación</a:t>
            </a:r>
            <a:r>
              <a:rPr lang="en-US" dirty="0" smtClean="0"/>
              <a:t> </a:t>
            </a:r>
            <a:r>
              <a:rPr lang="en-US" dirty="0" err="1" smtClean="0"/>
              <a:t>cruzada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Buscamos</a:t>
            </a:r>
            <a:r>
              <a:rPr lang="en-US" dirty="0" smtClean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chicos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?.</a:t>
            </a:r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que?</a:t>
            </a:r>
          </a:p>
          <a:p>
            <a:pPr lvl="2"/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(no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entrenamiento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tecnica</a:t>
            </a:r>
            <a:r>
              <a:rPr lang="en-US" dirty="0" smtClean="0"/>
              <a:t> se llama Hold-Out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6653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/>
          <p:cNvCxnSpPr>
            <a:stCxn id="9" idx="3"/>
            <a:endCxn id="5" idx="1"/>
          </p:cNvCxnSpPr>
          <p:nvPr/>
        </p:nvCxnSpPr>
        <p:spPr>
          <a:xfrm flipH="1" flipV="1">
            <a:off x="2159186" y="2039254"/>
            <a:ext cx="4438494" cy="996393"/>
          </a:xfrm>
          <a:prstGeom prst="bentConnector5">
            <a:avLst>
              <a:gd name="adj1" fmla="val -3863"/>
              <a:gd name="adj2" fmla="val 34283"/>
              <a:gd name="adj3" fmla="val 103863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3"/>
            <a:endCxn id="5" idx="1"/>
          </p:cNvCxnSpPr>
          <p:nvPr/>
        </p:nvCxnSpPr>
        <p:spPr>
          <a:xfrm flipH="1" flipV="1">
            <a:off x="2159186" y="2039254"/>
            <a:ext cx="4438494" cy="1551226"/>
          </a:xfrm>
          <a:prstGeom prst="bentConnector5">
            <a:avLst>
              <a:gd name="adj1" fmla="val -3863"/>
              <a:gd name="adj2" fmla="val 39905"/>
              <a:gd name="adj3" fmla="val 103863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5" idx="1"/>
          </p:cNvCxnSpPr>
          <p:nvPr/>
        </p:nvCxnSpPr>
        <p:spPr>
          <a:xfrm flipH="1" flipV="1">
            <a:off x="2159186" y="2039254"/>
            <a:ext cx="4438494" cy="2087675"/>
          </a:xfrm>
          <a:prstGeom prst="bentConnector5">
            <a:avLst>
              <a:gd name="adj1" fmla="val -3863"/>
              <a:gd name="adj2" fmla="val 42499"/>
              <a:gd name="adj3" fmla="val 103863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186" y="2571750"/>
            <a:ext cx="1511764" cy="2379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Training Data (~70%)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2159186" y="1506757"/>
            <a:ext cx="1511764" cy="10649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Testing Data (~30%)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4380979" y="281328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80979" y="3368115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80979" y="3904565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62224" y="2816356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62224" y="3371189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2224" y="390763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3670949" y="3032573"/>
            <a:ext cx="710030" cy="7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4887368" y="3032573"/>
            <a:ext cx="1274856" cy="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1"/>
          </p:cNvCxnSpPr>
          <p:nvPr/>
        </p:nvCxnSpPr>
        <p:spPr>
          <a:xfrm flipV="1">
            <a:off x="3670949" y="3587406"/>
            <a:ext cx="710030" cy="173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3670949" y="3761263"/>
            <a:ext cx="710030" cy="362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>
            <a:off x="4887368" y="3587406"/>
            <a:ext cx="1274856" cy="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>
            <a:off x="4887368" y="4123855"/>
            <a:ext cx="1274856" cy="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80979" y="1544135"/>
            <a:ext cx="3834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</a:t>
            </a:r>
            <a:r>
              <a:rPr lang="en-US" sz="1500" baseline="-25000" dirty="0"/>
              <a:t>1</a:t>
            </a:r>
            <a:endParaRPr 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4380979" y="1803822"/>
            <a:ext cx="3834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</a:t>
            </a:r>
            <a:r>
              <a:rPr lang="en-US" sz="1500" baseline="-25000" dirty="0"/>
              <a:t>2</a:t>
            </a:r>
            <a:endParaRPr 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4380979" y="2063508"/>
            <a:ext cx="3834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</a:t>
            </a:r>
            <a:r>
              <a:rPr lang="en-US" sz="1500" baseline="-25000" dirty="0"/>
              <a:t>3</a:t>
            </a:r>
            <a:endParaRPr lang="en-US" sz="1500" dirty="0"/>
          </a:p>
        </p:txBody>
      </p:sp>
      <p:cxnSp>
        <p:nvCxnSpPr>
          <p:cNvPr id="44" name="Straight Arrow Connector 43"/>
          <p:cNvCxnSpPr>
            <a:stCxn id="5" idx="3"/>
            <a:endCxn id="37" idx="1"/>
          </p:cNvCxnSpPr>
          <p:nvPr/>
        </p:nvCxnSpPr>
        <p:spPr>
          <a:xfrm flipV="1">
            <a:off x="3670949" y="1694176"/>
            <a:ext cx="710030" cy="345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38" idx="1"/>
          </p:cNvCxnSpPr>
          <p:nvPr/>
        </p:nvCxnSpPr>
        <p:spPr>
          <a:xfrm flipV="1">
            <a:off x="3670949" y="1953863"/>
            <a:ext cx="710030" cy="8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39" idx="1"/>
          </p:cNvCxnSpPr>
          <p:nvPr/>
        </p:nvCxnSpPr>
        <p:spPr>
          <a:xfrm>
            <a:off x="3670949" y="2039254"/>
            <a:ext cx="710030" cy="174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33563" y="1512203"/>
            <a:ext cx="13465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Elegir</a:t>
            </a:r>
            <a:r>
              <a:rPr lang="en-US" sz="1050" dirty="0"/>
              <a:t> el </a:t>
            </a:r>
            <a:r>
              <a:rPr lang="en-US" sz="1050" dirty="0" err="1"/>
              <a:t>modelo</a:t>
            </a:r>
            <a:r>
              <a:rPr lang="en-US" sz="1050" dirty="0"/>
              <a:t> con el E mas </a:t>
            </a:r>
            <a:r>
              <a:rPr lang="en-US" sz="1050" dirty="0" err="1"/>
              <a:t>chico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0875384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es</a:t>
            </a:r>
            <a:r>
              <a:rPr lang="en-US" dirty="0" smtClean="0"/>
              <a:t> 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lo que </a:t>
            </a:r>
            <a:r>
              <a:rPr lang="en-US" dirty="0" smtClean="0"/>
              <a:t>hasta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asignado</a:t>
            </a:r>
            <a:r>
              <a:rPr lang="en-US" dirty="0" smtClean="0"/>
              <a:t> </a:t>
            </a:r>
            <a:r>
              <a:rPr lang="en-US" dirty="0" err="1" smtClean="0"/>
              <a:t>arbitrariamente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err="1" smtClean="0"/>
              <a:t>Parametro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regularización</a:t>
            </a:r>
            <a:endParaRPr lang="en-US" dirty="0" smtClean="0"/>
          </a:p>
          <a:p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Kernel, variables del kernel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2982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</a:t>
            </a:r>
            <a:r>
              <a:rPr lang="es-MX" dirty="0" err="1" smtClean="0"/>
              <a:t>módelo</a:t>
            </a:r>
            <a:r>
              <a:rPr lang="es-MX" dirty="0" smtClean="0"/>
              <a:t> es un algoritmo diferente en función y variables a otro:</a:t>
            </a:r>
          </a:p>
          <a:p>
            <a:pPr lvl="1"/>
            <a:r>
              <a:rPr lang="es-MX" dirty="0" err="1" smtClean="0"/>
              <a:t>SVMs</a:t>
            </a:r>
            <a:r>
              <a:rPr lang="es-MX" dirty="0" smtClean="0"/>
              <a:t> con distintos </a:t>
            </a:r>
            <a:r>
              <a:rPr lang="es-MX" dirty="0" err="1" smtClean="0"/>
              <a:t>Kernels</a:t>
            </a:r>
            <a:endParaRPr lang="es-MX" dirty="0" smtClean="0"/>
          </a:p>
          <a:p>
            <a:pPr lvl="1"/>
            <a:r>
              <a:rPr lang="es-MX" dirty="0" smtClean="0"/>
              <a:t>Regresión Lineal con diferentes variables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51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con Hold-out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Estamos</a:t>
            </a:r>
            <a:r>
              <a:rPr lang="en-US" dirty="0" smtClean="0"/>
              <a:t> “</a:t>
            </a:r>
            <a:r>
              <a:rPr lang="en-US" dirty="0" err="1" smtClean="0"/>
              <a:t>desperdiciando</a:t>
            </a:r>
            <a:r>
              <a:rPr lang="en-US" dirty="0" smtClean="0"/>
              <a:t>” </a:t>
            </a:r>
            <a:r>
              <a:rPr lang="en-US" dirty="0" err="1" smtClean="0"/>
              <a:t>datos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Problemas</a:t>
            </a:r>
            <a:r>
              <a:rPr lang="en-US" dirty="0" smtClean="0"/>
              <a:t> con </a:t>
            </a:r>
            <a:r>
              <a:rPr lang="en-US" dirty="0" err="1" smtClean="0"/>
              <a:t>pocos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empiezan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complicados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Tengan</a:t>
            </a:r>
            <a:r>
              <a:rPr lang="en-US" dirty="0" smtClean="0"/>
              <a:t> </a:t>
            </a:r>
            <a:r>
              <a:rPr lang="en-US" dirty="0" err="1" smtClean="0"/>
              <a:t>cuidado</a:t>
            </a:r>
            <a:r>
              <a:rPr lang="en-US" dirty="0" smtClean="0"/>
              <a:t> con </a:t>
            </a:r>
            <a:r>
              <a:rPr lang="en-US" dirty="0" err="1" smtClean="0"/>
              <a:t>artículos</a:t>
            </a:r>
            <a:r>
              <a:rPr lang="en-US" dirty="0" smtClean="0"/>
              <a:t>/</a:t>
            </a:r>
            <a:r>
              <a:rPr lang="en-US" dirty="0" err="1" smtClean="0"/>
              <a:t>trabajos</a:t>
            </a:r>
            <a:r>
              <a:rPr lang="en-US" dirty="0" smtClean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hablan</a:t>
            </a:r>
            <a:r>
              <a:rPr lang="en-US" dirty="0" smtClean="0"/>
              <a:t> de CV con </a:t>
            </a:r>
            <a:r>
              <a:rPr lang="en-US" dirty="0" err="1" smtClean="0"/>
              <a:t>pocos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 </a:t>
            </a:r>
            <a:r>
              <a:rPr lang="en-US" dirty="0" err="1" smtClean="0"/>
              <a:t>aún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siquiera</a:t>
            </a:r>
            <a:r>
              <a:rPr lang="en-US" dirty="0" smtClean="0"/>
              <a:t> </a:t>
            </a:r>
            <a:r>
              <a:rPr lang="en-US" dirty="0" err="1" smtClean="0"/>
              <a:t>hablan</a:t>
            </a:r>
            <a:r>
              <a:rPr lang="en-US" dirty="0" smtClean="0"/>
              <a:t> de CV.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58685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CV </a:t>
            </a:r>
            <a:r>
              <a:rPr lang="en-US" dirty="0" err="1" smtClean="0"/>
              <a:t>incluso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K-fold CV</a:t>
            </a:r>
          </a:p>
          <a:p>
            <a:pPr lvl="1"/>
            <a:r>
              <a:rPr lang="en-US" sz="2000" dirty="0" smtClean="0"/>
              <a:t>Divide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datos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K </a:t>
            </a:r>
            <a:r>
              <a:rPr lang="en-US" sz="2000" dirty="0" err="1" smtClean="0"/>
              <a:t>conjuntos</a:t>
            </a:r>
            <a:r>
              <a:rPr lang="en-US" sz="2000" dirty="0" smtClean="0"/>
              <a:t>(disjoint)</a:t>
            </a:r>
          </a:p>
          <a:p>
            <a:pPr lvl="1"/>
            <a:r>
              <a:rPr lang="en-US" sz="2000" dirty="0" smtClean="0"/>
              <a:t>Para </a:t>
            </a:r>
            <a:r>
              <a:rPr lang="en-US" sz="2000" dirty="0" err="1" smtClean="0"/>
              <a:t>cada</a:t>
            </a:r>
            <a:r>
              <a:rPr lang="en-US" sz="2000" dirty="0" smtClean="0"/>
              <a:t> j = 1..k</a:t>
            </a:r>
          </a:p>
          <a:p>
            <a:pPr lvl="2"/>
            <a:r>
              <a:rPr lang="en-US" sz="2000" dirty="0" err="1" smtClean="0"/>
              <a:t>Entrenar</a:t>
            </a:r>
            <a:r>
              <a:rPr lang="en-US" sz="2000" dirty="0" smtClean="0"/>
              <a:t> </a:t>
            </a:r>
            <a:r>
              <a:rPr lang="en-US" sz="2000" dirty="0" err="1" smtClean="0"/>
              <a:t>modelo</a:t>
            </a:r>
            <a:r>
              <a:rPr lang="en-US" sz="2000" dirty="0" smtClean="0"/>
              <a:t> (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)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subconjunto</a:t>
            </a:r>
            <a:r>
              <a:rPr lang="en-US" sz="2000" dirty="0" smtClean="0"/>
              <a:t>, except j</a:t>
            </a:r>
          </a:p>
          <a:p>
            <a:pPr lvl="2"/>
            <a:r>
              <a:rPr lang="en-US" sz="2000" dirty="0" err="1" smtClean="0"/>
              <a:t>Obtener</a:t>
            </a:r>
            <a:r>
              <a:rPr lang="en-US" sz="2000" dirty="0" smtClean="0"/>
              <a:t> error (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) para </a:t>
            </a:r>
            <a:r>
              <a:rPr lang="en-US" sz="2000" dirty="0" err="1" smtClean="0"/>
              <a:t>Modelo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iteración</a:t>
            </a:r>
            <a:r>
              <a:rPr lang="en-US" sz="2000" dirty="0" smtClean="0"/>
              <a:t> j</a:t>
            </a:r>
          </a:p>
          <a:p>
            <a:pPr lvl="1"/>
            <a:r>
              <a:rPr lang="en-US" sz="2000" dirty="0" smtClean="0"/>
              <a:t>Total error para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a </a:t>
            </a:r>
            <a:r>
              <a:rPr lang="en-US" sz="2000" dirty="0" err="1" smtClean="0"/>
              <a:t>ser</a:t>
            </a:r>
            <a:r>
              <a:rPr lang="en-US" sz="2000" dirty="0" smtClean="0"/>
              <a:t> el </a:t>
            </a:r>
            <a:r>
              <a:rPr lang="en-US" sz="2000" dirty="0" err="1" smtClean="0"/>
              <a:t>promedio</a:t>
            </a:r>
            <a:r>
              <a:rPr lang="en-US" sz="2000" dirty="0" smtClean="0"/>
              <a:t> de </a:t>
            </a:r>
            <a:r>
              <a:rPr lang="en-US" sz="2000" dirty="0" err="1" smtClean="0"/>
              <a:t>errores</a:t>
            </a:r>
            <a:r>
              <a:rPr lang="en-US" sz="2000" dirty="0" smtClean="0"/>
              <a:t> (</a:t>
            </a:r>
            <a:r>
              <a:rPr lang="en-US" sz="2000" dirty="0" err="1"/>
              <a:t>E</a:t>
            </a:r>
            <a:r>
              <a:rPr lang="en-US" sz="2000" baseline="-25000" dirty="0" err="1"/>
              <a:t>ij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184575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3074" name="Picture 2" descr="http://sebastianraschka.com/images/faq/evaluate-a-model/k-f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85" y="1511112"/>
            <a:ext cx="4759349" cy="26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96889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4" name="Picture 2" descr="http://sebastianraschka.com/images/faq/evaluate-a-model/k-f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56" y="1405621"/>
            <a:ext cx="2226052" cy="125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sebastianraschka.com/images/faq/evaluate-a-model/k-f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34" y="1445203"/>
            <a:ext cx="2226052" cy="125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sebastianraschka.com/images/faq/evaluate-a-model/k-f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56" y="3093235"/>
            <a:ext cx="2226052" cy="125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ebastianraschka.com/images/faq/evaluate-a-model/k-f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34" y="3093235"/>
            <a:ext cx="2226052" cy="125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95350" y="1326868"/>
            <a:ext cx="5825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M</a:t>
            </a:r>
            <a:r>
              <a:rPr lang="en-US" sz="2100" baseline="-25000" dirty="0"/>
              <a:t>1</a:t>
            </a:r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1478155" y="2989904"/>
            <a:ext cx="6460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M</a:t>
            </a:r>
            <a:r>
              <a:rPr lang="en-US" sz="2100" baseline="-25000" dirty="0"/>
              <a:t>2</a:t>
            </a:r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10" name="Rectangle 9"/>
          <p:cNvSpPr/>
          <p:nvPr/>
        </p:nvSpPr>
        <p:spPr>
          <a:xfrm>
            <a:off x="4855918" y="3092289"/>
            <a:ext cx="537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M</a:t>
            </a:r>
            <a:r>
              <a:rPr lang="en-US" sz="2100" baseline="-25000" dirty="0"/>
              <a:t>3</a:t>
            </a:r>
            <a:r>
              <a:rPr lang="en-US" sz="2100" dirty="0"/>
              <a:t> </a:t>
            </a:r>
            <a:endParaRPr lang="en-US" sz="2100" dirty="0"/>
          </a:p>
        </p:txBody>
      </p:sp>
      <p:sp>
        <p:nvSpPr>
          <p:cNvPr id="11" name="Rectangle 10"/>
          <p:cNvSpPr/>
          <p:nvPr/>
        </p:nvSpPr>
        <p:spPr>
          <a:xfrm>
            <a:off x="4855918" y="1244416"/>
            <a:ext cx="537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M</a:t>
            </a:r>
            <a:r>
              <a:rPr lang="en-US" sz="2100" baseline="-25000" dirty="0"/>
              <a:t>4</a:t>
            </a:r>
            <a:r>
              <a:rPr lang="en-US" sz="2100" dirty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1167191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Revisión</a:t>
            </a:r>
            <a:r>
              <a:rPr lang="en-US" dirty="0" smtClean="0"/>
              <a:t> de Read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Que </a:t>
            </a:r>
            <a:r>
              <a:rPr lang="en-US" sz="2000" dirty="0" err="1" smtClean="0"/>
              <a:t>es</a:t>
            </a:r>
            <a:r>
              <a:rPr lang="en-US" sz="2000" dirty="0" smtClean="0"/>
              <a:t> un red team?</a:t>
            </a:r>
          </a:p>
          <a:p>
            <a:pPr lvl="1"/>
            <a:r>
              <a:rPr lang="en-US" sz="2000" dirty="0" err="1" smtClean="0"/>
              <a:t>Independientes</a:t>
            </a:r>
            <a:r>
              <a:rPr lang="en-US" sz="2000" dirty="0" smtClean="0"/>
              <a:t> (</a:t>
            </a:r>
            <a:r>
              <a:rPr lang="en-US" sz="2000" dirty="0" err="1" smtClean="0"/>
              <a:t>revisores</a:t>
            </a:r>
            <a:r>
              <a:rPr lang="en-US" sz="2000" dirty="0" smtClean="0"/>
              <a:t> sin </a:t>
            </a:r>
            <a:r>
              <a:rPr lang="en-US" sz="2000" dirty="0" err="1" smtClean="0"/>
              <a:t>sesgo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Por</a:t>
            </a:r>
            <a:r>
              <a:rPr lang="en-US" sz="2000" dirty="0" smtClean="0"/>
              <a:t> que </a:t>
            </a:r>
            <a:r>
              <a:rPr lang="en-US" sz="2000" dirty="0" err="1" smtClean="0"/>
              <a:t>necesitamos</a:t>
            </a:r>
            <a:r>
              <a:rPr lang="en-US" sz="2000" dirty="0" smtClean="0"/>
              <a:t> un red team?.</a:t>
            </a:r>
          </a:p>
          <a:p>
            <a:pPr lvl="1"/>
            <a:r>
              <a:rPr lang="en-US" sz="2000" dirty="0" err="1" smtClean="0"/>
              <a:t>Evitar</a:t>
            </a:r>
            <a:r>
              <a:rPr lang="en-US" sz="2000" dirty="0" smtClean="0"/>
              <a:t> overfitting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revista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Nuestro</a:t>
            </a:r>
            <a:r>
              <a:rPr lang="en-US" sz="2000" dirty="0" smtClean="0"/>
              <a:t> </a:t>
            </a:r>
            <a:r>
              <a:rPr lang="en-US" sz="2000" dirty="0" err="1" smtClean="0"/>
              <a:t>público</a:t>
            </a:r>
            <a:r>
              <a:rPr lang="en-US" sz="2000" dirty="0" smtClean="0"/>
              <a:t> no </a:t>
            </a:r>
            <a:r>
              <a:rPr lang="en-US" sz="2000" dirty="0" err="1" smtClean="0"/>
              <a:t>somos</a:t>
            </a:r>
            <a:r>
              <a:rPr lang="en-US" sz="2000" dirty="0" smtClean="0"/>
              <a:t> nostros,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mayor </a:t>
            </a:r>
            <a:r>
              <a:rPr lang="en-US" sz="2000" dirty="0" err="1" smtClean="0"/>
              <a:t>audiencia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Idealmente</a:t>
            </a:r>
            <a:r>
              <a:rPr lang="en-US" sz="2000" dirty="0" smtClean="0"/>
              <a:t> </a:t>
            </a:r>
            <a:r>
              <a:rPr lang="en-US" sz="2000" dirty="0" err="1" smtClean="0"/>
              <a:t>debería</a:t>
            </a:r>
            <a:r>
              <a:rPr lang="en-US" sz="2000" dirty="0" smtClean="0"/>
              <a:t> </a:t>
            </a:r>
            <a:r>
              <a:rPr lang="en-US" sz="2000" dirty="0" err="1" smtClean="0"/>
              <a:t>haber</a:t>
            </a:r>
            <a:r>
              <a:rPr lang="en-US" sz="2000" dirty="0" smtClean="0"/>
              <a:t> red teams para </a:t>
            </a:r>
            <a:r>
              <a:rPr lang="en-US" sz="2000" dirty="0" err="1" smtClean="0"/>
              <a:t>todo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Pláticas</a:t>
            </a:r>
            <a:r>
              <a:rPr lang="en-US" sz="2000" dirty="0" smtClean="0"/>
              <a:t>, </a:t>
            </a:r>
            <a:r>
              <a:rPr lang="en-US" sz="2000" dirty="0" err="1" smtClean="0"/>
              <a:t>presentaciones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877913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taquilleras</a:t>
            </a:r>
            <a:r>
              <a:rPr lang="en-US" dirty="0" smtClean="0"/>
              <a:t> tartan de </a:t>
            </a:r>
            <a:r>
              <a:rPr lang="en-US" dirty="0" err="1" smtClean="0"/>
              <a:t>generalizar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Audiencias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endParaRPr lang="en-US" dirty="0" smtClean="0"/>
          </a:p>
          <a:p>
            <a:pPr lvl="1"/>
            <a:r>
              <a:rPr lang="en-US" dirty="0" err="1" smtClean="0"/>
              <a:t>Actores</a:t>
            </a:r>
            <a:r>
              <a:rPr lang="en-US" dirty="0" smtClean="0"/>
              <a:t> de alto </a:t>
            </a:r>
            <a:r>
              <a:rPr lang="en-US" dirty="0" err="1" smtClean="0"/>
              <a:t>presupuesto</a:t>
            </a:r>
            <a:r>
              <a:rPr lang="en-US" dirty="0" smtClean="0"/>
              <a:t> (no </a:t>
            </a:r>
            <a:r>
              <a:rPr lang="en-US" dirty="0" err="1" smtClean="0"/>
              <a:t>necesariamente</a:t>
            </a:r>
            <a:r>
              <a:rPr lang="en-US" dirty="0" smtClean="0"/>
              <a:t> </a:t>
            </a:r>
            <a:r>
              <a:rPr lang="en-US" dirty="0" err="1" smtClean="0"/>
              <a:t>buenos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“Wide appeal”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ganadores</a:t>
            </a:r>
            <a:r>
              <a:rPr lang="en-US" dirty="0" smtClean="0"/>
              <a:t> de Oscar (</a:t>
            </a:r>
            <a:r>
              <a:rPr lang="en-US" dirty="0" err="1" smtClean="0"/>
              <a:t>por</a:t>
            </a:r>
            <a:r>
              <a:rPr lang="en-US" dirty="0" smtClean="0"/>
              <a:t> lo general) </a:t>
            </a:r>
            <a:r>
              <a:rPr lang="en-US" dirty="0" err="1" smtClean="0"/>
              <a:t>hacen</a:t>
            </a:r>
            <a:r>
              <a:rPr lang="en-US" dirty="0" smtClean="0"/>
              <a:t> </a:t>
            </a:r>
            <a:r>
              <a:rPr lang="en-US" dirty="0" err="1" smtClean="0"/>
              <a:t>overfit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criticos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01309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Ventajas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fold </a:t>
            </a:r>
            <a:r>
              <a:rPr lang="en-US" dirty="0" err="1" smtClean="0"/>
              <a:t>en</a:t>
            </a:r>
            <a:r>
              <a:rPr lang="en-US" dirty="0" smtClean="0"/>
              <a:t> cores </a:t>
            </a:r>
            <a:r>
              <a:rPr lang="en-US" dirty="0" err="1" smtClean="0"/>
              <a:t>distintos</a:t>
            </a:r>
            <a:endParaRPr lang="en-US" dirty="0" smtClean="0"/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 lo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diferencia</a:t>
            </a:r>
            <a:r>
              <a:rPr lang="en-US" dirty="0" smtClean="0"/>
              <a:t> de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implementar</a:t>
            </a:r>
            <a:endParaRPr lang="en-US" dirty="0" smtClean="0"/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bayesianas</a:t>
            </a:r>
            <a:r>
              <a:rPr lang="en-US" dirty="0" smtClean="0"/>
              <a:t> son </a:t>
            </a:r>
            <a:r>
              <a:rPr lang="en-US" dirty="0" err="1" smtClean="0"/>
              <a:t>particularmente</a:t>
            </a:r>
            <a:r>
              <a:rPr lang="en-US" dirty="0" smtClean="0"/>
              <a:t> </a:t>
            </a:r>
            <a:r>
              <a:rPr lang="en-US" dirty="0" err="1" smtClean="0"/>
              <a:t>dificiles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77734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Desventajas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 no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los</a:t>
            </a:r>
            <a:r>
              <a:rPr lang="en-US" dirty="0" smtClean="0"/>
              <a:t> folds van a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correlacionados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que se </a:t>
            </a:r>
            <a:r>
              <a:rPr lang="en-US" dirty="0" err="1" smtClean="0"/>
              <a:t>generen</a:t>
            </a:r>
            <a:r>
              <a:rPr lang="en-US" dirty="0" smtClean="0"/>
              <a:t> </a:t>
            </a:r>
            <a:r>
              <a:rPr lang="en-US" dirty="0" err="1" smtClean="0"/>
              <a:t>overfits</a:t>
            </a:r>
            <a:endParaRPr lang="en-US" dirty="0" smtClean="0"/>
          </a:p>
          <a:p>
            <a:r>
              <a:rPr lang="en-US" dirty="0" err="1" smtClean="0"/>
              <a:t>Toma</a:t>
            </a:r>
            <a:r>
              <a:rPr lang="en-US" dirty="0" smtClean="0"/>
              <a:t> mucho mas </a:t>
            </a:r>
            <a:r>
              <a:rPr lang="en-US" dirty="0" err="1" smtClean="0"/>
              <a:t>tiempo</a:t>
            </a:r>
            <a:r>
              <a:rPr lang="en-US" dirty="0" smtClean="0"/>
              <a:t> corer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 mayor: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5404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Todo es incertidumbre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Cuantos</a:t>
            </a:r>
            <a:r>
              <a:rPr lang="en-US" dirty="0" smtClean="0"/>
              <a:t> folds se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elegir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 = 3 </a:t>
            </a:r>
            <a:r>
              <a:rPr lang="en-US" dirty="0" err="1" smtClean="0"/>
              <a:t>trabaja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Cosas</a:t>
            </a:r>
            <a:r>
              <a:rPr lang="en-US" dirty="0" smtClean="0"/>
              <a:t> simples </a:t>
            </a:r>
            <a:r>
              <a:rPr lang="en-US" dirty="0" err="1" smtClean="0"/>
              <a:t>como</a:t>
            </a:r>
            <a:r>
              <a:rPr lang="en-US" dirty="0" smtClean="0"/>
              <a:t> SVMs,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10.</a:t>
            </a:r>
          </a:p>
          <a:p>
            <a:endParaRPr lang="en-US" dirty="0"/>
          </a:p>
          <a:p>
            <a:r>
              <a:rPr lang="en-US" dirty="0" smtClean="0"/>
              <a:t>Leave-one out (K=N-1) </a:t>
            </a:r>
            <a:r>
              <a:rPr lang="en-US" dirty="0" err="1" smtClean="0"/>
              <a:t>es</a:t>
            </a:r>
            <a:r>
              <a:rPr lang="en-US" dirty="0" smtClean="0"/>
              <a:t> un mal </a:t>
            </a:r>
            <a:r>
              <a:rPr lang="en-US" dirty="0" err="1" smtClean="0"/>
              <a:t>chiste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cientificos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tantos</a:t>
            </a:r>
            <a:r>
              <a:rPr lang="en-US" dirty="0" smtClean="0"/>
              <a:t> folds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Bootsraping</a:t>
            </a:r>
            <a:r>
              <a:rPr lang="en-US" dirty="0" smtClean="0"/>
              <a:t> </a:t>
            </a:r>
            <a:r>
              <a:rPr lang="en-US" dirty="0" err="1" smtClean="0"/>
              <a:t>glorificado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93700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600" dirty="0" err="1" smtClean="0"/>
              <a:t>Bias</a:t>
            </a:r>
            <a:r>
              <a:rPr lang="es-MX" sz="3600" dirty="0" smtClean="0"/>
              <a:t> - </a:t>
            </a:r>
            <a:r>
              <a:rPr lang="es-MX" sz="3600" dirty="0" err="1" smtClean="0"/>
              <a:t>Variance</a:t>
            </a:r>
            <a:endParaRPr lang="es-MX" sz="36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23555" y="2143125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/>
          </a:p>
        </p:txBody>
      </p:sp>
    </p:spTree>
    <p:extLst>
      <p:ext uri="{BB962C8B-B14F-4D97-AF65-F5344CB8AC3E}">
        <p14:creationId xmlns:p14="http://schemas.microsoft.com/office/powerpoint/2010/main" val="7390661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Bias: Que tan </a:t>
            </a:r>
            <a:r>
              <a:rPr lang="en-US" dirty="0" err="1" smtClean="0"/>
              <a:t>lejos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del set </a:t>
            </a:r>
            <a:r>
              <a:rPr lang="en-US" dirty="0" err="1" smtClean="0"/>
              <a:t>correcto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Variance: Que tan </a:t>
            </a:r>
            <a:r>
              <a:rPr lang="en-US" dirty="0" err="1" smtClean="0"/>
              <a:t>consistentes</a:t>
            </a:r>
            <a:r>
              <a:rPr lang="en-US" dirty="0" smtClean="0"/>
              <a:t> son las </a:t>
            </a:r>
            <a:r>
              <a:rPr lang="en-US" dirty="0" err="1" smtClean="0"/>
              <a:t>predicciones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ganar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80222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209" t="16089" r="24283" b="24159"/>
          <a:stretch/>
        </p:blipFill>
        <p:spPr>
          <a:xfrm>
            <a:off x="2620273" y="1200150"/>
            <a:ext cx="3903454" cy="38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08534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training error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8" name="Picture 4" descr="http://colindcarroll.com/presentations/march_madness/static/overf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20" y="1327350"/>
            <a:ext cx="4854246" cy="35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08993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</a:t>
            </a:r>
            <a:endParaRPr lang="en-US" dirty="0"/>
          </a:p>
        </p:txBody>
      </p:sp>
      <p:pic>
        <p:nvPicPr>
          <p:cNvPr id="1026" name="Picture 2" descr="http://scott.fortmann-roe.com/docs/docs/BiasVariance/biasvari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10" y="1393692"/>
            <a:ext cx="5131702" cy="32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933884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Es</a:t>
            </a:r>
            <a:r>
              <a:rPr lang="en-US" sz="1800" dirty="0" smtClean="0"/>
              <a:t> un </a:t>
            </a:r>
            <a:r>
              <a:rPr lang="en-US" sz="1800" dirty="0" err="1" smtClean="0"/>
              <a:t>buen</a:t>
            </a:r>
            <a:r>
              <a:rPr lang="en-US" sz="1800" dirty="0" smtClean="0"/>
              <a:t> </a:t>
            </a:r>
            <a:r>
              <a:rPr lang="en-US" sz="1800" dirty="0" err="1" smtClean="0"/>
              <a:t>punto</a:t>
            </a:r>
            <a:r>
              <a:rPr lang="en-US" sz="1800" dirty="0" smtClean="0"/>
              <a:t> de </a:t>
            </a:r>
            <a:r>
              <a:rPr lang="en-US" sz="1800" dirty="0" err="1" smtClean="0"/>
              <a:t>paro</a:t>
            </a:r>
            <a:r>
              <a:rPr lang="en-US" sz="1800" dirty="0" smtClean="0"/>
              <a:t> </a:t>
            </a:r>
            <a:r>
              <a:rPr lang="en-US" sz="1800" dirty="0" err="1" smtClean="0"/>
              <a:t>cuando</a:t>
            </a:r>
            <a:r>
              <a:rPr lang="en-US" sz="1800" dirty="0" smtClean="0"/>
              <a:t> se </a:t>
            </a:r>
            <a:r>
              <a:rPr lang="en-US" sz="1800" dirty="0" err="1" smtClean="0"/>
              <a:t>usa</a:t>
            </a:r>
            <a:r>
              <a:rPr lang="en-US" sz="1800" dirty="0" smtClean="0"/>
              <a:t> CV</a:t>
            </a:r>
          </a:p>
          <a:p>
            <a:endParaRPr lang="en-US" sz="1800" dirty="0"/>
          </a:p>
          <a:p>
            <a:r>
              <a:rPr lang="en-US" sz="1800" dirty="0" err="1" smtClean="0"/>
              <a:t>Puedes</a:t>
            </a:r>
            <a:r>
              <a:rPr lang="en-US" sz="1800" dirty="0" smtClean="0"/>
              <a:t> </a:t>
            </a:r>
            <a:r>
              <a:rPr lang="en-US" sz="1800" dirty="0" err="1" smtClean="0"/>
              <a:t>usarlo</a:t>
            </a:r>
            <a:r>
              <a:rPr lang="en-US" sz="1800" dirty="0" smtClean="0"/>
              <a:t> sin CV y </a:t>
            </a:r>
            <a:r>
              <a:rPr lang="en-US" sz="1800" dirty="0" err="1" smtClean="0"/>
              <a:t>aun</a:t>
            </a:r>
            <a:r>
              <a:rPr lang="en-US" sz="1800" dirty="0" smtClean="0"/>
              <a:t> </a:t>
            </a:r>
            <a:r>
              <a:rPr lang="en-US" sz="1800" dirty="0" err="1" smtClean="0"/>
              <a:t>asi</a:t>
            </a:r>
            <a:r>
              <a:rPr lang="en-US" sz="1800" dirty="0" smtClean="0"/>
              <a:t> se </a:t>
            </a:r>
            <a:r>
              <a:rPr lang="en-US" sz="1800" dirty="0" err="1" smtClean="0"/>
              <a:t>obtienen</a:t>
            </a:r>
            <a:r>
              <a:rPr lang="en-US" sz="1800" dirty="0" smtClean="0"/>
              <a:t> Buenos </a:t>
            </a:r>
            <a:r>
              <a:rPr lang="en-US" sz="1800" dirty="0" err="1" smtClean="0"/>
              <a:t>resultados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Bias and Variance se </a:t>
            </a:r>
            <a:r>
              <a:rPr lang="en-US" sz="1800" dirty="0" err="1" smtClean="0"/>
              <a:t>definen</a:t>
            </a:r>
            <a:r>
              <a:rPr lang="en-US" sz="1800" dirty="0" smtClean="0"/>
              <a:t> de </a:t>
            </a:r>
            <a:r>
              <a:rPr lang="en-US" sz="1800" dirty="0" err="1" smtClean="0"/>
              <a:t>maneras</a:t>
            </a:r>
            <a:r>
              <a:rPr lang="en-US" sz="1800" dirty="0" smtClean="0"/>
              <a:t> </a:t>
            </a:r>
            <a:r>
              <a:rPr lang="en-US" sz="1800" dirty="0" err="1" smtClean="0"/>
              <a:t>distintas</a:t>
            </a:r>
            <a:r>
              <a:rPr lang="en-US" sz="1800" dirty="0" smtClean="0"/>
              <a:t> para </a:t>
            </a:r>
            <a:r>
              <a:rPr lang="en-US" sz="1800" dirty="0" err="1" smtClean="0"/>
              <a:t>distintos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algoritmos</a:t>
            </a:r>
            <a:r>
              <a:rPr lang="en-US" sz="1800" dirty="0" smtClean="0"/>
              <a:t>, </a:t>
            </a:r>
            <a:r>
              <a:rPr lang="en-US" sz="1800" dirty="0" err="1" smtClean="0"/>
              <a:t>asi</a:t>
            </a:r>
            <a:r>
              <a:rPr lang="en-US" sz="1800" dirty="0" smtClean="0"/>
              <a:t> que </a:t>
            </a:r>
            <a:r>
              <a:rPr lang="en-US" sz="1800" dirty="0" err="1" smtClean="0"/>
              <a:t>es</a:t>
            </a:r>
            <a:r>
              <a:rPr lang="en-US" sz="1800" dirty="0" smtClean="0"/>
              <a:t> un </a:t>
            </a:r>
            <a:r>
              <a:rPr lang="en-US" sz="1800" dirty="0" err="1" smtClean="0"/>
              <a:t>poco</a:t>
            </a:r>
            <a:r>
              <a:rPr lang="en-US" sz="1800" dirty="0" smtClean="0"/>
              <a:t> mas </a:t>
            </a:r>
            <a:r>
              <a:rPr lang="en-US" sz="1800" dirty="0" err="1" smtClean="0"/>
              <a:t>dificil</a:t>
            </a:r>
            <a:r>
              <a:rPr lang="en-US" sz="1800" dirty="0" smtClean="0"/>
              <a:t> de </a:t>
            </a:r>
            <a:r>
              <a:rPr lang="en-US" sz="1800" dirty="0" err="1" smtClean="0"/>
              <a:t>implementar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40782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Cuando tenemos un  modelo “</a:t>
            </a:r>
            <a:r>
              <a:rPr lang="es-MX" dirty="0" err="1" smtClean="0"/>
              <a:t>sobreajustado</a:t>
            </a:r>
            <a:r>
              <a:rPr lang="es-MX" dirty="0" smtClean="0"/>
              <a:t>” a los datos</a:t>
            </a:r>
          </a:p>
          <a:p>
            <a:r>
              <a:rPr lang="es-MX" dirty="0" smtClean="0"/>
              <a:t>Carece de generalización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9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Datos de Entrenamiento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1901370" y="1582058"/>
            <a:ext cx="5196115" cy="2923814"/>
            <a:chOff x="1436914" y="1712686"/>
            <a:chExt cx="3810000" cy="2569028"/>
          </a:xfrm>
        </p:grpSpPr>
        <p:sp>
          <p:nvSpPr>
            <p:cNvPr id="5" name="Rectángulo 4"/>
            <p:cNvSpPr/>
            <p:nvPr/>
          </p:nvSpPr>
          <p:spPr>
            <a:xfrm>
              <a:off x="1436914" y="1712686"/>
              <a:ext cx="870857" cy="2569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MX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76057" y="1712686"/>
              <a:ext cx="870857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Prueba</a:t>
              </a:r>
              <a:endParaRPr lang="es-MX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376057" y="2423886"/>
              <a:ext cx="870857" cy="1857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Entrenar</a:t>
              </a:r>
              <a:endParaRPr lang="es-MX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2307771" y="1712686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2307771" y="4216400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derecha 10"/>
            <p:cNvSpPr/>
            <p:nvPr/>
          </p:nvSpPr>
          <p:spPr>
            <a:xfrm>
              <a:off x="2536371" y="2543629"/>
              <a:ext cx="1611086" cy="725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655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regresión lineal, hay otro método, llamado regularización.</a:t>
            </a:r>
          </a:p>
          <a:p>
            <a:r>
              <a:rPr lang="es-MX" dirty="0" smtClean="0"/>
              <a:t>En regresión lineal, lo que tratamos de encontrar son los pesos.</a:t>
            </a:r>
          </a:p>
          <a:p>
            <a:pPr lvl="1"/>
            <a:r>
              <a:rPr lang="es-MX" dirty="0" smtClean="0"/>
              <a:t>Que pasa si el peso esta </a:t>
            </a:r>
            <a:r>
              <a:rPr lang="es-MX" dirty="0" err="1" smtClean="0"/>
              <a:t>sobreajustado</a:t>
            </a:r>
            <a:r>
              <a:rPr lang="es-MX" dirty="0" smtClean="0"/>
              <a:t>?</a:t>
            </a:r>
          </a:p>
          <a:p>
            <a:pPr lvl="1"/>
            <a:r>
              <a:rPr lang="es-MX" dirty="0" smtClean="0"/>
              <a:t>Diferentes sets de datos van a compartir diferentes pesos?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4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Regularizacion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/>
              <a:t>Trata</a:t>
            </a:r>
            <a:r>
              <a:rPr lang="en-US" sz="2000" dirty="0" smtClean="0"/>
              <a:t> de </a:t>
            </a:r>
            <a:r>
              <a:rPr lang="en-US" sz="2000" dirty="0" err="1" smtClean="0"/>
              <a:t>mantener</a:t>
            </a:r>
            <a:r>
              <a:rPr lang="en-US" sz="2000" dirty="0" smtClean="0"/>
              <a:t>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los</a:t>
            </a:r>
            <a:r>
              <a:rPr lang="en-US" sz="2000" dirty="0" smtClean="0"/>
              <a:t> pesos </a:t>
            </a:r>
            <a:r>
              <a:rPr lang="en-US" sz="2000" dirty="0" err="1" smtClean="0"/>
              <a:t>bajos</a:t>
            </a:r>
            <a:r>
              <a:rPr lang="en-US" sz="2000" dirty="0" smtClean="0"/>
              <a:t> (</a:t>
            </a:r>
            <a:r>
              <a:rPr lang="en-US" sz="2000" dirty="0" err="1" smtClean="0"/>
              <a:t>por</a:t>
            </a:r>
            <a:r>
              <a:rPr lang="en-US" sz="2000" dirty="0" smtClean="0"/>
              <a:t> que?).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Esto</a:t>
            </a:r>
            <a:r>
              <a:rPr lang="en-US" sz="2000" dirty="0" smtClean="0"/>
              <a:t> se </a:t>
            </a:r>
            <a:r>
              <a:rPr lang="en-US" sz="2000" dirty="0" err="1" smtClean="0"/>
              <a:t>denomina</a:t>
            </a:r>
            <a:r>
              <a:rPr lang="en-US" sz="2000" dirty="0" smtClean="0"/>
              <a:t> Ridge Regression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92" y="2143302"/>
            <a:ext cx="4840726" cy="76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139" y="3056921"/>
            <a:ext cx="4859389" cy="7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7034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Algortimo</a:t>
            </a:r>
            <a:r>
              <a:rPr lang="es-MX" dirty="0" smtClean="0"/>
              <a:t>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Módelo</a:t>
            </a:r>
            <a:r>
              <a:rPr lang="es-MX" dirty="0" smtClean="0"/>
              <a:t> (como se relacionan los datos)</a:t>
            </a:r>
          </a:p>
          <a:p>
            <a:r>
              <a:rPr lang="es-MX" dirty="0" smtClean="0"/>
              <a:t>Costo (cuanto me cuesta equivocarme en mi modelo)</a:t>
            </a:r>
          </a:p>
          <a:p>
            <a:r>
              <a:rPr lang="es-MX" dirty="0" smtClean="0"/>
              <a:t>Optimización (operación para reducir el costo)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73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Matemáticamente:</a:t>
            </a:r>
          </a:p>
          <a:p>
            <a:pPr lvl="1"/>
            <a:r>
              <a:rPr lang="es-MX" dirty="0" smtClean="0"/>
              <a:t>Nuestra variable de predicción es un número finito de elementos.</a:t>
            </a:r>
          </a:p>
          <a:p>
            <a:pPr lvl="2"/>
            <a:r>
              <a:rPr lang="es-MX" dirty="0" smtClean="0"/>
              <a:t>¿Cómo es en Regresión Lineal?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98667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7639</TotalTime>
  <Words>811</Words>
  <Application>Microsoft Office PowerPoint</Application>
  <PresentationFormat>Presentación en pantalla (16:9)</PresentationFormat>
  <Paragraphs>178</Paragraphs>
  <Slides>36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Arvo</vt:lpstr>
      <vt:lpstr>Roboto Condensed</vt:lpstr>
      <vt:lpstr>Roboto Condensed Light</vt:lpstr>
      <vt:lpstr>Salerio template</vt:lpstr>
      <vt:lpstr>Aprendizaje de Máquina</vt:lpstr>
      <vt:lpstr>Anuncios parroquiales</vt:lpstr>
      <vt:lpstr>Clase Pasada</vt:lpstr>
      <vt:lpstr>Sobreajuste</vt:lpstr>
      <vt:lpstr>Datos de Prueba y Datos de Entrenamiento</vt:lpstr>
      <vt:lpstr>Sobreajuste</vt:lpstr>
      <vt:lpstr>Regularizacion</vt:lpstr>
      <vt:lpstr>Algortimo de Machine Learning</vt:lpstr>
      <vt:lpstr>Clasificación</vt:lpstr>
      <vt:lpstr>Clasificación</vt:lpstr>
      <vt:lpstr>Nuestro super martillo– Support Vector Machines</vt:lpstr>
      <vt:lpstr>Máquinas de Soporte Vectorial</vt:lpstr>
      <vt:lpstr>Máquinas de Soporte Vectorial</vt:lpstr>
      <vt:lpstr>Kernels</vt:lpstr>
      <vt:lpstr>Parametro C</vt:lpstr>
      <vt:lpstr>Métodos de Validación</vt:lpstr>
      <vt:lpstr>Métodos de Validación</vt:lpstr>
      <vt:lpstr>Validación cruzada</vt:lpstr>
      <vt:lpstr>Hold-out cross validation</vt:lpstr>
      <vt:lpstr>Que es M?</vt:lpstr>
      <vt:lpstr>Modelo</vt:lpstr>
      <vt:lpstr>Problemas con Hold-out CV</vt:lpstr>
      <vt:lpstr>Un CV incluso mejor</vt:lpstr>
      <vt:lpstr>K-Fold Cross validation</vt:lpstr>
      <vt:lpstr>K-Fold Cross validation</vt:lpstr>
      <vt:lpstr>Revisión de Read team</vt:lpstr>
      <vt:lpstr>Movies</vt:lpstr>
      <vt:lpstr>Ventajas</vt:lpstr>
      <vt:lpstr>Desventajas</vt:lpstr>
      <vt:lpstr>Cuantos folds se deben elegir?</vt:lpstr>
      <vt:lpstr>Presentación de PowerPoint</vt:lpstr>
      <vt:lpstr>Concepts</vt:lpstr>
      <vt:lpstr>An example</vt:lpstr>
      <vt:lpstr>Smallest training error</vt:lpstr>
      <vt:lpstr>Bias-Variance</vt:lpstr>
      <vt:lpstr>Notes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40</cp:revision>
  <dcterms:modified xsi:type="dcterms:W3CDTF">2019-02-19T19:42:44Z</dcterms:modified>
</cp:coreProperties>
</file>