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7"/>
  </p:notesMasterIdLst>
  <p:sldIdLst>
    <p:sldId id="256" r:id="rId2"/>
    <p:sldId id="259" r:id="rId3"/>
    <p:sldId id="425" r:id="rId4"/>
    <p:sldId id="261" r:id="rId5"/>
    <p:sldId id="290" r:id="rId6"/>
    <p:sldId id="412" r:id="rId7"/>
    <p:sldId id="413" r:id="rId8"/>
    <p:sldId id="414" r:id="rId9"/>
    <p:sldId id="416" r:id="rId10"/>
    <p:sldId id="418" r:id="rId11"/>
    <p:sldId id="419" r:id="rId12"/>
    <p:sldId id="421" r:id="rId13"/>
    <p:sldId id="422" r:id="rId14"/>
    <p:sldId id="428" r:id="rId15"/>
    <p:sldId id="431" r:id="rId16"/>
    <p:sldId id="432" r:id="rId17"/>
    <p:sldId id="427" r:id="rId18"/>
    <p:sldId id="429" r:id="rId19"/>
    <p:sldId id="434" r:id="rId20"/>
    <p:sldId id="436" r:id="rId21"/>
    <p:sldId id="437" r:id="rId22"/>
    <p:sldId id="438" r:id="rId23"/>
    <p:sldId id="439" r:id="rId24"/>
    <p:sldId id="440" r:id="rId25"/>
    <p:sldId id="441" r:id="rId26"/>
  </p:sldIdLst>
  <p:sldSz cx="9144000" cy="5143500" type="screen16x9"/>
  <p:notesSz cx="6858000" cy="9144000"/>
  <p:embeddedFontLst>
    <p:embeddedFont>
      <p:font typeface="Arvo" panose="020B0604020202020204" charset="0"/>
      <p:regular r:id="rId28"/>
      <p:bold r:id="rId29"/>
      <p:italic r:id="rId30"/>
      <p:bold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Roboto Condensed Light" panose="020B0604020202020204" charset="0"/>
      <p:regular r:id="rId36"/>
      <p:bold r:id="rId37"/>
      <p:italic r:id="rId38"/>
      <p:boldItalic r:id="rId39"/>
    </p:embeddedFont>
    <p:embeddedFont>
      <p:font typeface="Roboto Condensed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904" y="1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291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/>
          </a:p>
        </p:txBody>
      </p:sp>
      <p:sp>
        <p:nvSpPr>
          <p:cNvPr id="5" name="Rectangle 4"/>
          <p:cNvSpPr/>
          <p:nvPr/>
        </p:nvSpPr>
        <p:spPr>
          <a:xfrm>
            <a:off x="4572000" y="4857750"/>
            <a:ext cx="4572000" cy="28575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857750"/>
            <a:ext cx="4572000" cy="28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571500"/>
          </a:xfrm>
        </p:spPr>
        <p:txBody>
          <a:bodyPr/>
          <a:lstStyle>
            <a:lvl1pPr marL="13716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4857750"/>
            <a:ext cx="3505200" cy="285750"/>
          </a:xfrm>
        </p:spPr>
        <p:txBody>
          <a:bodyPr anchor="ctr">
            <a:normAutofit/>
          </a:bodyPr>
          <a:lstStyle>
            <a:lvl1pPr algn="r">
              <a:buNone/>
              <a:defRPr lang="en-US" sz="9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A3346FDF-F529-4C2D-B98E-DED6F9EA0DFE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4869657"/>
            <a:ext cx="3505200" cy="273844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EE30A369-18F9-4BE8-9B0F-1974E6BF41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98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4857750"/>
            <a:ext cx="4572000" cy="28575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857750"/>
            <a:ext cx="4572000" cy="28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71500"/>
            <a:ext cx="9144000" cy="5715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1071564" y="4866085"/>
            <a:ext cx="3500437" cy="27741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Leon Palafox</a:t>
            </a:r>
            <a:endParaRPr lang="en-US" sz="900" kern="1200" dirty="0">
              <a:solidFill>
                <a:schemeClr val="bg1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14451"/>
            <a:ext cx="8382000" cy="3280172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585036"/>
            <a:ext cx="9007642" cy="557965"/>
          </a:xfrm>
        </p:spPr>
        <p:txBody>
          <a:bodyPr/>
          <a:lstStyle>
            <a:lvl1pPr marL="13716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4869657"/>
            <a:ext cx="3505200" cy="273844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EE30A369-18F9-4BE8-9B0F-1974E6BF41F7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95800" y="-9024"/>
            <a:ext cx="4648200" cy="580524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6016" y="-9024"/>
            <a:ext cx="4572000" cy="5940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05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61" r:id="rId4"/>
    <p:sldLayoutId id="2147483662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youtube.com/watch?v=AR3hY9iB5-I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Aprendizaje de Máquina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chemeClr val="tx1"/>
                </a:solidFill>
              </a:rPr>
              <a:t>lpalafox@up.edu.mx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Regresión</a:t>
            </a:r>
            <a:r>
              <a:rPr lang="en-US" dirty="0" smtClean="0"/>
              <a:t> Lineal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 smtClean="0"/>
              <a:t>Estamos tratando de predecir variables continuas</a:t>
            </a:r>
          </a:p>
          <a:p>
            <a:endParaRPr lang="es-MX" sz="1800" dirty="0" smtClean="0"/>
          </a:p>
          <a:p>
            <a:r>
              <a:rPr lang="es-MX" sz="1800" dirty="0" smtClean="0"/>
              <a:t>Tenemos características (</a:t>
            </a:r>
            <a:r>
              <a:rPr lang="es-MX" sz="1800" dirty="0" err="1" smtClean="0"/>
              <a:t>features</a:t>
            </a:r>
            <a:r>
              <a:rPr lang="es-MX" sz="1800" dirty="0" smtClean="0"/>
              <a:t>) que en teoría son independientes las unas de las otras.</a:t>
            </a:r>
          </a:p>
          <a:p>
            <a:endParaRPr lang="es-MX" sz="1800" dirty="0" smtClean="0"/>
          </a:p>
          <a:p>
            <a:r>
              <a:rPr lang="es-MX" sz="1800" dirty="0" smtClean="0"/>
              <a:t>Queremos encontrar el mejor conjunto de pesos para resolver el problema.</a:t>
            </a: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18125462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Aplicaciones</a:t>
            </a:r>
            <a:r>
              <a:rPr lang="en-US" dirty="0" smtClean="0"/>
              <a:t> para la regression Lineal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Precios</a:t>
            </a:r>
            <a:r>
              <a:rPr lang="en-US" dirty="0" smtClean="0"/>
              <a:t> de Casas</a:t>
            </a:r>
          </a:p>
          <a:p>
            <a:endParaRPr lang="en-US" dirty="0"/>
          </a:p>
          <a:p>
            <a:r>
              <a:rPr lang="en-US" dirty="0" err="1" smtClean="0"/>
              <a:t>Presupuesto</a:t>
            </a:r>
            <a:r>
              <a:rPr lang="en-US" dirty="0" smtClean="0"/>
              <a:t> para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película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Efecto</a:t>
            </a:r>
            <a:r>
              <a:rPr lang="en-US" dirty="0" smtClean="0"/>
              <a:t> de un </a:t>
            </a:r>
            <a:r>
              <a:rPr lang="en-US" dirty="0" err="1" smtClean="0"/>
              <a:t>tratamiento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Inclinación</a:t>
            </a:r>
            <a:r>
              <a:rPr lang="en-US" dirty="0" smtClean="0"/>
              <a:t> </a:t>
            </a:r>
            <a:r>
              <a:rPr lang="en-US" dirty="0" err="1" smtClean="0"/>
              <a:t>política</a:t>
            </a:r>
            <a:r>
              <a:rPr lang="en-US" dirty="0" smtClean="0"/>
              <a:t> (1-100)</a:t>
            </a:r>
          </a:p>
          <a:p>
            <a:endParaRPr lang="en-US" dirty="0"/>
          </a:p>
          <a:p>
            <a:r>
              <a:rPr lang="en-US" dirty="0" err="1" smtClean="0"/>
              <a:t>Número</a:t>
            </a:r>
            <a:r>
              <a:rPr lang="en-US" dirty="0" smtClean="0"/>
              <a:t> de Likes</a:t>
            </a:r>
          </a:p>
          <a:p>
            <a:endParaRPr lang="en-US" dirty="0"/>
          </a:p>
          <a:p>
            <a:r>
              <a:rPr lang="en-US" dirty="0" err="1" smtClean="0"/>
              <a:t>Cantidad</a:t>
            </a:r>
            <a:r>
              <a:rPr lang="en-US" dirty="0" smtClean="0"/>
              <a:t> de </a:t>
            </a:r>
            <a:r>
              <a:rPr lang="en-US" dirty="0" err="1" smtClean="0"/>
              <a:t>ventas</a:t>
            </a:r>
            <a:r>
              <a:rPr lang="en-US" dirty="0" smtClean="0"/>
              <a:t> (para un </a:t>
            </a:r>
            <a:r>
              <a:rPr lang="en-US" dirty="0" err="1" smtClean="0"/>
              <a:t>producto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7192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 </a:t>
            </a:r>
            <a:r>
              <a:rPr lang="en-US" dirty="0" err="1" smtClean="0"/>
              <a:t>Matricial</a:t>
            </a:r>
            <a:endParaRPr lang="en-US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552" y="1551590"/>
            <a:ext cx="1507980" cy="18430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639" y="1642364"/>
            <a:ext cx="4677861" cy="18945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6627" y="3621219"/>
            <a:ext cx="1203848" cy="13680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8108" y="4178590"/>
            <a:ext cx="15906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36967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</a:t>
            </a:r>
            <a:r>
              <a:rPr lang="en-US" dirty="0" smtClean="0"/>
              <a:t> de </a:t>
            </a:r>
            <a:r>
              <a:rPr lang="en-US" dirty="0" err="1" smtClean="0"/>
              <a:t>Optimización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Optimizar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Sujeto</a:t>
            </a:r>
            <a:r>
              <a:rPr lang="en-US" dirty="0" smtClean="0"/>
              <a:t> a: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105" y="1948717"/>
            <a:ext cx="1590675" cy="552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116" y="2953311"/>
            <a:ext cx="1616906" cy="4661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7591" y="3594949"/>
            <a:ext cx="1818326" cy="486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8484" y="4245292"/>
            <a:ext cx="1646687" cy="69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858761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3600" dirty="0" smtClean="0"/>
              <a:t>¿Cómo encontramos los valores óptimos?</a:t>
            </a:r>
            <a:endParaRPr lang="es-MX" sz="36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7185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Usando</a:t>
            </a:r>
            <a:r>
              <a:rPr lang="en-US" dirty="0" smtClean="0"/>
              <a:t> algebra </a:t>
            </a:r>
            <a:r>
              <a:rPr lang="en-US" dirty="0" err="1" smtClean="0"/>
              <a:t>matricial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465" y="1446875"/>
            <a:ext cx="1646687" cy="6988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056" y="1421994"/>
            <a:ext cx="3473118" cy="7237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5068" y="2372942"/>
            <a:ext cx="1261602" cy="465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4366" y="3375653"/>
            <a:ext cx="2474698" cy="55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25506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Usando</a:t>
            </a:r>
            <a:r>
              <a:rPr lang="en-US" dirty="0"/>
              <a:t> algebra </a:t>
            </a:r>
            <a:r>
              <a:rPr lang="en-US" dirty="0" err="1"/>
              <a:t>matricial</a:t>
            </a:r>
            <a:r>
              <a:rPr lang="en-US" dirty="0"/>
              <a:t>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817" y="1557735"/>
            <a:ext cx="4944386" cy="4897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641" y="2568562"/>
            <a:ext cx="2574066" cy="4684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817" y="3689346"/>
            <a:ext cx="3155745" cy="48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93353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Gradiente</a:t>
            </a:r>
            <a:r>
              <a:rPr lang="en-US" dirty="0" smtClean="0"/>
              <a:t> </a:t>
            </a:r>
            <a:r>
              <a:rPr lang="en-US" dirty="0" err="1" smtClean="0"/>
              <a:t>descente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274" y="1463878"/>
            <a:ext cx="4119478" cy="4403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789" y="2159527"/>
            <a:ext cx="4686105" cy="1049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526" y="3464260"/>
            <a:ext cx="3577218" cy="924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68967455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Gradiente Descendente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18</a:t>
            </a:fld>
            <a:endParaRPr lang="es-MX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65" y="3131580"/>
            <a:ext cx="7023488" cy="8493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026" y="2124410"/>
            <a:ext cx="3577218" cy="924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81627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Cual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/>
              <a:t> </a:t>
            </a:r>
            <a:r>
              <a:rPr lang="en-US" dirty="0" smtClean="0"/>
              <a:t>la </a:t>
            </a:r>
            <a:r>
              <a:rPr lang="en-US" dirty="0" err="1" smtClean="0"/>
              <a:t>diferencia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err="1" smtClean="0"/>
              <a:t>Grandes</a:t>
            </a:r>
            <a:r>
              <a:rPr lang="en-US" sz="1600" dirty="0" smtClean="0"/>
              <a:t> </a:t>
            </a:r>
            <a:r>
              <a:rPr lang="en-US" sz="1600" dirty="0" err="1" smtClean="0"/>
              <a:t>cantidades</a:t>
            </a:r>
            <a:r>
              <a:rPr lang="en-US" sz="1600" dirty="0" smtClean="0"/>
              <a:t> de </a:t>
            </a:r>
            <a:r>
              <a:rPr lang="en-US" sz="1600" dirty="0" err="1" smtClean="0"/>
              <a:t>datos</a:t>
            </a:r>
            <a:r>
              <a:rPr lang="en-US" sz="1600" dirty="0" smtClean="0"/>
              <a:t>:</a:t>
            </a:r>
          </a:p>
          <a:p>
            <a:pPr lvl="1"/>
            <a:r>
              <a:rPr lang="en-US" sz="1600" dirty="0" err="1" smtClean="0"/>
              <a:t>Gradiente</a:t>
            </a:r>
            <a:r>
              <a:rPr lang="en-US" sz="1600" dirty="0" smtClean="0"/>
              <a:t> </a:t>
            </a:r>
            <a:r>
              <a:rPr lang="en-US" sz="1600" dirty="0" err="1" smtClean="0"/>
              <a:t>descente</a:t>
            </a:r>
            <a:r>
              <a:rPr lang="en-US" sz="1600" dirty="0" smtClean="0"/>
              <a:t> </a:t>
            </a:r>
            <a:r>
              <a:rPr lang="en-US" sz="1600" dirty="0" err="1" smtClean="0"/>
              <a:t>es</a:t>
            </a:r>
            <a:r>
              <a:rPr lang="en-US" sz="1600" dirty="0" smtClean="0"/>
              <a:t> el </a:t>
            </a:r>
            <a:r>
              <a:rPr lang="en-US" sz="1600" dirty="0" err="1" smtClean="0"/>
              <a:t>rey</a:t>
            </a:r>
            <a:r>
              <a:rPr lang="en-US" sz="1600" dirty="0" smtClean="0"/>
              <a:t>!</a:t>
            </a:r>
          </a:p>
          <a:p>
            <a:pPr lvl="1"/>
            <a:r>
              <a:rPr lang="en-US" sz="1600" dirty="0" smtClean="0"/>
              <a:t>Algebra </a:t>
            </a:r>
            <a:r>
              <a:rPr lang="en-US" sz="1600" dirty="0" err="1" smtClean="0"/>
              <a:t>Matricial</a:t>
            </a:r>
            <a:r>
              <a:rPr lang="en-US" sz="1600" dirty="0" smtClean="0"/>
              <a:t> </a:t>
            </a:r>
            <a:r>
              <a:rPr lang="en-US" sz="1600" dirty="0" err="1" smtClean="0"/>
              <a:t>es</a:t>
            </a:r>
            <a:r>
              <a:rPr lang="en-US" sz="1600" dirty="0" smtClean="0"/>
              <a:t> terrible (</a:t>
            </a:r>
            <a:r>
              <a:rPr lang="en-US" sz="1600" dirty="0" err="1" smtClean="0"/>
              <a:t>por</a:t>
            </a:r>
            <a:r>
              <a:rPr lang="en-US" sz="1600" dirty="0" smtClean="0"/>
              <a:t> que?).</a:t>
            </a:r>
          </a:p>
          <a:p>
            <a:r>
              <a:rPr lang="en-US" sz="1600" dirty="0" err="1" smtClean="0"/>
              <a:t>Pequeños</a:t>
            </a:r>
            <a:r>
              <a:rPr lang="en-US" sz="1600" dirty="0" smtClean="0"/>
              <a:t> </a:t>
            </a:r>
            <a:r>
              <a:rPr lang="en-US" sz="1600" dirty="0" err="1" smtClean="0"/>
              <a:t>datos</a:t>
            </a:r>
            <a:endParaRPr lang="en-US" sz="1600" dirty="0" smtClean="0"/>
          </a:p>
          <a:p>
            <a:pPr lvl="1"/>
            <a:r>
              <a:rPr lang="en-US" sz="1600" dirty="0" smtClean="0"/>
              <a:t>Algebra </a:t>
            </a:r>
            <a:r>
              <a:rPr lang="en-US" sz="1600" dirty="0" err="1" smtClean="0"/>
              <a:t>Matricial</a:t>
            </a:r>
            <a:r>
              <a:rPr lang="en-US" sz="1600" dirty="0" smtClean="0"/>
              <a:t> </a:t>
            </a:r>
            <a:r>
              <a:rPr lang="en-US" sz="1600" dirty="0" err="1" smtClean="0"/>
              <a:t>es</a:t>
            </a:r>
            <a:r>
              <a:rPr lang="en-US" sz="1600" dirty="0" smtClean="0"/>
              <a:t> lo </a:t>
            </a:r>
            <a:r>
              <a:rPr lang="en-US" sz="1600" dirty="0" err="1" smtClean="0"/>
              <a:t>mejor</a:t>
            </a:r>
            <a:r>
              <a:rPr lang="en-US" sz="1600" dirty="0" smtClean="0"/>
              <a:t>.</a:t>
            </a:r>
          </a:p>
          <a:p>
            <a:pPr lvl="1"/>
            <a:endParaRPr lang="en-US" sz="1600" dirty="0"/>
          </a:p>
          <a:p>
            <a:r>
              <a:rPr lang="en-US" sz="1600" dirty="0" err="1" smtClean="0"/>
              <a:t>En</a:t>
            </a:r>
            <a:r>
              <a:rPr lang="en-US" sz="1600" dirty="0" smtClean="0"/>
              <a:t> </a:t>
            </a:r>
            <a:r>
              <a:rPr lang="en-US" sz="1600" dirty="0" err="1" smtClean="0"/>
              <a:t>práctica</a:t>
            </a:r>
            <a:r>
              <a:rPr lang="en-US" sz="1600" dirty="0" smtClean="0"/>
              <a:t> se </a:t>
            </a:r>
            <a:r>
              <a:rPr lang="en-US" sz="1600" dirty="0" err="1" smtClean="0"/>
              <a:t>usa</a:t>
            </a:r>
            <a:r>
              <a:rPr lang="en-US" sz="1600" dirty="0" smtClean="0"/>
              <a:t> gradient </a:t>
            </a:r>
            <a:r>
              <a:rPr lang="en-US" sz="1600" dirty="0" err="1" smtClean="0"/>
              <a:t>descendente</a:t>
            </a:r>
            <a:r>
              <a:rPr lang="en-US" sz="1600" dirty="0" smtClean="0"/>
              <a:t> </a:t>
            </a:r>
            <a:r>
              <a:rPr lang="en-US" sz="1600" dirty="0" err="1" smtClean="0"/>
              <a:t>por</a:t>
            </a:r>
            <a:r>
              <a:rPr lang="en-US" sz="1600" dirty="0" smtClean="0"/>
              <a:t> que las bases de </a:t>
            </a:r>
            <a:r>
              <a:rPr lang="en-US" sz="1600" dirty="0" err="1" smtClean="0"/>
              <a:t>datos</a:t>
            </a:r>
            <a:r>
              <a:rPr lang="en-US" sz="1600" dirty="0" smtClean="0"/>
              <a:t> se </a:t>
            </a:r>
            <a:r>
              <a:rPr lang="en-US" sz="1600" dirty="0" err="1" smtClean="0"/>
              <a:t>hacen</a:t>
            </a:r>
            <a:r>
              <a:rPr lang="en-US" sz="1600" dirty="0" smtClean="0"/>
              <a:t> </a:t>
            </a:r>
            <a:r>
              <a:rPr lang="en-US" sz="1600" dirty="0" err="1" smtClean="0"/>
              <a:t>grandes</a:t>
            </a:r>
            <a:r>
              <a:rPr lang="en-US" sz="1600" dirty="0" smtClean="0"/>
              <a:t> de </a:t>
            </a:r>
            <a:r>
              <a:rPr lang="en-US" sz="1600" dirty="0" err="1" smtClean="0"/>
              <a:t>manera</a:t>
            </a:r>
            <a:r>
              <a:rPr lang="en-US" sz="1600" dirty="0" smtClean="0"/>
              <a:t> </a:t>
            </a:r>
            <a:r>
              <a:rPr lang="en-US" sz="1600" dirty="0" err="1" smtClean="0"/>
              <a:t>muy</a:t>
            </a:r>
            <a:r>
              <a:rPr lang="en-US" sz="1600" dirty="0" smtClean="0"/>
              <a:t> </a:t>
            </a:r>
            <a:r>
              <a:rPr lang="en-US" sz="1600" dirty="0" err="1" smtClean="0"/>
              <a:t>rapida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05360575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Anuncios parroquiales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Por que todos queremos saber como se va a calificar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 </a:t>
            </a:r>
            <a:r>
              <a:rPr lang="en-US" dirty="0" err="1" smtClean="0"/>
              <a:t>ejemplo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18342" y="4369174"/>
            <a:ext cx="3429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>
                <a:hlinkClick r:id="rId2"/>
              </a:rPr>
              <a:t>https://www.youtube.com/watch?v=AR3hY9iB5-</a:t>
            </a:r>
            <a:r>
              <a:rPr lang="en-US" sz="1050" dirty="0">
                <a:hlinkClick r:id="rId2"/>
              </a:rPr>
              <a:t>I</a:t>
            </a:r>
            <a:endParaRPr lang="en-US" sz="1050" dirty="0"/>
          </a:p>
          <a:p>
            <a:endParaRPr lang="en-US" sz="1050" dirty="0"/>
          </a:p>
        </p:txBody>
      </p:sp>
      <p:pic>
        <p:nvPicPr>
          <p:cNvPr id="3" name="Picture 2" descr="Screen Shot 2016-09-15 at 11.27.31 A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447" y="1386710"/>
            <a:ext cx="3986539" cy="268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232493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Hay un problema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Imagínense que sólo entrenamos datos de alumnos de la UP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21</a:t>
            </a:fld>
            <a:endParaRPr lang="es-MX"/>
          </a:p>
        </p:txBody>
      </p:sp>
      <p:pic>
        <p:nvPicPr>
          <p:cNvPr id="1026" name="Picture 2" descr="Image result for universidad panamerica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11" y="2900100"/>
            <a:ext cx="1710813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un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482" y="2900100"/>
            <a:ext cx="1244393" cy="130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echa curvada hacia abajo 6"/>
          <p:cNvSpPr/>
          <p:nvPr/>
        </p:nvSpPr>
        <p:spPr>
          <a:xfrm flipV="1">
            <a:off x="3062514" y="3550578"/>
            <a:ext cx="2510972" cy="650478"/>
          </a:xfrm>
          <a:prstGeom prst="curvedDownArrow">
            <a:avLst>
              <a:gd name="adj1" fmla="val 16214"/>
              <a:gd name="adj2" fmla="val 50000"/>
              <a:gd name="adj3" fmla="val 428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655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¿Qué pasaría si entrenamos en una empresa y probamos en otra?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22</a:t>
            </a:fld>
            <a:endParaRPr lang="es-MX"/>
          </a:p>
        </p:txBody>
      </p:sp>
      <p:pic>
        <p:nvPicPr>
          <p:cNvPr id="2050" name="Picture 2" descr="Image result for televis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086" y="2773484"/>
            <a:ext cx="1715860" cy="138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tvazte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304" y="2228230"/>
            <a:ext cx="1638741" cy="109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tv glob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949" y="3817257"/>
            <a:ext cx="1282680" cy="109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237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Sobreajuste u </a:t>
            </a:r>
            <a:r>
              <a:rPr lang="es-MX" dirty="0" err="1" smtClean="0"/>
              <a:t>Overfitting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Es el problema de ajustar un modelo a un set de datos, y probarlo en otro set de datos.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2375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Datos de Prueba y Datos de Entrenamiento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24</a:t>
            </a:fld>
            <a:endParaRPr lang="es-MX"/>
          </a:p>
        </p:txBody>
      </p:sp>
      <p:grpSp>
        <p:nvGrpSpPr>
          <p:cNvPr id="12" name="Grupo 11"/>
          <p:cNvGrpSpPr/>
          <p:nvPr/>
        </p:nvGrpSpPr>
        <p:grpSpPr>
          <a:xfrm>
            <a:off x="1901370" y="1582058"/>
            <a:ext cx="5196115" cy="2923814"/>
            <a:chOff x="1436914" y="1712686"/>
            <a:chExt cx="3810000" cy="2569028"/>
          </a:xfrm>
        </p:grpSpPr>
        <p:sp>
          <p:nvSpPr>
            <p:cNvPr id="5" name="Rectángulo 4"/>
            <p:cNvSpPr/>
            <p:nvPr/>
          </p:nvSpPr>
          <p:spPr>
            <a:xfrm>
              <a:off x="1436914" y="1712686"/>
              <a:ext cx="870857" cy="256902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Datos</a:t>
              </a:r>
              <a:endParaRPr lang="es-MX" dirty="0"/>
            </a:p>
          </p:txBody>
        </p:sp>
        <p:sp>
          <p:nvSpPr>
            <p:cNvPr id="6" name="Rectángulo 5"/>
            <p:cNvSpPr/>
            <p:nvPr/>
          </p:nvSpPr>
          <p:spPr>
            <a:xfrm>
              <a:off x="4376057" y="1712686"/>
              <a:ext cx="870857" cy="609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Prueba</a:t>
              </a:r>
              <a:endParaRPr lang="es-MX" dirty="0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4376057" y="2423886"/>
              <a:ext cx="870857" cy="185782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Entrenar</a:t>
              </a:r>
              <a:endParaRPr lang="es-MX" dirty="0"/>
            </a:p>
          </p:txBody>
        </p:sp>
        <p:cxnSp>
          <p:nvCxnSpPr>
            <p:cNvPr id="9" name="Conector recto de flecha 8"/>
            <p:cNvCxnSpPr/>
            <p:nvPr/>
          </p:nvCxnSpPr>
          <p:spPr>
            <a:xfrm>
              <a:off x="2307771" y="1712686"/>
              <a:ext cx="20682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de flecha 9"/>
            <p:cNvCxnSpPr/>
            <p:nvPr/>
          </p:nvCxnSpPr>
          <p:spPr>
            <a:xfrm>
              <a:off x="2307771" y="4216400"/>
              <a:ext cx="20682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lecha derecha 10"/>
            <p:cNvSpPr/>
            <p:nvPr/>
          </p:nvSpPr>
          <p:spPr>
            <a:xfrm>
              <a:off x="2536371" y="2543629"/>
              <a:ext cx="1611086" cy="7257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065562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Datos de Prueba y de Entrenamiento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Para que nos sirve tener estos dos sets?</a:t>
            </a:r>
          </a:p>
          <a:p>
            <a:endParaRPr lang="es-MX" dirty="0"/>
          </a:p>
          <a:p>
            <a:r>
              <a:rPr lang="es-MX" dirty="0" smtClean="0"/>
              <a:t>Que tanto debemos de separar ambos sets?</a:t>
            </a:r>
          </a:p>
          <a:p>
            <a:endParaRPr lang="es-MX" dirty="0"/>
          </a:p>
          <a:p>
            <a:r>
              <a:rPr lang="es-MX" dirty="0" smtClean="0"/>
              <a:t>Es bueno o es malo entrenar con muchos o pocos datos?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3725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Empresa que hace cerveza utilizando ML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030" y="1441450"/>
            <a:ext cx="4804970" cy="295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25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Tarea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r>
              <a:rPr lang="es-ES" dirty="0" smtClean="0"/>
              <a:t>Tienen que encontrar una noticia acerca de Inteligencia Artificial:</a:t>
            </a:r>
          </a:p>
          <a:p>
            <a:pPr>
              <a:buFontTx/>
              <a:buChar char="-"/>
            </a:pPr>
            <a:r>
              <a:rPr lang="es-ES" dirty="0" smtClean="0"/>
              <a:t>Describir la innovación/disrupción</a:t>
            </a:r>
          </a:p>
          <a:p>
            <a:pPr>
              <a:buFontTx/>
              <a:buChar char="-"/>
            </a:pPr>
            <a:r>
              <a:rPr lang="es-ES" dirty="0" smtClean="0"/>
              <a:t>Describir que tipo de técnica esta empleando (supervisada/no supervisada)</a:t>
            </a:r>
          </a:p>
          <a:p>
            <a:pPr>
              <a:buFontTx/>
              <a:buChar char="-"/>
            </a:pPr>
            <a:r>
              <a:rPr lang="es-ES" dirty="0" smtClean="0"/>
              <a:t>Inferir que tipos de datos esta usando.</a:t>
            </a:r>
            <a:endParaRPr lang="es-ES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Regresión Lineal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 smtClean="0"/>
              <a:t>Todo es incertidumbre</a:t>
            </a: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09026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Regresion</a:t>
            </a:r>
            <a:r>
              <a:rPr lang="es-MX" dirty="0" smtClean="0"/>
              <a:t> Lineal</a:t>
            </a: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Nuestra Primera Herramienta</a:t>
            </a:r>
          </a:p>
          <a:p>
            <a:endParaRPr lang="es-MX" dirty="0"/>
          </a:p>
          <a:p>
            <a:r>
              <a:rPr lang="es-MX" dirty="0" smtClean="0"/>
              <a:t>Es una de las herramientas más fáciles de automatizar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79983253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Regresión</a:t>
            </a:r>
            <a:r>
              <a:rPr lang="en-US" dirty="0" smtClean="0"/>
              <a:t> Lineal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 smtClean="0"/>
              <a:t>Imaginemos</a:t>
            </a:r>
            <a:r>
              <a:rPr lang="en-US" sz="1800" dirty="0" smtClean="0"/>
              <a:t> que </a:t>
            </a:r>
            <a:r>
              <a:rPr lang="en-US" sz="1800" dirty="0" err="1" smtClean="0"/>
              <a:t>quieren</a:t>
            </a:r>
            <a:r>
              <a:rPr lang="en-US" sz="1800" dirty="0" smtClean="0"/>
              <a:t> vender </a:t>
            </a:r>
            <a:r>
              <a:rPr lang="en-US" sz="1800" dirty="0" err="1" smtClean="0"/>
              <a:t>su</a:t>
            </a:r>
            <a:r>
              <a:rPr lang="en-US" sz="1800" dirty="0" smtClean="0"/>
              <a:t> auto: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 err="1" smtClean="0"/>
              <a:t>Cuanto</a:t>
            </a:r>
            <a:r>
              <a:rPr lang="en-US" sz="1800" dirty="0" smtClean="0"/>
              <a:t> </a:t>
            </a:r>
            <a:r>
              <a:rPr lang="en-US" sz="1800" dirty="0" err="1" smtClean="0"/>
              <a:t>pides</a:t>
            </a:r>
            <a:r>
              <a:rPr lang="en-US" sz="1800" dirty="0" smtClean="0"/>
              <a:t> </a:t>
            </a:r>
            <a:r>
              <a:rPr lang="en-US" sz="1800" dirty="0" err="1" smtClean="0"/>
              <a:t>por</a:t>
            </a:r>
            <a:r>
              <a:rPr lang="en-US" sz="1800" dirty="0" smtClean="0"/>
              <a:t> el auto:</a:t>
            </a:r>
          </a:p>
          <a:p>
            <a:pPr lvl="2"/>
            <a:r>
              <a:rPr lang="en-US" sz="1800" dirty="0" smtClean="0"/>
              <a:t>Km</a:t>
            </a:r>
          </a:p>
          <a:p>
            <a:pPr lvl="2"/>
            <a:r>
              <a:rPr lang="en-US" sz="1800" dirty="0" err="1" smtClean="0"/>
              <a:t>Año</a:t>
            </a:r>
            <a:endParaRPr lang="en-US" sz="1800" dirty="0" smtClean="0"/>
          </a:p>
          <a:p>
            <a:pPr lvl="2"/>
            <a:r>
              <a:rPr lang="en-US" sz="1800" dirty="0" smtClean="0"/>
              <a:t>Color</a:t>
            </a:r>
          </a:p>
          <a:p>
            <a:pPr lvl="2"/>
            <a:r>
              <a:rPr lang="en-US" sz="1800" dirty="0" err="1" smtClean="0"/>
              <a:t>Opciones</a:t>
            </a:r>
            <a:endParaRPr lang="en-US" sz="1800" dirty="0" smtClean="0"/>
          </a:p>
          <a:p>
            <a:pPr lvl="2"/>
            <a:r>
              <a:rPr lang="en-US" sz="1800" dirty="0" err="1" smtClean="0"/>
              <a:t>Condición</a:t>
            </a:r>
            <a:endParaRPr lang="en-US" sz="1800" dirty="0" smtClean="0"/>
          </a:p>
        </p:txBody>
      </p:sp>
      <p:pic>
        <p:nvPicPr>
          <p:cNvPr id="2050" name="Picture 2" descr="http://www.thesupercars.org/wp-content/uploads/2012/04/1959-Chevrolet-Corvette-Custom-Classic-Duo-4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663" y="1825805"/>
            <a:ext cx="2098850" cy="106254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-media-cache-ak0.pinimg.com/564x/ea/56/71/ea5671390762b73d910a168ba6888e2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664" y="3139082"/>
            <a:ext cx="2126456" cy="15948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52220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Hay </a:t>
            </a:r>
            <a:r>
              <a:rPr lang="en-US" dirty="0" err="1" smtClean="0"/>
              <a:t>sitios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Edmunds.com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04362"/>
              </p:ext>
            </p:extLst>
          </p:nvPr>
        </p:nvGraphicFramePr>
        <p:xfrm>
          <a:off x="1796229" y="1907479"/>
          <a:ext cx="5506424" cy="17920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1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7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5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15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15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80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 smtClean="0">
                          <a:solidFill>
                            <a:schemeClr val="accent2"/>
                          </a:solidFill>
                          <a:effectLst/>
                        </a:rPr>
                        <a:t>Modelo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 smtClean="0">
                          <a:solidFill>
                            <a:schemeClr val="accent2"/>
                          </a:solidFill>
                          <a:effectLst/>
                        </a:rPr>
                        <a:t>Año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 smtClean="0">
                          <a:solidFill>
                            <a:schemeClr val="accent2"/>
                          </a:solidFill>
                          <a:effectLst/>
                        </a:rPr>
                        <a:t>Marca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 smtClean="0">
                          <a:solidFill>
                            <a:schemeClr val="accent2"/>
                          </a:solidFill>
                          <a:effectLst/>
                        </a:rPr>
                        <a:t>Precio</a:t>
                      </a:r>
                      <a:r>
                        <a:rPr lang="en-US" sz="1100" b="1" u="none" strike="noStrike" dirty="0" smtClean="0">
                          <a:solidFill>
                            <a:schemeClr val="accent2"/>
                          </a:solidFill>
                          <a:effectLst/>
                        </a:rPr>
                        <a:t> (USD)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 smtClean="0">
                          <a:solidFill>
                            <a:schemeClr val="accent2"/>
                          </a:solidFill>
                          <a:effectLst/>
                        </a:rPr>
                        <a:t>Opciones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 smtClean="0">
                          <a:solidFill>
                            <a:schemeClr val="accent2"/>
                          </a:solidFill>
                          <a:effectLst/>
                        </a:rPr>
                        <a:t>Condición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 smtClean="0">
                          <a:solidFill>
                            <a:schemeClr val="accent2"/>
                          </a:solidFill>
                          <a:effectLst/>
                        </a:rPr>
                        <a:t>Millas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0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Corvette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1961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Chevrolette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100K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Standard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As New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100,000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0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Corvette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1961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Chevrolette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10K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Standard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Rust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100,000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0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Corvette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1961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Chevrolette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120K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Standard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Used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20,000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65494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Regresión Lineal</a:t>
            </a:r>
            <a:endParaRPr lang="es-MX" dirty="0"/>
          </a:p>
        </p:txBody>
      </p:sp>
      <p:sp>
        <p:nvSpPr>
          <p:cNvPr id="2" name="Marcador de contenid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Como la modificaríamos?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Que es A, B, C y D?</a:t>
            </a:r>
          </a:p>
          <a:p>
            <a:pPr lvl="1"/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1763927" y="2134758"/>
            <a:ext cx="505082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/>
              <a:t>Price = A*Price + B*Options + C*Condition+ D*Mileage</a:t>
            </a:r>
          </a:p>
        </p:txBody>
      </p:sp>
    </p:spTree>
    <p:extLst>
      <p:ext uri="{BB962C8B-B14F-4D97-AF65-F5344CB8AC3E}">
        <p14:creationId xmlns:p14="http://schemas.microsoft.com/office/powerpoint/2010/main" val="380677491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7602</TotalTime>
  <Words>422</Words>
  <Application>Microsoft Office PowerPoint</Application>
  <PresentationFormat>Presentación en pantalla (16:9)</PresentationFormat>
  <Paragraphs>133</Paragraphs>
  <Slides>25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1" baseType="lpstr">
      <vt:lpstr>Arvo</vt:lpstr>
      <vt:lpstr>Arial</vt:lpstr>
      <vt:lpstr>Calibri</vt:lpstr>
      <vt:lpstr>Roboto Condensed Light</vt:lpstr>
      <vt:lpstr>Roboto Condensed</vt:lpstr>
      <vt:lpstr>Salerio template</vt:lpstr>
      <vt:lpstr>Aprendizaje de Máquina</vt:lpstr>
      <vt:lpstr>Anuncios parroquiales</vt:lpstr>
      <vt:lpstr>Empresa que hace cerveza utilizando ML</vt:lpstr>
      <vt:lpstr>Tarea</vt:lpstr>
      <vt:lpstr>Regresión Lineal</vt:lpstr>
      <vt:lpstr>Regresion Lineal</vt:lpstr>
      <vt:lpstr>Regresión Lineal</vt:lpstr>
      <vt:lpstr>Hay sitios como Edmunds.com</vt:lpstr>
      <vt:lpstr>Regresión Lineal</vt:lpstr>
      <vt:lpstr>Regresión Lineal</vt:lpstr>
      <vt:lpstr>Aplicaciones para la regression Lineal</vt:lpstr>
      <vt:lpstr>Forma Matricial</vt:lpstr>
      <vt:lpstr>Problema de Optimización</vt:lpstr>
      <vt:lpstr>Presentación de PowerPoint</vt:lpstr>
      <vt:lpstr>Usando algebra matricial </vt:lpstr>
      <vt:lpstr>Usando algebra matricial </vt:lpstr>
      <vt:lpstr>Gradiente descente</vt:lpstr>
      <vt:lpstr>Gradiente Descendente</vt:lpstr>
      <vt:lpstr>Cual es la diferencia</vt:lpstr>
      <vt:lpstr>Un ejemplo de uso</vt:lpstr>
      <vt:lpstr>Hay un problema</vt:lpstr>
      <vt:lpstr>Presentación de PowerPoint</vt:lpstr>
      <vt:lpstr>Sobreajuste u Overfitting</vt:lpstr>
      <vt:lpstr>Datos de Prueba y Datos de Entrenamiento</vt:lpstr>
      <vt:lpstr>Datos de Prueba y de Entrenamiento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Palafox</cp:lastModifiedBy>
  <cp:revision>35</cp:revision>
  <dcterms:modified xsi:type="dcterms:W3CDTF">2019-02-06T00:51:45Z</dcterms:modified>
</cp:coreProperties>
</file>