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5"/>
  </p:notesMasterIdLst>
  <p:sldIdLst>
    <p:sldId id="256" r:id="rId2"/>
    <p:sldId id="259" r:id="rId3"/>
    <p:sldId id="425" r:id="rId4"/>
    <p:sldId id="442" r:id="rId5"/>
    <p:sldId id="290" r:id="rId6"/>
    <p:sldId id="413" r:id="rId7"/>
    <p:sldId id="414" r:id="rId8"/>
    <p:sldId id="418" r:id="rId9"/>
    <p:sldId id="441" r:id="rId10"/>
    <p:sldId id="445" r:id="rId11"/>
    <p:sldId id="446" r:id="rId12"/>
    <p:sldId id="440" r:id="rId13"/>
    <p:sldId id="447" r:id="rId14"/>
    <p:sldId id="444" r:id="rId15"/>
    <p:sldId id="459" r:id="rId16"/>
    <p:sldId id="460" r:id="rId17"/>
    <p:sldId id="448" r:id="rId18"/>
    <p:sldId id="449" r:id="rId19"/>
    <p:sldId id="450" r:id="rId20"/>
    <p:sldId id="451" r:id="rId21"/>
    <p:sldId id="452" r:id="rId22"/>
    <p:sldId id="453" r:id="rId23"/>
    <p:sldId id="455" r:id="rId24"/>
    <p:sldId id="457" r:id="rId25"/>
    <p:sldId id="458" r:id="rId26"/>
    <p:sldId id="461" r:id="rId27"/>
    <p:sldId id="463" r:id="rId28"/>
    <p:sldId id="464" r:id="rId29"/>
    <p:sldId id="470" r:id="rId30"/>
    <p:sldId id="466" r:id="rId31"/>
    <p:sldId id="467" r:id="rId32"/>
    <p:sldId id="468" r:id="rId33"/>
    <p:sldId id="469" r:id="rId34"/>
  </p:sldIdLst>
  <p:sldSz cx="9144000" cy="5143500" type="screen16x9"/>
  <p:notesSz cx="6858000" cy="9144000"/>
  <p:embeddedFontLst>
    <p:embeddedFont>
      <p:font typeface="Roboto Condensed" panose="020B0604020202020204" charset="0"/>
      <p:regular r:id="rId36"/>
      <p:bold r:id="rId37"/>
      <p:italic r:id="rId38"/>
      <p:boldItalic r:id="rId39"/>
    </p:embeddedFont>
    <p:embeddedFont>
      <p:font typeface="Roboto Condensed Light" panose="020B0604020202020204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Arvo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5" name="Rectangle 4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571500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4857750"/>
            <a:ext cx="3505200" cy="285750"/>
          </a:xfrm>
        </p:spPr>
        <p:txBody>
          <a:bodyPr anchor="ctr">
            <a:normAutofit/>
          </a:bodyPr>
          <a:lstStyle>
            <a:lvl1pPr algn="r">
              <a:buNone/>
              <a:defRPr lang="en-US" sz="9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A3346FDF-F529-4C2D-B98E-DED6F9EA0DF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98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  <a:endParaRPr lang="en-US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05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1" r:id="rId4"/>
    <p:sldLayoutId id="214748366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svm.html#svm-kernel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Aprendizaje de Máquina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Gradiente</a:t>
            </a:r>
            <a:r>
              <a:rPr lang="en-US" dirty="0" smtClean="0"/>
              <a:t> </a:t>
            </a:r>
            <a:r>
              <a:rPr lang="en-US" dirty="0" err="1" smtClean="0"/>
              <a:t>descente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74" y="1463878"/>
            <a:ext cx="4119478" cy="440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789" y="2159527"/>
            <a:ext cx="4686105" cy="1049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526" y="3464260"/>
            <a:ext cx="3577218" cy="924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16261731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Sobreajuste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Cuando tenemos un  modelo “</a:t>
            </a:r>
            <a:r>
              <a:rPr lang="es-MX" dirty="0" err="1" smtClean="0"/>
              <a:t>sobreajustado</a:t>
            </a:r>
            <a:r>
              <a:rPr lang="es-MX" dirty="0" smtClean="0"/>
              <a:t>” a los datos</a:t>
            </a:r>
          </a:p>
          <a:p>
            <a:r>
              <a:rPr lang="es-MX" dirty="0" smtClean="0"/>
              <a:t>Carece de generalización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797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Datos de Prueba y Datos de Entrenamiento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  <p:grpSp>
        <p:nvGrpSpPr>
          <p:cNvPr id="12" name="Grupo 11"/>
          <p:cNvGrpSpPr/>
          <p:nvPr/>
        </p:nvGrpSpPr>
        <p:grpSpPr>
          <a:xfrm>
            <a:off x="1901370" y="1582058"/>
            <a:ext cx="5196115" cy="2923814"/>
            <a:chOff x="1436914" y="1712686"/>
            <a:chExt cx="3810000" cy="2569028"/>
          </a:xfrm>
        </p:grpSpPr>
        <p:sp>
          <p:nvSpPr>
            <p:cNvPr id="5" name="Rectángulo 4"/>
            <p:cNvSpPr/>
            <p:nvPr/>
          </p:nvSpPr>
          <p:spPr>
            <a:xfrm>
              <a:off x="1436914" y="1712686"/>
              <a:ext cx="870857" cy="25690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Datos</a:t>
              </a:r>
              <a:endParaRPr lang="es-MX" dirty="0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4376057" y="1712686"/>
              <a:ext cx="870857" cy="609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Prueba</a:t>
              </a:r>
              <a:endParaRPr lang="es-MX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4376057" y="2423886"/>
              <a:ext cx="870857" cy="18578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Entrenar</a:t>
              </a:r>
              <a:endParaRPr lang="es-MX" dirty="0"/>
            </a:p>
          </p:txBody>
        </p:sp>
        <p:cxnSp>
          <p:nvCxnSpPr>
            <p:cNvPr id="9" name="Conector recto de flecha 8"/>
            <p:cNvCxnSpPr/>
            <p:nvPr/>
          </p:nvCxnSpPr>
          <p:spPr>
            <a:xfrm>
              <a:off x="2307771" y="1712686"/>
              <a:ext cx="20682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/>
            <p:cNvCxnSpPr/>
            <p:nvPr/>
          </p:nvCxnSpPr>
          <p:spPr>
            <a:xfrm>
              <a:off x="2307771" y="4216400"/>
              <a:ext cx="20682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echa derecha 10"/>
            <p:cNvSpPr/>
            <p:nvPr/>
          </p:nvSpPr>
          <p:spPr>
            <a:xfrm>
              <a:off x="2536371" y="2543629"/>
              <a:ext cx="1611086" cy="7257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06556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Sobreajuste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En regresión lineal, hay otro método, llamado regularización.</a:t>
            </a:r>
          </a:p>
          <a:p>
            <a:r>
              <a:rPr lang="es-MX" dirty="0" smtClean="0"/>
              <a:t>En regresión lineal, lo que tratamos de encontrar son los pesos.</a:t>
            </a:r>
          </a:p>
          <a:p>
            <a:pPr lvl="1"/>
            <a:r>
              <a:rPr lang="es-MX" dirty="0" smtClean="0"/>
              <a:t>Que pasa si el peso esta </a:t>
            </a:r>
            <a:r>
              <a:rPr lang="es-MX" dirty="0" err="1" smtClean="0"/>
              <a:t>sobreajustado</a:t>
            </a:r>
            <a:r>
              <a:rPr lang="es-MX" dirty="0" smtClean="0"/>
              <a:t>?</a:t>
            </a:r>
          </a:p>
          <a:p>
            <a:pPr lvl="1"/>
            <a:r>
              <a:rPr lang="es-MX" dirty="0" smtClean="0"/>
              <a:t>Diferentes sets de datos van a compartir diferentes pesos?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843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Regularizacion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 smtClean="0"/>
              <a:t>Trata</a:t>
            </a:r>
            <a:r>
              <a:rPr lang="en-US" sz="2000" dirty="0" smtClean="0"/>
              <a:t> de </a:t>
            </a:r>
            <a:r>
              <a:rPr lang="en-US" sz="2000" dirty="0" err="1" smtClean="0"/>
              <a:t>mantener</a:t>
            </a:r>
            <a:r>
              <a:rPr lang="en-US" sz="2000" dirty="0" smtClean="0"/>
              <a:t> </a:t>
            </a:r>
            <a:r>
              <a:rPr lang="en-US" sz="2000" dirty="0" err="1" smtClean="0"/>
              <a:t>los</a:t>
            </a:r>
            <a:r>
              <a:rPr lang="en-US" sz="2000" dirty="0" smtClean="0"/>
              <a:t> </a:t>
            </a:r>
            <a:r>
              <a:rPr lang="en-US" sz="2000" dirty="0" err="1" smtClean="0"/>
              <a:t>valores</a:t>
            </a:r>
            <a:r>
              <a:rPr lang="en-US" sz="2000" dirty="0" smtClean="0"/>
              <a:t> de </a:t>
            </a:r>
            <a:r>
              <a:rPr lang="en-US" sz="2000" dirty="0" err="1" smtClean="0"/>
              <a:t>los</a:t>
            </a:r>
            <a:r>
              <a:rPr lang="en-US" sz="2000" dirty="0" smtClean="0"/>
              <a:t> pesos </a:t>
            </a:r>
            <a:r>
              <a:rPr lang="en-US" sz="2000" dirty="0" err="1" smtClean="0"/>
              <a:t>bajos</a:t>
            </a:r>
            <a:r>
              <a:rPr lang="en-US" sz="2000" dirty="0" smtClean="0"/>
              <a:t> (</a:t>
            </a:r>
            <a:r>
              <a:rPr lang="en-US" sz="2000" dirty="0" err="1" smtClean="0"/>
              <a:t>por</a:t>
            </a:r>
            <a:r>
              <a:rPr lang="en-US" sz="2000" dirty="0" smtClean="0"/>
              <a:t> que?).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 smtClean="0"/>
              <a:t>Esto</a:t>
            </a:r>
            <a:r>
              <a:rPr lang="en-US" sz="2000" dirty="0" smtClean="0"/>
              <a:t> se </a:t>
            </a:r>
            <a:r>
              <a:rPr lang="en-US" sz="2000" dirty="0" err="1" smtClean="0"/>
              <a:t>denomina</a:t>
            </a:r>
            <a:r>
              <a:rPr lang="en-US" sz="2000" dirty="0" smtClean="0"/>
              <a:t> Ridge Regression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92" y="2143302"/>
            <a:ext cx="4840726" cy="764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139" y="3056921"/>
            <a:ext cx="4859389" cy="76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70342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Karma de Machine 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2586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Algortimo</a:t>
            </a:r>
            <a:r>
              <a:rPr lang="es-MX" dirty="0" smtClean="0"/>
              <a:t> de Machine 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Módelo</a:t>
            </a:r>
            <a:r>
              <a:rPr lang="es-MX" dirty="0" smtClean="0"/>
              <a:t> (como se relacionan los datos)</a:t>
            </a:r>
          </a:p>
          <a:p>
            <a:r>
              <a:rPr lang="es-MX" dirty="0" smtClean="0"/>
              <a:t>Costo (cuanto me cuesta equivocarme en mi modelo)</a:t>
            </a:r>
          </a:p>
          <a:p>
            <a:r>
              <a:rPr lang="es-MX" dirty="0" smtClean="0"/>
              <a:t>Optimización (operación para reducir el costo)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2736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Clasificación</a:t>
            </a:r>
            <a:endParaRPr lang="es-MX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El corazón de Machine 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7198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Clasificación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 el problema de seleccionar una categoría.</a:t>
            </a:r>
          </a:p>
          <a:p>
            <a:pPr lvl="1"/>
            <a:r>
              <a:rPr lang="es-MX" dirty="0" smtClean="0"/>
              <a:t>Spam/No Spam</a:t>
            </a:r>
          </a:p>
          <a:p>
            <a:pPr lvl="1"/>
            <a:r>
              <a:rPr lang="es-MX" dirty="0" smtClean="0"/>
              <a:t>Compra/Venta</a:t>
            </a:r>
          </a:p>
          <a:p>
            <a:pPr lvl="1"/>
            <a:r>
              <a:rPr lang="es-MX" dirty="0" smtClean="0"/>
              <a:t>Crédito/No Crédito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6029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Clasificación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Matemáticamente:</a:t>
            </a:r>
          </a:p>
          <a:p>
            <a:pPr lvl="1"/>
            <a:r>
              <a:rPr lang="es-MX" dirty="0" smtClean="0"/>
              <a:t>Nuestra variable de predicción es un número finito de elementos.</a:t>
            </a:r>
          </a:p>
          <a:p>
            <a:pPr lvl="2"/>
            <a:r>
              <a:rPr lang="es-MX" dirty="0" smtClean="0"/>
              <a:t>¿Cómo es en Regresión Lineal?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898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Anuncios parroquiales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Por que todos queremos saber como se va a calificar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Clasificación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01699" y="1327350"/>
            <a:ext cx="6045175" cy="3054150"/>
          </a:xfrm>
        </p:spPr>
        <p:txBody>
          <a:bodyPr/>
          <a:lstStyle/>
          <a:p>
            <a:r>
              <a:rPr lang="es-MX" sz="2000" dirty="0" smtClean="0"/>
              <a:t>Son por mucho, los problemas más comunes en ciencia de datos.</a:t>
            </a:r>
          </a:p>
          <a:p>
            <a:r>
              <a:rPr lang="es-MX" sz="2000" dirty="0" smtClean="0"/>
              <a:t>La mayoría de las herramientas se desarrollan para problemas de clasificación.</a:t>
            </a:r>
          </a:p>
          <a:p>
            <a:pPr lvl="1"/>
            <a:r>
              <a:rPr lang="es-MX" sz="2000" dirty="0" smtClean="0"/>
              <a:t>Maquinas de Soporte Vectorial</a:t>
            </a:r>
          </a:p>
          <a:p>
            <a:pPr lvl="1"/>
            <a:r>
              <a:rPr lang="es-MX" sz="2000" dirty="0" smtClean="0"/>
              <a:t>Redes Neuronales (Deep </a:t>
            </a:r>
            <a:r>
              <a:rPr lang="es-MX" sz="2000" dirty="0" err="1" smtClean="0"/>
              <a:t>Learning</a:t>
            </a:r>
            <a:r>
              <a:rPr lang="es-MX" sz="2000" dirty="0" smtClean="0"/>
              <a:t>)</a:t>
            </a:r>
          </a:p>
          <a:p>
            <a:pPr lvl="1"/>
            <a:r>
              <a:rPr lang="es-MX" sz="2000" dirty="0" smtClean="0"/>
              <a:t>Regresión Logística</a:t>
            </a:r>
          </a:p>
          <a:p>
            <a:pPr lvl="1"/>
            <a:r>
              <a:rPr lang="es-MX" sz="2000" dirty="0" smtClean="0"/>
              <a:t>Árboles de decisión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9454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Máquinas de Soporte Vectorial</a:t>
            </a:r>
            <a:endParaRPr lang="es-MX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2055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Máquinas de Soporte Vectorial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Support</a:t>
            </a:r>
            <a:r>
              <a:rPr lang="es-MX" dirty="0" smtClean="0"/>
              <a:t> Vector Machines</a:t>
            </a:r>
          </a:p>
          <a:p>
            <a:pPr lvl="1"/>
            <a:r>
              <a:rPr lang="es-MX" dirty="0" smtClean="0">
                <a:solidFill>
                  <a:srgbClr val="FF0000"/>
                </a:solidFill>
              </a:rPr>
              <a:t>Máquina de Vectores de Soporte</a:t>
            </a:r>
          </a:p>
          <a:p>
            <a:pPr lvl="1"/>
            <a:r>
              <a:rPr lang="es-MX" dirty="0" smtClean="0"/>
              <a:t>Máquinas Soportadas por Vectores</a:t>
            </a:r>
          </a:p>
          <a:p>
            <a:pPr lvl="1"/>
            <a:r>
              <a:rPr lang="es-MX" dirty="0" smtClean="0"/>
              <a:t>Vectores que soportan Máquinas</a:t>
            </a:r>
          </a:p>
          <a:p>
            <a:pPr lvl="1"/>
            <a:r>
              <a:rPr lang="es-MX" dirty="0" smtClean="0"/>
              <a:t>Soportar Maquinas con Vectores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4150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Nuestro</a:t>
            </a:r>
            <a:r>
              <a:rPr lang="en-US" sz="2400" dirty="0"/>
              <a:t> super </a:t>
            </a:r>
            <a:r>
              <a:rPr lang="en-US" sz="2400" dirty="0" err="1"/>
              <a:t>martillo</a:t>
            </a:r>
            <a:r>
              <a:rPr lang="en-US" sz="2400" dirty="0"/>
              <a:t>– 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SVMs son la </a:t>
            </a:r>
            <a:r>
              <a:rPr lang="en-US" sz="2000" dirty="0" err="1" smtClean="0"/>
              <a:t>mejor</a:t>
            </a:r>
            <a:r>
              <a:rPr lang="en-US" sz="2000" dirty="0" smtClean="0"/>
              <a:t> </a:t>
            </a:r>
            <a:r>
              <a:rPr lang="en-US" sz="2000" dirty="0" err="1" smtClean="0"/>
              <a:t>herramienta</a:t>
            </a:r>
            <a:r>
              <a:rPr lang="en-US" sz="2000" dirty="0" smtClean="0"/>
              <a:t> para </a:t>
            </a:r>
            <a:r>
              <a:rPr lang="en-US" sz="2000" dirty="0" err="1" smtClean="0"/>
              <a:t>hacer</a:t>
            </a:r>
            <a:r>
              <a:rPr lang="en-US" sz="2000" dirty="0" smtClean="0"/>
              <a:t> </a:t>
            </a:r>
            <a:r>
              <a:rPr lang="en-US" sz="2000" dirty="0" err="1" smtClean="0"/>
              <a:t>clasificacion</a:t>
            </a:r>
            <a:r>
              <a:rPr lang="en-US" sz="2000" dirty="0" smtClean="0"/>
              <a:t> que </a:t>
            </a:r>
            <a:r>
              <a:rPr lang="en-US" sz="2000" dirty="0" err="1" smtClean="0"/>
              <a:t>necesita</a:t>
            </a:r>
            <a:r>
              <a:rPr lang="en-US" sz="2000" dirty="0" smtClean="0"/>
              <a:t> </a:t>
            </a:r>
            <a:r>
              <a:rPr lang="en-US" sz="2000" dirty="0" err="1" smtClean="0"/>
              <a:t>pocas</a:t>
            </a:r>
            <a:r>
              <a:rPr lang="en-US" sz="2000" dirty="0" smtClean="0"/>
              <a:t> </a:t>
            </a:r>
            <a:r>
              <a:rPr lang="en-US" sz="2000" dirty="0" err="1" smtClean="0"/>
              <a:t>variaciones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razonablemente</a:t>
            </a:r>
            <a:r>
              <a:rPr lang="en-US" sz="2000" dirty="0" smtClean="0"/>
              <a:t> </a:t>
            </a:r>
            <a:r>
              <a:rPr lang="en-US" sz="2000" dirty="0" err="1" smtClean="0"/>
              <a:t>facil</a:t>
            </a:r>
            <a:r>
              <a:rPr lang="en-US" sz="2000" dirty="0" smtClean="0"/>
              <a:t> de </a:t>
            </a:r>
            <a:r>
              <a:rPr lang="en-US" sz="2000" dirty="0" err="1" smtClean="0"/>
              <a:t>usar</a:t>
            </a:r>
            <a:endParaRPr lang="en-US" sz="2000" dirty="0" smtClean="0"/>
          </a:p>
          <a:p>
            <a:pPr lvl="1"/>
            <a:r>
              <a:rPr lang="en-US" sz="2000" dirty="0" err="1" smtClean="0"/>
              <a:t>Tiene</a:t>
            </a:r>
            <a:r>
              <a:rPr lang="en-US" sz="2000" dirty="0" smtClean="0"/>
              <a:t> </a:t>
            </a:r>
            <a:r>
              <a:rPr lang="en-US" sz="2000" dirty="0" err="1" smtClean="0"/>
              <a:t>pocos</a:t>
            </a:r>
            <a:r>
              <a:rPr lang="en-US" sz="2000" dirty="0" smtClean="0"/>
              <a:t> </a:t>
            </a:r>
            <a:r>
              <a:rPr lang="en-US" sz="2000" dirty="0" err="1" smtClean="0"/>
              <a:t>parametros</a:t>
            </a:r>
            <a:r>
              <a:rPr lang="en-US" sz="2000" dirty="0" smtClean="0"/>
              <a:t> para </a:t>
            </a:r>
            <a:r>
              <a:rPr lang="en-US" sz="2000" dirty="0" err="1" smtClean="0"/>
              <a:t>optimizar</a:t>
            </a:r>
            <a:endParaRPr lang="en-US" sz="2000" dirty="0" smtClean="0"/>
          </a:p>
          <a:p>
            <a:pPr lvl="1"/>
            <a:r>
              <a:rPr lang="en-US" sz="2000" dirty="0" err="1" smtClean="0"/>
              <a:t>Funciona</a:t>
            </a:r>
            <a:r>
              <a:rPr lang="en-US" sz="2000" dirty="0" smtClean="0"/>
              <a:t> </a:t>
            </a:r>
            <a:r>
              <a:rPr lang="en-US" sz="2000" dirty="0" err="1" smtClean="0"/>
              <a:t>increiblemente</a:t>
            </a:r>
            <a:r>
              <a:rPr lang="en-US" sz="2000" dirty="0" smtClean="0"/>
              <a:t> </a:t>
            </a:r>
            <a:r>
              <a:rPr lang="en-US" sz="2000" dirty="0" err="1" smtClean="0"/>
              <a:t>bien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rapido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40" y="2741190"/>
            <a:ext cx="2333305" cy="146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267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Máquinas</a:t>
            </a:r>
            <a:r>
              <a:rPr lang="en-US" dirty="0" smtClean="0"/>
              <a:t> de </a:t>
            </a:r>
            <a:r>
              <a:rPr lang="en-US" dirty="0" err="1" smtClean="0"/>
              <a:t>Soporte</a:t>
            </a:r>
            <a:r>
              <a:rPr lang="en-US" dirty="0" smtClean="0"/>
              <a:t> </a:t>
            </a:r>
            <a:r>
              <a:rPr lang="en-US" dirty="0" err="1" smtClean="0"/>
              <a:t>Vectorial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24" y="1554684"/>
            <a:ext cx="28575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01830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Máquinas de Soporte Vectorial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El problema radica en encontrar la línea que separa mejor los puntos</a:t>
            </a:r>
          </a:p>
          <a:p>
            <a:pPr lvl="1"/>
            <a:r>
              <a:rPr lang="es-MX" dirty="0" smtClean="0"/>
              <a:t>Cual es esa mejor línea?</a:t>
            </a:r>
          </a:p>
          <a:p>
            <a:pPr lvl="1"/>
            <a:r>
              <a:rPr lang="es-MX" dirty="0" smtClean="0"/>
              <a:t>Cómo encontramos la línea?</a:t>
            </a:r>
          </a:p>
          <a:p>
            <a:pPr lvl="1"/>
            <a:r>
              <a:rPr lang="es-MX" dirty="0" smtClean="0"/>
              <a:t>Que se les ocurre?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729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Sigamos el Karma de Machine 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Modelo:</a:t>
            </a:r>
          </a:p>
          <a:p>
            <a:r>
              <a:rPr lang="es-MX" dirty="0" smtClean="0"/>
              <a:t>Costo:</a:t>
            </a:r>
          </a:p>
          <a:p>
            <a:r>
              <a:rPr lang="es-MX" dirty="0" smtClean="0"/>
              <a:t>Optimización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635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896" y="1741891"/>
            <a:ext cx="2857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65023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Maquina de Soporte Vectorial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El modelo es un plano/</a:t>
            </a:r>
            <a:r>
              <a:rPr lang="es-MX" dirty="0" err="1" smtClean="0"/>
              <a:t>hyperplano</a:t>
            </a:r>
            <a:endParaRPr lang="es-MX" dirty="0" smtClean="0"/>
          </a:p>
          <a:p>
            <a:pPr lvl="1"/>
            <a:r>
              <a:rPr lang="es-MX" dirty="0" err="1" smtClean="0"/>
              <a:t>Hyper</a:t>
            </a:r>
            <a:r>
              <a:rPr lang="es-MX" dirty="0" smtClean="0"/>
              <a:t>?</a:t>
            </a:r>
          </a:p>
          <a:p>
            <a:r>
              <a:rPr lang="es-MX" dirty="0" smtClean="0"/>
              <a:t>El costo?</a:t>
            </a:r>
          </a:p>
          <a:p>
            <a:pPr lvl="1"/>
            <a:r>
              <a:rPr lang="es-MX" dirty="0" smtClean="0"/>
              <a:t>Cuanto nos equivocamos si estamos de un lado u otro</a:t>
            </a:r>
          </a:p>
          <a:p>
            <a:r>
              <a:rPr lang="es-MX" dirty="0" smtClean="0"/>
              <a:t>Optimización </a:t>
            </a:r>
          </a:p>
          <a:p>
            <a:pPr lvl="1"/>
            <a:r>
              <a:rPr lang="es-MX" dirty="0" smtClean="0"/>
              <a:t>SMO (</a:t>
            </a:r>
            <a:r>
              <a:rPr lang="es-MX" dirty="0" err="1" smtClean="0"/>
              <a:t>Sequential</a:t>
            </a:r>
            <a:r>
              <a:rPr lang="es-MX" dirty="0" smtClean="0"/>
              <a:t> </a:t>
            </a:r>
            <a:r>
              <a:rPr lang="es-MX" dirty="0" err="1" smtClean="0"/>
              <a:t>Minimal</a:t>
            </a:r>
            <a:r>
              <a:rPr lang="es-MX" dirty="0" smtClean="0"/>
              <a:t> </a:t>
            </a:r>
            <a:r>
              <a:rPr lang="es-MX" dirty="0" err="1" smtClean="0"/>
              <a:t>Optimization</a:t>
            </a:r>
            <a:r>
              <a:rPr lang="es-MX" dirty="0"/>
              <a:t>)</a:t>
            </a:r>
            <a:endParaRPr lang="es-MX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3066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896" y="1741891"/>
            <a:ext cx="2857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03775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Trump</a:t>
            </a:r>
            <a:r>
              <a:rPr lang="es-MX" dirty="0" smtClean="0"/>
              <a:t> firma orden ejecutiva para priorizar la AI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549" y="1531350"/>
            <a:ext cx="39569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25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 smtClean="0"/>
              <a:t>Utilizar</a:t>
            </a:r>
            <a:r>
              <a:rPr lang="en-US" sz="1600" dirty="0" smtClean="0"/>
              <a:t> </a:t>
            </a:r>
            <a:r>
              <a:rPr lang="en-US" sz="1600" dirty="0" err="1" smtClean="0"/>
              <a:t>lineas</a:t>
            </a:r>
            <a:r>
              <a:rPr lang="en-US" sz="1600" dirty="0" smtClean="0"/>
              <a:t> </a:t>
            </a:r>
            <a:r>
              <a:rPr lang="en-US" sz="1600" dirty="0" err="1" smtClean="0"/>
              <a:t>es</a:t>
            </a:r>
            <a:r>
              <a:rPr lang="en-US" sz="1600" dirty="0" smtClean="0"/>
              <a:t> </a:t>
            </a:r>
            <a:r>
              <a:rPr lang="en-US" sz="1600" dirty="0" err="1" smtClean="0"/>
              <a:t>impractico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que no </a:t>
            </a:r>
            <a:r>
              <a:rPr lang="en-US" sz="1600" dirty="0" err="1" smtClean="0"/>
              <a:t>necesariamente</a:t>
            </a:r>
            <a:r>
              <a:rPr lang="en-US" sz="1600" dirty="0" smtClean="0"/>
              <a:t> </a:t>
            </a:r>
            <a:r>
              <a:rPr lang="en-US" sz="1600" dirty="0" err="1" smtClean="0"/>
              <a:t>es</a:t>
            </a:r>
            <a:r>
              <a:rPr lang="en-US" sz="1600" dirty="0" smtClean="0"/>
              <a:t> la major </a:t>
            </a:r>
            <a:r>
              <a:rPr lang="en-US" sz="1600" dirty="0" err="1" smtClean="0"/>
              <a:t>solución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 err="1" smtClean="0"/>
              <a:t>Usamos</a:t>
            </a:r>
            <a:r>
              <a:rPr lang="en-US" sz="1600" dirty="0" smtClean="0"/>
              <a:t> el </a:t>
            </a:r>
            <a:r>
              <a:rPr lang="en-US" sz="1600" dirty="0" err="1" smtClean="0"/>
              <a:t>concepto</a:t>
            </a:r>
            <a:r>
              <a:rPr lang="en-US" sz="1600" dirty="0" smtClean="0"/>
              <a:t> del Kernel (</a:t>
            </a:r>
            <a:r>
              <a:rPr lang="en-US" sz="1600" dirty="0" err="1" smtClean="0"/>
              <a:t>Distancia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err="1" smtClean="0"/>
              <a:t>Diferentes</a:t>
            </a:r>
            <a:r>
              <a:rPr lang="en-US" sz="1600" dirty="0" smtClean="0"/>
              <a:t> Kernels </a:t>
            </a:r>
            <a:r>
              <a:rPr lang="en-US" sz="1600" dirty="0" err="1" smtClean="0"/>
              <a:t>nos</a:t>
            </a:r>
            <a:r>
              <a:rPr lang="en-US" sz="1600" dirty="0" smtClean="0"/>
              <a:t> </a:t>
            </a:r>
            <a:r>
              <a:rPr lang="en-US" sz="1600" dirty="0" err="1" smtClean="0"/>
              <a:t>permiten</a:t>
            </a:r>
            <a:r>
              <a:rPr lang="en-US" sz="1600" dirty="0" smtClean="0"/>
              <a:t> </a:t>
            </a:r>
            <a:r>
              <a:rPr lang="en-US" sz="1600" dirty="0" err="1" smtClean="0"/>
              <a:t>usar</a:t>
            </a:r>
            <a:r>
              <a:rPr lang="en-US" sz="1600" dirty="0" smtClean="0"/>
              <a:t> </a:t>
            </a:r>
            <a:r>
              <a:rPr lang="en-US" sz="1600" dirty="0" err="1" smtClean="0"/>
              <a:t>diferentes</a:t>
            </a:r>
            <a:r>
              <a:rPr lang="en-US" sz="1600" dirty="0" smtClean="0"/>
              <a:t> </a:t>
            </a:r>
            <a:r>
              <a:rPr lang="en-US" sz="1600" dirty="0" err="1" smtClean="0"/>
              <a:t>espacios</a:t>
            </a:r>
            <a:endParaRPr lang="en-US" sz="1600" dirty="0" smtClean="0"/>
          </a:p>
          <a:p>
            <a:pPr lvl="1"/>
            <a:r>
              <a:rPr lang="en-US" sz="1600" dirty="0" smtClean="0"/>
              <a:t>Los mas communes:</a:t>
            </a:r>
          </a:p>
          <a:p>
            <a:pPr lvl="2"/>
            <a:r>
              <a:rPr lang="en-US" sz="1600" dirty="0" smtClean="0"/>
              <a:t>Linear </a:t>
            </a:r>
          </a:p>
          <a:p>
            <a:pPr lvl="2"/>
            <a:r>
              <a:rPr lang="en-US" sz="1600" dirty="0" err="1" smtClean="0"/>
              <a:t>Polinomial</a:t>
            </a:r>
            <a:r>
              <a:rPr lang="en-US" sz="1600" dirty="0" smtClean="0"/>
              <a:t>  (</a:t>
            </a:r>
            <a:r>
              <a:rPr lang="en-US" sz="1600" dirty="0" err="1" smtClean="0"/>
              <a:t>usamos</a:t>
            </a:r>
            <a:r>
              <a:rPr lang="en-US" sz="1600" dirty="0" smtClean="0"/>
              <a:t> </a:t>
            </a:r>
            <a:r>
              <a:rPr lang="en-US" sz="1600" dirty="0" err="1" smtClean="0"/>
              <a:t>polinomios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 smtClean="0"/>
              <a:t>RBF (Gaussian Kernel) (“variance”)</a:t>
            </a:r>
          </a:p>
          <a:p>
            <a:pPr lvl="2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18321606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889" y="1144045"/>
            <a:ext cx="4642319" cy="34817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93023" y="4597310"/>
            <a:ext cx="37224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3"/>
              </a:rPr>
              <a:t>http://scikit-learn.org/stable/modules/svm.html#svm-kernels</a:t>
            </a: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29440969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 (SVMs)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Forman parte de la </a:t>
            </a:r>
            <a:r>
              <a:rPr lang="en-US" sz="1800" dirty="0" err="1" smtClean="0"/>
              <a:t>familia</a:t>
            </a:r>
            <a:r>
              <a:rPr lang="en-US" sz="1800" dirty="0" smtClean="0"/>
              <a:t> de </a:t>
            </a:r>
            <a:r>
              <a:rPr lang="en-US" sz="1800" dirty="0" err="1" smtClean="0"/>
              <a:t>los</a:t>
            </a:r>
            <a:r>
              <a:rPr lang="en-US" sz="1800" dirty="0" smtClean="0"/>
              <a:t> </a:t>
            </a:r>
            <a:r>
              <a:rPr lang="en-US" sz="1800" dirty="0" err="1" smtClean="0"/>
              <a:t>métodos</a:t>
            </a:r>
            <a:r>
              <a:rPr lang="en-US" sz="1800" dirty="0" smtClean="0"/>
              <a:t> de Kernels</a:t>
            </a:r>
          </a:p>
          <a:p>
            <a:endParaRPr lang="en-US" sz="1100" dirty="0"/>
          </a:p>
          <a:p>
            <a:r>
              <a:rPr lang="en-US" sz="1800" dirty="0" err="1" smtClean="0"/>
              <a:t>Estos</a:t>
            </a:r>
            <a:r>
              <a:rPr lang="en-US" sz="1800" dirty="0" smtClean="0"/>
              <a:t> </a:t>
            </a:r>
            <a:r>
              <a:rPr lang="en-US" sz="1800" dirty="0" err="1" smtClean="0"/>
              <a:t>métodos</a:t>
            </a:r>
            <a:r>
              <a:rPr lang="en-US" sz="1800" dirty="0" smtClean="0"/>
              <a:t> son </a:t>
            </a:r>
            <a:r>
              <a:rPr lang="en-US" sz="1800" dirty="0" err="1" smtClean="0"/>
              <a:t>muy</a:t>
            </a:r>
            <a:r>
              <a:rPr lang="en-US" sz="1800" dirty="0" smtClean="0"/>
              <a:t> </a:t>
            </a:r>
            <a:r>
              <a:rPr lang="en-US" sz="1800" dirty="0" err="1" smtClean="0"/>
              <a:t>versatiles</a:t>
            </a:r>
            <a:endParaRPr lang="en-US" sz="1800" dirty="0" smtClean="0"/>
          </a:p>
          <a:p>
            <a:pPr lvl="1"/>
            <a:r>
              <a:rPr lang="en-US" sz="1800" dirty="0" err="1" smtClean="0"/>
              <a:t>Mucha</a:t>
            </a:r>
            <a:r>
              <a:rPr lang="en-US" sz="1800" dirty="0" smtClean="0"/>
              <a:t> </a:t>
            </a:r>
            <a:r>
              <a:rPr lang="en-US" sz="1800" dirty="0" err="1" smtClean="0"/>
              <a:t>investigación</a:t>
            </a:r>
            <a:r>
              <a:rPr lang="en-US" sz="1800" dirty="0" smtClean="0"/>
              <a:t> se </a:t>
            </a:r>
            <a:r>
              <a:rPr lang="en-US" sz="1800" dirty="0" err="1" smtClean="0"/>
              <a:t>hace</a:t>
            </a:r>
            <a:r>
              <a:rPr lang="en-US" sz="1800" dirty="0" smtClean="0"/>
              <a:t> </a:t>
            </a:r>
            <a:r>
              <a:rPr lang="en-US" sz="1800" dirty="0" err="1" smtClean="0"/>
              <a:t>alrededor</a:t>
            </a:r>
            <a:r>
              <a:rPr lang="en-US" sz="1800" dirty="0" smtClean="0"/>
              <a:t> de </a:t>
            </a:r>
            <a:r>
              <a:rPr lang="en-US" sz="1800" dirty="0" err="1" smtClean="0"/>
              <a:t>cual</a:t>
            </a:r>
            <a:r>
              <a:rPr lang="en-US" sz="1800" dirty="0" smtClean="0"/>
              <a:t> </a:t>
            </a:r>
            <a:r>
              <a:rPr lang="en-US" sz="1800" dirty="0" err="1" smtClean="0"/>
              <a:t>es</a:t>
            </a:r>
            <a:r>
              <a:rPr lang="en-US" sz="1800" dirty="0" smtClean="0"/>
              <a:t> el major Kernel.</a:t>
            </a:r>
          </a:p>
          <a:p>
            <a:pPr lvl="1"/>
            <a:r>
              <a:rPr lang="en-US" sz="1800" dirty="0" err="1" smtClean="0"/>
              <a:t>Es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lata</a:t>
            </a:r>
            <a:r>
              <a:rPr lang="en-US" sz="1800" dirty="0" smtClean="0"/>
              <a:t> de </a:t>
            </a:r>
            <a:r>
              <a:rPr lang="en-US" sz="1800" dirty="0" err="1" smtClean="0"/>
              <a:t>gusanos</a:t>
            </a:r>
            <a:endParaRPr lang="en-US" sz="1800" dirty="0" smtClean="0"/>
          </a:p>
          <a:p>
            <a:pPr lvl="1"/>
            <a:r>
              <a:rPr lang="en-US" sz="1800" b="1" dirty="0" smtClean="0"/>
              <a:t>La panacea </a:t>
            </a:r>
            <a:r>
              <a:rPr lang="en-US" sz="1800" b="1" dirty="0" err="1" smtClean="0"/>
              <a:t>es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tener</a:t>
            </a:r>
            <a:r>
              <a:rPr lang="en-US" sz="1800" b="1" dirty="0" smtClean="0"/>
              <a:t> Kernels que se </a:t>
            </a:r>
            <a:r>
              <a:rPr lang="en-US" sz="1800" b="1" dirty="0" err="1" smtClean="0"/>
              <a:t>autodefinan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15686994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Parametro</a:t>
            </a:r>
            <a:r>
              <a:rPr lang="en-US" dirty="0" smtClean="0"/>
              <a:t> 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06" y="1405957"/>
            <a:ext cx="4623944" cy="3000645"/>
          </a:xfrm>
          <a:prstGeom prst="rect">
            <a:avLst/>
          </a:prstGeom>
        </p:spPr>
      </p:pic>
      <p:pic>
        <p:nvPicPr>
          <p:cNvPr id="5" name="Picture 4" descr="Screen Shot 2016-09-20 at 10.58.52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278" y="3771173"/>
            <a:ext cx="3469313" cy="10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29541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Mientras tanto en México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031" y="1358899"/>
            <a:ext cx="5012519" cy="336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7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Regresión Lineal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Todo es incertidumbre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Regresión</a:t>
            </a:r>
            <a:r>
              <a:rPr lang="en-US" dirty="0" smtClean="0"/>
              <a:t> Lineal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 smtClean="0"/>
              <a:t>Imaginemos</a:t>
            </a:r>
            <a:r>
              <a:rPr lang="en-US" sz="1800" dirty="0" smtClean="0"/>
              <a:t> que </a:t>
            </a:r>
            <a:r>
              <a:rPr lang="en-US" sz="1800" dirty="0" err="1" smtClean="0"/>
              <a:t>quieren</a:t>
            </a:r>
            <a:r>
              <a:rPr lang="en-US" sz="1800" dirty="0" smtClean="0"/>
              <a:t> vender </a:t>
            </a:r>
            <a:r>
              <a:rPr lang="en-US" sz="1800" dirty="0" err="1" smtClean="0"/>
              <a:t>su</a:t>
            </a:r>
            <a:r>
              <a:rPr lang="en-US" sz="1800" dirty="0" smtClean="0"/>
              <a:t> auto: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 err="1" smtClean="0"/>
              <a:t>Cuanto</a:t>
            </a:r>
            <a:r>
              <a:rPr lang="en-US" sz="1800" dirty="0" smtClean="0"/>
              <a:t> </a:t>
            </a:r>
            <a:r>
              <a:rPr lang="en-US" sz="1800" dirty="0" err="1" smtClean="0"/>
              <a:t>pides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el auto:</a:t>
            </a:r>
          </a:p>
          <a:p>
            <a:pPr lvl="2"/>
            <a:r>
              <a:rPr lang="en-US" sz="1800" dirty="0" smtClean="0"/>
              <a:t>Km</a:t>
            </a:r>
          </a:p>
          <a:p>
            <a:pPr lvl="2"/>
            <a:r>
              <a:rPr lang="en-US" sz="1800" dirty="0" err="1" smtClean="0"/>
              <a:t>Año</a:t>
            </a:r>
            <a:endParaRPr lang="en-US" sz="1800" dirty="0" smtClean="0"/>
          </a:p>
          <a:p>
            <a:pPr lvl="2"/>
            <a:r>
              <a:rPr lang="en-US" sz="1800" dirty="0" smtClean="0"/>
              <a:t>Color</a:t>
            </a:r>
          </a:p>
          <a:p>
            <a:pPr lvl="2"/>
            <a:r>
              <a:rPr lang="en-US" sz="1800" dirty="0" err="1" smtClean="0"/>
              <a:t>Opciones</a:t>
            </a:r>
            <a:endParaRPr lang="en-US" sz="1800" dirty="0" smtClean="0"/>
          </a:p>
          <a:p>
            <a:pPr lvl="2"/>
            <a:r>
              <a:rPr lang="en-US" sz="1800" dirty="0" err="1" smtClean="0"/>
              <a:t>Condición</a:t>
            </a:r>
            <a:endParaRPr lang="en-US" sz="1800" dirty="0" smtClean="0"/>
          </a:p>
        </p:txBody>
      </p:sp>
      <p:pic>
        <p:nvPicPr>
          <p:cNvPr id="2050" name="Picture 2" descr="http://www.thesupercars.org/wp-content/uploads/2012/04/1959-Chevrolet-Corvette-Custom-Classic-Duo-4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663" y="1825805"/>
            <a:ext cx="2098850" cy="10625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-media-cache-ak0.pinimg.com/564x/ea/56/71/ea5671390762b73d910a168ba6888e2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664" y="3139082"/>
            <a:ext cx="2126456" cy="15948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5222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Hay </a:t>
            </a:r>
            <a:r>
              <a:rPr lang="en-US" dirty="0" err="1" smtClean="0"/>
              <a:t>sitios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Edmunds.com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04362"/>
              </p:ext>
            </p:extLst>
          </p:nvPr>
        </p:nvGraphicFramePr>
        <p:xfrm>
          <a:off x="1796229" y="1907479"/>
          <a:ext cx="5506424" cy="1792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Modelo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Año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Marca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Precio</a:t>
                      </a:r>
                      <a:r>
                        <a:rPr lang="en-US" sz="1100" b="1" u="none" strike="noStrike" dirty="0" smtClean="0">
                          <a:solidFill>
                            <a:schemeClr val="accent2"/>
                          </a:solidFill>
                          <a:effectLst/>
                        </a:rPr>
                        <a:t> (USD)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Opciones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Condición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Millas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Corvette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1961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Chevrolette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Standard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As New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100,000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Corvette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1961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Chevrolette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Standard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Rust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100,000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Corvette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1961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Chevrolette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120K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Standard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Used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20,000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6549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Regresión</a:t>
            </a:r>
            <a:r>
              <a:rPr lang="en-US" dirty="0" smtClean="0"/>
              <a:t> Lineal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Estamos tratando de predecir variables continuas</a:t>
            </a:r>
          </a:p>
          <a:p>
            <a:endParaRPr lang="es-MX" sz="1800" dirty="0" smtClean="0"/>
          </a:p>
          <a:p>
            <a:r>
              <a:rPr lang="es-MX" sz="1800" dirty="0" smtClean="0"/>
              <a:t>Tenemos características (</a:t>
            </a:r>
            <a:r>
              <a:rPr lang="es-MX" sz="1800" dirty="0" err="1" smtClean="0"/>
              <a:t>features</a:t>
            </a:r>
            <a:r>
              <a:rPr lang="es-MX" sz="1800" dirty="0" smtClean="0"/>
              <a:t>) que en teoría son independientes las unas de las otras.</a:t>
            </a:r>
          </a:p>
          <a:p>
            <a:endParaRPr lang="es-MX" sz="1800" dirty="0" smtClean="0"/>
          </a:p>
          <a:p>
            <a:r>
              <a:rPr lang="es-MX" sz="1800" dirty="0" smtClean="0"/>
              <a:t>Queremos encontrar el mejor conjunto de pesos para resolver el problema.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18125462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Datos de Prueba y de Entrenamiento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Para que nos sirve tener estos dos sets?</a:t>
            </a:r>
          </a:p>
          <a:p>
            <a:endParaRPr lang="es-MX" dirty="0"/>
          </a:p>
          <a:p>
            <a:r>
              <a:rPr lang="es-MX" dirty="0" smtClean="0"/>
              <a:t>Que tanto debemos de separar ambos sets?</a:t>
            </a:r>
          </a:p>
          <a:p>
            <a:endParaRPr lang="es-MX" dirty="0"/>
          </a:p>
          <a:p>
            <a:r>
              <a:rPr lang="es-MX" dirty="0" smtClean="0"/>
              <a:t>Es bueno o es malo entrenar con muchos o pocos datos?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372563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7636</TotalTime>
  <Words>634</Words>
  <Application>Microsoft Office PowerPoint</Application>
  <PresentationFormat>Presentación en pantalla (16:9)</PresentationFormat>
  <Paragraphs>174</Paragraphs>
  <Slides>33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9" baseType="lpstr">
      <vt:lpstr>Roboto Condensed</vt:lpstr>
      <vt:lpstr>Roboto Condensed Light</vt:lpstr>
      <vt:lpstr>Arial</vt:lpstr>
      <vt:lpstr>Calibri</vt:lpstr>
      <vt:lpstr>Arvo</vt:lpstr>
      <vt:lpstr>Salerio template</vt:lpstr>
      <vt:lpstr>Aprendizaje de Máquina</vt:lpstr>
      <vt:lpstr>Anuncios parroquiales</vt:lpstr>
      <vt:lpstr>Trump firma orden ejecutiva para priorizar la AI</vt:lpstr>
      <vt:lpstr>Mientras tanto en México</vt:lpstr>
      <vt:lpstr>Regresión Lineal</vt:lpstr>
      <vt:lpstr>Regresión Lineal</vt:lpstr>
      <vt:lpstr>Hay sitios como Edmunds.com</vt:lpstr>
      <vt:lpstr>Regresión Lineal</vt:lpstr>
      <vt:lpstr>Datos de Prueba y de Entrenamiento</vt:lpstr>
      <vt:lpstr>Gradiente descente</vt:lpstr>
      <vt:lpstr>Sobreajuste</vt:lpstr>
      <vt:lpstr>Datos de Prueba y Datos de Entrenamiento</vt:lpstr>
      <vt:lpstr>Sobreajuste</vt:lpstr>
      <vt:lpstr>Regularizacion</vt:lpstr>
      <vt:lpstr>Karma de Machine Learning</vt:lpstr>
      <vt:lpstr>Algortimo de Machine Learning</vt:lpstr>
      <vt:lpstr>Clasificación</vt:lpstr>
      <vt:lpstr>Clasificación</vt:lpstr>
      <vt:lpstr>Clasificación</vt:lpstr>
      <vt:lpstr>Clasificación</vt:lpstr>
      <vt:lpstr>Máquinas de Soporte Vectorial</vt:lpstr>
      <vt:lpstr>Máquinas de Soporte Vectorial</vt:lpstr>
      <vt:lpstr>Nuestro super martillo– Support Vector Machines</vt:lpstr>
      <vt:lpstr>Máquinas de Soporte Vectorial</vt:lpstr>
      <vt:lpstr>Máquinas de Soporte Vectorial</vt:lpstr>
      <vt:lpstr>Sigamos el Karma de Machine Learning</vt:lpstr>
      <vt:lpstr>SVM</vt:lpstr>
      <vt:lpstr>Maquina de Soporte Vectorial</vt:lpstr>
      <vt:lpstr>SVM</vt:lpstr>
      <vt:lpstr>Kernels</vt:lpstr>
      <vt:lpstr>Kernels</vt:lpstr>
      <vt:lpstr>Support Vector Machines (SVMs)</vt:lpstr>
      <vt:lpstr>Parametro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39</cp:revision>
  <dcterms:modified xsi:type="dcterms:W3CDTF">2019-04-10T20:54:55Z</dcterms:modified>
</cp:coreProperties>
</file>