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259" r:id="rId3"/>
    <p:sldId id="471" r:id="rId4"/>
    <p:sldId id="472" r:id="rId5"/>
    <p:sldId id="290" r:id="rId6"/>
    <p:sldId id="480" r:id="rId7"/>
    <p:sldId id="481" r:id="rId8"/>
    <p:sldId id="473" r:id="rId9"/>
    <p:sldId id="474" r:id="rId10"/>
    <p:sldId id="475" r:id="rId11"/>
    <p:sldId id="476" r:id="rId12"/>
    <p:sldId id="477" r:id="rId13"/>
    <p:sldId id="478" r:id="rId14"/>
    <p:sldId id="479" r:id="rId15"/>
    <p:sldId id="482" r:id="rId16"/>
    <p:sldId id="483" r:id="rId17"/>
    <p:sldId id="484" r:id="rId18"/>
  </p:sldIdLst>
  <p:sldSz cx="9144000" cy="5143500" type="screen16x9"/>
  <p:notesSz cx="6858000" cy="9144000"/>
  <p:embeddedFontLst>
    <p:embeddedFont>
      <p:font typeface="Roboto Condensed Light" panose="020B0604020202020204" charset="0"/>
      <p:regular r:id="rId20"/>
      <p:bold r:id="rId21"/>
      <p:italic r:id="rId22"/>
      <p:boldItalic r:id="rId23"/>
    </p:embeddedFont>
    <p:embeddedFont>
      <p:font typeface="Roboto Condensed" panose="020B0604020202020204" charset="0"/>
      <p:regular r:id="rId24"/>
      <p:bold r:id="rId25"/>
      <p:italic r:id="rId26"/>
      <p:boldItalic r:id="rId27"/>
    </p:embeddedFont>
    <p:embeddedFont>
      <p:font typeface="Arv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291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5" name="Rectangle 4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571500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4857750"/>
            <a:ext cx="3505200" cy="285750"/>
          </a:xfrm>
        </p:spPr>
        <p:txBody>
          <a:bodyPr anchor="ctr">
            <a:normAutofit/>
          </a:bodyPr>
          <a:lstStyle>
            <a:lvl1pPr algn="r">
              <a:buNone/>
              <a:defRPr lang="en-US" sz="9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A3346FDF-F529-4C2D-B98E-DED6F9EA0DFE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98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  <a:endParaRPr lang="en-US" sz="900" kern="1200" dirty="0">
              <a:solidFill>
                <a:schemeClr val="bg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05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61" r:id="rId4"/>
    <p:sldLayoutId id="2147483662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Aprendizaje de </a:t>
            </a:r>
            <a:r>
              <a:rPr lang="es-MX" dirty="0" smtClean="0"/>
              <a:t>Máquina – Tutorial </a:t>
            </a:r>
            <a:r>
              <a:rPr lang="es-MX" dirty="0" err="1" smtClean="0"/>
              <a:t>Tensorflow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Keras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468101"/>
          </a:xfrm>
        </p:spPr>
        <p:txBody>
          <a:bodyPr/>
          <a:lstStyle/>
          <a:p>
            <a:r>
              <a:rPr lang="es-MX" dirty="0" err="1" smtClean="0"/>
              <a:t>Keras</a:t>
            </a:r>
            <a:r>
              <a:rPr lang="es-MX" dirty="0" smtClean="0"/>
              <a:t> es un módulo que va sobre </a:t>
            </a:r>
            <a:r>
              <a:rPr lang="es-MX" dirty="0" err="1" smtClean="0"/>
              <a:t>Tensorflow</a:t>
            </a:r>
            <a:r>
              <a:rPr lang="es-MX" dirty="0" smtClean="0"/>
              <a:t> (como la JVM va sobre el OS), y permite poder generalizar modelos entre </a:t>
            </a:r>
            <a:r>
              <a:rPr lang="es-MX" dirty="0" err="1" smtClean="0"/>
              <a:t>frameworks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  <p:pic>
        <p:nvPicPr>
          <p:cNvPr id="2050" name="Picture 2" descr="Image result for keras tenso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109" y="2964026"/>
            <a:ext cx="2481852" cy="178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38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En realidad vamos a usar </a:t>
            </a:r>
            <a:r>
              <a:rPr lang="es-MX" dirty="0" err="1" smtClean="0"/>
              <a:t>Keras</a:t>
            </a:r>
            <a:endParaRPr lang="es-MX" dirty="0" smtClean="0"/>
          </a:p>
          <a:p>
            <a:pPr lvl="1"/>
            <a:r>
              <a:rPr lang="es-MX" dirty="0" smtClean="0"/>
              <a:t>Es más generalizable</a:t>
            </a:r>
          </a:p>
          <a:p>
            <a:pPr lvl="1"/>
            <a:r>
              <a:rPr lang="es-MX" dirty="0" smtClean="0"/>
              <a:t>Se puede usar ya sea en Python o en R</a:t>
            </a:r>
          </a:p>
          <a:p>
            <a:pPr lvl="1"/>
            <a:r>
              <a:rPr lang="es-MX" dirty="0" smtClean="0"/>
              <a:t>La mayoría de los recursos los van a encontrar en </a:t>
            </a:r>
            <a:r>
              <a:rPr lang="es-MX" dirty="0" err="1" smtClean="0"/>
              <a:t>Keras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1448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keras.models</a:t>
            </a:r>
            <a:r>
              <a:rPr lang="es-MX" dirty="0"/>
              <a:t> </a:t>
            </a: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 smtClean="0"/>
              <a:t>Sequential</a:t>
            </a:r>
            <a:endParaRPr lang="es-MX" dirty="0" smtClean="0"/>
          </a:p>
          <a:p>
            <a:pPr lvl="1"/>
            <a:r>
              <a:rPr lang="es-MX" dirty="0" smtClean="0"/>
              <a:t>El modelo </a:t>
            </a:r>
            <a:r>
              <a:rPr lang="es-MX" dirty="0" err="1" smtClean="0"/>
              <a:t>sequencial</a:t>
            </a:r>
            <a:r>
              <a:rPr lang="es-MX" dirty="0" smtClean="0"/>
              <a:t> es el típico modelo de capas “</a:t>
            </a:r>
            <a:r>
              <a:rPr lang="es-MX" dirty="0" err="1" smtClean="0"/>
              <a:t>stackeadas</a:t>
            </a:r>
            <a:r>
              <a:rPr lang="es-MX" dirty="0" smtClean="0"/>
              <a:t>” una detrás de la otra.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8663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keras.layers</a:t>
            </a:r>
            <a:r>
              <a:rPr lang="es-MX" dirty="0"/>
              <a:t> </a:t>
            </a:r>
            <a:r>
              <a:rPr lang="es-MX" dirty="0" err="1"/>
              <a:t>import</a:t>
            </a:r>
            <a:r>
              <a:rPr lang="es-MX" dirty="0"/>
              <a:t> Dense</a:t>
            </a:r>
          </a:p>
          <a:p>
            <a:pPr lvl="1"/>
            <a:r>
              <a:rPr lang="es-MX" dirty="0" smtClean="0"/>
              <a:t>Es el tipo de capa que se va a agregar, en este caso, dense es una capa de unidades totalmente conectadas una con otra.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0274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model.compile</a:t>
            </a:r>
            <a:r>
              <a:rPr lang="es-MX" dirty="0"/>
              <a:t>(</a:t>
            </a:r>
            <a:r>
              <a:rPr lang="es-MX" dirty="0" err="1"/>
              <a:t>loss</a:t>
            </a:r>
            <a:r>
              <a:rPr lang="es-MX" dirty="0"/>
              <a:t>='</a:t>
            </a:r>
            <a:r>
              <a:rPr lang="es-MX" dirty="0" err="1"/>
              <a:t>binary_crossentropy</a:t>
            </a:r>
            <a:r>
              <a:rPr lang="es-MX" dirty="0"/>
              <a:t>', </a:t>
            </a:r>
            <a:r>
              <a:rPr lang="es-MX" dirty="0" err="1"/>
              <a:t>optimizer</a:t>
            </a:r>
            <a:r>
              <a:rPr lang="es-MX" dirty="0"/>
              <a:t>='</a:t>
            </a:r>
            <a:r>
              <a:rPr lang="es-MX" dirty="0" err="1"/>
              <a:t>adam</a:t>
            </a:r>
            <a:r>
              <a:rPr lang="es-MX" dirty="0"/>
              <a:t>', </a:t>
            </a:r>
            <a:r>
              <a:rPr lang="es-MX" dirty="0" err="1"/>
              <a:t>metrics</a:t>
            </a:r>
            <a:r>
              <a:rPr lang="es-MX" dirty="0"/>
              <a:t>=['</a:t>
            </a:r>
            <a:r>
              <a:rPr lang="es-MX" dirty="0" err="1"/>
              <a:t>accuracy</a:t>
            </a:r>
            <a:r>
              <a:rPr lang="es-MX" dirty="0" smtClean="0"/>
              <a:t>'])</a:t>
            </a:r>
          </a:p>
          <a:p>
            <a:pPr lvl="1"/>
            <a:r>
              <a:rPr lang="es-MX" dirty="0" smtClean="0"/>
              <a:t>Al final el modelo debe de “compilarse”, donde definimos la perdida “</a:t>
            </a:r>
            <a:r>
              <a:rPr lang="es-MX" dirty="0" err="1" smtClean="0"/>
              <a:t>loss</a:t>
            </a:r>
            <a:r>
              <a:rPr lang="es-MX" dirty="0" smtClean="0"/>
              <a:t>”, el optimizador (en este caso es “Adam”)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841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Karma de Machine </a:t>
            </a:r>
            <a:r>
              <a:rPr lang="es-MX" dirty="0" err="1" smtClean="0"/>
              <a:t>Learning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Modelo</a:t>
            </a:r>
          </a:p>
          <a:p>
            <a:r>
              <a:rPr lang="es-MX" dirty="0" smtClean="0"/>
              <a:t>Perdida</a:t>
            </a:r>
          </a:p>
          <a:p>
            <a:r>
              <a:rPr lang="es-MX" dirty="0" smtClean="0"/>
              <a:t>Optimización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7895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model.fit</a:t>
            </a:r>
            <a:r>
              <a:rPr lang="en-US" dirty="0" smtClean="0"/>
              <a:t>(X</a:t>
            </a:r>
            <a:r>
              <a:rPr lang="en-US" dirty="0"/>
              <a:t>, Y, epochs=150, </a:t>
            </a:r>
            <a:r>
              <a:rPr lang="en-US" dirty="0" err="1"/>
              <a:t>batch_size</a:t>
            </a:r>
            <a:r>
              <a:rPr lang="en-US" dirty="0"/>
              <a:t>=10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Epochs se </a:t>
            </a:r>
            <a:r>
              <a:rPr lang="en-US" dirty="0" err="1" smtClean="0"/>
              <a:t>refiere</a:t>
            </a:r>
            <a:r>
              <a:rPr lang="en-US" dirty="0" smtClean="0"/>
              <a:t> al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iteraciones</a:t>
            </a:r>
            <a:r>
              <a:rPr lang="en-US" dirty="0" smtClean="0"/>
              <a:t> y </a:t>
            </a:r>
            <a:r>
              <a:rPr lang="en-US" dirty="0" err="1" smtClean="0"/>
              <a:t>batch_size</a:t>
            </a:r>
            <a:r>
              <a:rPr lang="en-US" dirty="0" smtClean="0"/>
              <a:t> a la </a:t>
            </a:r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elementos</a:t>
            </a:r>
            <a:r>
              <a:rPr lang="en-US" dirty="0" smtClean="0"/>
              <a:t> que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tomar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conjunto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iteración</a:t>
            </a:r>
            <a:r>
              <a:rPr lang="en-US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223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s-MX" dirty="0"/>
              <a:t>scores = </a:t>
            </a:r>
            <a:r>
              <a:rPr lang="es-MX" dirty="0" err="1"/>
              <a:t>model.evaluate</a:t>
            </a:r>
            <a:r>
              <a:rPr lang="es-MX" dirty="0"/>
              <a:t>(X, Y)</a:t>
            </a:r>
          </a:p>
          <a:p>
            <a:pPr fontAlgn="base"/>
            <a:r>
              <a:rPr lang="es-MX" dirty="0" err="1"/>
              <a:t>print</a:t>
            </a:r>
            <a:r>
              <a:rPr lang="es-MX" dirty="0"/>
              <a:t>("\</a:t>
            </a:r>
            <a:r>
              <a:rPr lang="es-MX" dirty="0" err="1"/>
              <a:t>n%s</a:t>
            </a:r>
            <a:r>
              <a:rPr lang="es-MX" dirty="0"/>
              <a:t>: %.2f%%" % (</a:t>
            </a:r>
            <a:r>
              <a:rPr lang="es-MX" dirty="0" err="1"/>
              <a:t>model.metrics_names</a:t>
            </a:r>
            <a:r>
              <a:rPr lang="es-MX" dirty="0"/>
              <a:t>[1], scores[1]*100))</a:t>
            </a:r>
          </a:p>
          <a:p>
            <a:pPr marL="76200" indent="0">
              <a:buNone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45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Anuncios parroquiales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Por que todos queremos saber como se va a calificar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Proyecto Examen Final</a:t>
            </a:r>
          </a:p>
          <a:p>
            <a:pPr lvl="1"/>
            <a:r>
              <a:rPr lang="es-MX" dirty="0" smtClean="0"/>
              <a:t>API Funcional (Local – Web)</a:t>
            </a:r>
          </a:p>
          <a:p>
            <a:pPr lvl="1"/>
            <a:r>
              <a:rPr lang="es-MX" dirty="0" smtClean="0"/>
              <a:t>Reporte de dos paginas con:</a:t>
            </a:r>
          </a:p>
          <a:p>
            <a:pPr lvl="2"/>
            <a:r>
              <a:rPr lang="es-MX" dirty="0" smtClean="0"/>
              <a:t>Carátula, Arquitectura utilizada.</a:t>
            </a:r>
          </a:p>
          <a:p>
            <a:pPr lvl="2"/>
            <a:r>
              <a:rPr lang="es-MX" dirty="0" smtClean="0"/>
              <a:t>Llamados a la API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198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Proyecto Final</a:t>
            </a:r>
          </a:p>
          <a:p>
            <a:pPr lvl="1"/>
            <a:r>
              <a:rPr lang="es-MX" dirty="0" smtClean="0"/>
              <a:t>Reporte Escrito con:</a:t>
            </a:r>
          </a:p>
          <a:p>
            <a:pPr lvl="2"/>
            <a:r>
              <a:rPr lang="es-MX" dirty="0" smtClean="0"/>
              <a:t>Caso de Negocio</a:t>
            </a:r>
          </a:p>
          <a:p>
            <a:pPr lvl="2"/>
            <a:r>
              <a:rPr lang="es-MX" dirty="0" smtClean="0"/>
              <a:t>Fuente de los datos</a:t>
            </a:r>
          </a:p>
          <a:p>
            <a:pPr lvl="2"/>
            <a:r>
              <a:rPr lang="es-MX" dirty="0" smtClean="0"/>
              <a:t>Presentación en PowerPoint</a:t>
            </a:r>
          </a:p>
          <a:p>
            <a:pPr lvl="2"/>
            <a:r>
              <a:rPr lang="es-MX" dirty="0" smtClean="0"/>
              <a:t>Caso de Negocio para el modelo de ML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0343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 smtClean="0"/>
              <a:t>Tensorflow</a:t>
            </a:r>
            <a:r>
              <a:rPr lang="es-MX" dirty="0" smtClean="0"/>
              <a:t> + </a:t>
            </a:r>
            <a:r>
              <a:rPr lang="es-MX" dirty="0" err="1" smtClean="0"/>
              <a:t>Keras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Todo es incertidumbre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902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Paréntesis </a:t>
            </a:r>
            <a:r>
              <a:rPr lang="es-MX" dirty="0" smtClean="0"/>
              <a:t>conceptual</a:t>
            </a:r>
          </a:p>
          <a:p>
            <a:pPr lvl="1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772" y="3086780"/>
            <a:ext cx="25431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74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 esta ecuación se le denomina la perdida de “</a:t>
            </a:r>
            <a:r>
              <a:rPr lang="es-MX" dirty="0" err="1" smtClean="0"/>
              <a:t>crossentropy</a:t>
            </a:r>
            <a:r>
              <a:rPr lang="es-MX" dirty="0" smtClean="0"/>
              <a:t>”, y es la perdida tradicional cuando se habla de clasificadores.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8904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Tensorflow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¿Qué es?</a:t>
            </a:r>
          </a:p>
          <a:p>
            <a:pPr lvl="1"/>
            <a:r>
              <a:rPr lang="es-MX" dirty="0" err="1" smtClean="0"/>
              <a:t>Tensorflow</a:t>
            </a:r>
            <a:r>
              <a:rPr lang="es-MX" dirty="0" smtClean="0"/>
              <a:t> es un “modulo” (en realidad es un </a:t>
            </a:r>
            <a:r>
              <a:rPr lang="es-MX" dirty="0" err="1" smtClean="0"/>
              <a:t>framework</a:t>
            </a:r>
            <a:r>
              <a:rPr lang="es-MX" dirty="0" smtClean="0"/>
              <a:t>) de Python que facilita la implementación de redes neuronales y otros algoritmos de ML</a:t>
            </a:r>
          </a:p>
          <a:p>
            <a:r>
              <a:rPr lang="es-MX" dirty="0" smtClean="0"/>
              <a:t>Alternativas</a:t>
            </a:r>
          </a:p>
          <a:p>
            <a:pPr lvl="1"/>
            <a:r>
              <a:rPr lang="es-MX" dirty="0" err="1" smtClean="0"/>
              <a:t>Theano</a:t>
            </a:r>
            <a:r>
              <a:rPr lang="es-MX" dirty="0" smtClean="0"/>
              <a:t>, </a:t>
            </a:r>
            <a:r>
              <a:rPr lang="es-MX" dirty="0" err="1" smtClean="0"/>
              <a:t>PyTorch</a:t>
            </a:r>
            <a:r>
              <a:rPr lang="es-MX" dirty="0" smtClean="0"/>
              <a:t>, </a:t>
            </a:r>
            <a:r>
              <a:rPr lang="es-MX" dirty="0" err="1" smtClean="0"/>
              <a:t>Caffe</a:t>
            </a:r>
            <a:r>
              <a:rPr lang="es-MX" dirty="0" smtClean="0"/>
              <a:t>, </a:t>
            </a:r>
            <a:r>
              <a:rPr lang="es-MX" dirty="0" err="1" smtClean="0"/>
              <a:t>MxNet</a:t>
            </a:r>
            <a:r>
              <a:rPr lang="es-MX" dirty="0" smtClean="0"/>
              <a:t> (Apache), CNTK (Microsoft)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716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Keras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2317187"/>
          </a:xfrm>
        </p:spPr>
        <p:txBody>
          <a:bodyPr/>
          <a:lstStyle/>
          <a:p>
            <a:r>
              <a:rPr lang="es-MX" dirty="0" smtClean="0"/>
              <a:t>Con tantas opciones, se volvió difícil pasar modelos entre equipos, y se necesitaba re escribirlos y re entrenarlos</a:t>
            </a:r>
          </a:p>
          <a:p>
            <a:pPr lvl="1"/>
            <a:r>
              <a:rPr lang="es-MX" dirty="0" smtClean="0"/>
              <a:t>Esto es costoso y toma tiempo.</a:t>
            </a:r>
          </a:p>
          <a:p>
            <a:pPr marL="533400" lvl="1" indent="0">
              <a:buNone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  <p:pic>
        <p:nvPicPr>
          <p:cNvPr id="1026" name="Picture 2" descr="Image result for keras tenso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010" y="3285748"/>
            <a:ext cx="3178241" cy="135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08415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7792</TotalTime>
  <Words>406</Words>
  <Application>Microsoft Office PowerPoint</Application>
  <PresentationFormat>Presentación en pantalla (16:9)</PresentationFormat>
  <Paragraphs>68</Paragraphs>
  <Slides>17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Roboto Condensed Light</vt:lpstr>
      <vt:lpstr>Roboto Condensed</vt:lpstr>
      <vt:lpstr>Arvo</vt:lpstr>
      <vt:lpstr>Salerio template</vt:lpstr>
      <vt:lpstr>Aprendizaje de Máquina – Tutorial Tensorflow</vt:lpstr>
      <vt:lpstr>Anuncios parroquiales</vt:lpstr>
      <vt:lpstr>Presentación de PowerPoint</vt:lpstr>
      <vt:lpstr>Presentación de PowerPoint</vt:lpstr>
      <vt:lpstr>Tensorflow + Keras</vt:lpstr>
      <vt:lpstr>Presentación de PowerPoint</vt:lpstr>
      <vt:lpstr>Presentación de PowerPoint</vt:lpstr>
      <vt:lpstr>Tensorflow</vt:lpstr>
      <vt:lpstr>Keras</vt:lpstr>
      <vt:lpstr>Keras</vt:lpstr>
      <vt:lpstr>Introducción</vt:lpstr>
      <vt:lpstr>Modelos</vt:lpstr>
      <vt:lpstr>Presentación de PowerPoint</vt:lpstr>
      <vt:lpstr>Presentación de PowerPoint</vt:lpstr>
      <vt:lpstr>Karma de Machine Learning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44</cp:revision>
  <dcterms:modified xsi:type="dcterms:W3CDTF">2019-05-08T20:57:02Z</dcterms:modified>
</cp:coreProperties>
</file>