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24"/>
  </p:notesMasterIdLst>
  <p:sldIdLst>
    <p:sldId id="256" r:id="rId2"/>
    <p:sldId id="290" r:id="rId3"/>
    <p:sldId id="405" r:id="rId4"/>
    <p:sldId id="289" r:id="rId5"/>
    <p:sldId id="400" r:id="rId6"/>
    <p:sldId id="401" r:id="rId7"/>
    <p:sldId id="403" r:id="rId8"/>
    <p:sldId id="407" r:id="rId9"/>
    <p:sldId id="410" r:id="rId10"/>
    <p:sldId id="425" r:id="rId11"/>
    <p:sldId id="424" r:id="rId12"/>
    <p:sldId id="412" r:id="rId13"/>
    <p:sldId id="413" r:id="rId14"/>
    <p:sldId id="414" r:id="rId15"/>
    <p:sldId id="415" r:id="rId16"/>
    <p:sldId id="416" r:id="rId17"/>
    <p:sldId id="417" r:id="rId18"/>
    <p:sldId id="418" r:id="rId19"/>
    <p:sldId id="419" r:id="rId20"/>
    <p:sldId id="420" r:id="rId21"/>
    <p:sldId id="421" r:id="rId22"/>
    <p:sldId id="422" r:id="rId23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5"/>
      <p:bold r:id="rId26"/>
      <p:italic r:id="rId27"/>
      <p:boldItalic r:id="rId28"/>
    </p:embeddedFont>
    <p:embeddedFont>
      <p:font typeface="Arvo" panose="020B0604020202020204" charset="0"/>
      <p:regular r:id="rId29"/>
      <p:bold r:id="rId30"/>
      <p:italic r:id="rId31"/>
      <p:boldItalic r:id="rId32"/>
    </p:embeddedFont>
    <p:embeddedFont>
      <p:font typeface="Roboto Condensed" panose="020B0604020202020204" charset="0"/>
      <p:regular r:id="rId33"/>
      <p:bold r:id="rId34"/>
      <p:italic r:id="rId35"/>
      <p:boldItalic r:id="rId36"/>
    </p:embeddedFont>
    <p:embeddedFont>
      <p:font typeface="Roboto Condensed Light" panose="020B0604020202020204" charset="0"/>
      <p:regular r:id="rId37"/>
      <p:bold r:id="rId38"/>
      <p:italic r:id="rId39"/>
      <p:boldItalic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DABFF"/>
    <a:srgbClr val="00338E"/>
    <a:srgbClr val="A50021"/>
    <a:srgbClr val="CC09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87CA831-11D2-4159-8545-C5A921CE741D}">
  <a:tblStyle styleId="{D87CA831-11D2-4159-8545-C5A921CE741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6" d="100"/>
          <a:sy n="146" d="100"/>
        </p:scale>
        <p:origin x="51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9" Type="http://schemas.openxmlformats.org/officeDocument/2006/relationships/font" Target="fonts/font15.fntdata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font" Target="fonts/font13.fntdata"/><Relationship Id="rId40" Type="http://schemas.openxmlformats.org/officeDocument/2006/relationships/font" Target="fonts/font1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font" Target="fonts/font1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02916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A5002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  <a:solidFill>
            <a:srgbClr val="7DABFF"/>
          </a:solidFill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  <a:solidFill>
            <a:srgbClr val="CC092F"/>
          </a:solidFill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Google Shape;25;p3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Google Shape;26;p3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Google Shape;28;p3"/>
          <p:cNvGrpSpPr/>
          <p:nvPr/>
        </p:nvGrpSpPr>
        <p:grpSpPr>
          <a:xfrm rot="10800000" flipH="1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29" name="Google Shape;29;p3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Google Shape;31;p3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2" name="Google Shape;32;p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" name="Google Shape;33;p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Google Shape;34;p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" name="Google Shape;36;p3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Google Shape;37;p3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3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9" name="Google Shape;39;p3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5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63" name="Google Shape;63;p5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64" name="Google Shape;64;p5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65" name="Google Shape;65;p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67" name="Google Shape;67;p5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68" name="Google Shape;68;p5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70" name="Google Shape;70;p5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71" name="Google Shape;71;p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2" name="Google Shape;72;p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73" name="Google Shape;73;p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" name="Google Shape;75;p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76" name="Google Shape;76;p5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8" name="Google Shape;78;p5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pic>
        <p:nvPicPr>
          <p:cNvPr id="21" name="Imagen 2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1847" y="270850"/>
            <a:ext cx="1238277" cy="1009650"/>
          </a:xfrm>
          <a:prstGeom prst="rect">
            <a:avLst/>
          </a:prstGeom>
        </p:spPr>
      </p:pic>
      <p:pic>
        <p:nvPicPr>
          <p:cNvPr id="22" name="Imagen 2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" y="4497808"/>
            <a:ext cx="2001976" cy="64570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5715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rgbClr val="3333B2"/>
              </a:gs>
            </a:gsLst>
            <a:lin ang="10800000" scaled="1"/>
            <a:tileRect/>
          </a:gradFill>
          <a:ln>
            <a:noFill/>
          </a:ln>
          <a:effectLst>
            <a:outerShdw blurRad="50800" dist="88900" dir="5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50"/>
          </a:p>
        </p:txBody>
      </p:sp>
      <p:sp>
        <p:nvSpPr>
          <p:cNvPr id="5" name="Rectangle 4"/>
          <p:cNvSpPr/>
          <p:nvPr/>
        </p:nvSpPr>
        <p:spPr>
          <a:xfrm>
            <a:off x="4572000" y="4857750"/>
            <a:ext cx="4572000" cy="28575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5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4857750"/>
            <a:ext cx="4572000" cy="2857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5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915400" cy="571500"/>
          </a:xfrm>
        </p:spPr>
        <p:txBody>
          <a:bodyPr/>
          <a:lstStyle>
            <a:lvl1pPr marL="137160" algn="l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1066800" y="4857750"/>
            <a:ext cx="3505200" cy="285750"/>
          </a:xfrm>
        </p:spPr>
        <p:txBody>
          <a:bodyPr anchor="ctr">
            <a:normAutofit/>
          </a:bodyPr>
          <a:lstStyle>
            <a:lvl1pPr algn="r">
              <a:buNone/>
              <a:defRPr lang="en-US" sz="900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 baseline="0">
                <a:solidFill>
                  <a:schemeClr val="bg1"/>
                </a:solidFill>
              </a:defRPr>
            </a:lvl2pPr>
            <a:lvl3pPr>
              <a:defRPr baseline="0">
                <a:solidFill>
                  <a:schemeClr val="bg1"/>
                </a:solidFill>
              </a:defRPr>
            </a:lvl3pPr>
            <a:lvl4pPr>
              <a:defRPr baseline="0">
                <a:solidFill>
                  <a:schemeClr val="bg1"/>
                </a:solidFill>
              </a:defRPr>
            </a:lvl4pPr>
            <a:lvl5pP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>
          <a:xfrm>
            <a:off x="0" y="4869657"/>
            <a:ext cx="1066800" cy="273844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fld id="{A3346FDF-F529-4C2D-B98E-DED6F9EA0DFE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5"/>
          </p:nvPr>
        </p:nvSpPr>
        <p:spPr>
          <a:xfrm>
            <a:off x="4572000" y="4869657"/>
            <a:ext cx="3505200" cy="273844"/>
          </a:xfrm>
        </p:spPr>
        <p:txBody>
          <a:bodyPr/>
          <a:lstStyle>
            <a:lvl1pPr algn="l">
              <a:defRPr baseline="0" smtClean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6"/>
          </p:nvPr>
        </p:nvSpPr>
        <p:spPr>
          <a:xfrm>
            <a:off x="8077200" y="4869657"/>
            <a:ext cx="1066800" cy="273844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fld id="{EE30A369-18F9-4BE8-9B0F-1974E6BF41F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0989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61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jonathan_hui/gan-some-cool-applications-of-gans-4c9ecca35900" TargetMode="External"/><Relationship Id="rId2" Type="http://schemas.openxmlformats.org/officeDocument/2006/relationships/hyperlink" Target="https://www.thispersondoesnotexist.com/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youtube.com/watch?v=sefscV3GvWM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187848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 smtClean="0"/>
              <a:t>Aprendizaje de Máquina</a:t>
            </a:r>
            <a:endParaRPr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657"/>
            <a:ext cx="3328827" cy="951093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873303" y="2969231"/>
            <a:ext cx="36473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b="1" dirty="0">
                <a:solidFill>
                  <a:schemeClr val="tx1"/>
                </a:solidFill>
              </a:rPr>
              <a:t>Dr. Leon Felipe Palafox Novack</a:t>
            </a:r>
          </a:p>
          <a:p>
            <a:r>
              <a:rPr lang="es-MX" sz="1600" b="1" dirty="0">
                <a:solidFill>
                  <a:schemeClr val="tx1"/>
                </a:solidFill>
              </a:rPr>
              <a:t>lpalafox@up.edu.mx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>
                <a:hlinkClick r:id="rId2"/>
              </a:rPr>
              <a:t>https://www.thispersondoesnotexist.com</a:t>
            </a:r>
            <a:r>
              <a:rPr lang="es-MX" dirty="0" smtClean="0">
                <a:hlinkClick r:id="rId2"/>
              </a:rPr>
              <a:t>/</a:t>
            </a:r>
            <a:endParaRPr lang="es-MX" dirty="0" smtClean="0"/>
          </a:p>
          <a:p>
            <a:r>
              <a:rPr lang="es-MX" dirty="0">
                <a:hlinkClick r:id="rId3"/>
              </a:rPr>
              <a:t>https://medium.com/@jonathan_hui/gan-some-cool-applications-of-gans-4c9ecca35900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935525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Regresión Lineal</a:t>
            </a:r>
            <a:endParaRPr lang="es-MX" dirty="0"/>
          </a:p>
        </p:txBody>
      </p:sp>
      <p:sp>
        <p:nvSpPr>
          <p:cNvPr id="6" name="Subtítulo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El primer gran algoritmo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2569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Regresion</a:t>
            </a:r>
            <a:r>
              <a:rPr lang="es-MX" dirty="0" smtClean="0"/>
              <a:t> Lineal</a:t>
            </a:r>
            <a:endParaRPr lang="es-MX" dirty="0"/>
          </a:p>
        </p:txBody>
      </p:sp>
      <p:sp>
        <p:nvSpPr>
          <p:cNvPr id="5" name="Marcador de contenid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Nuestra Primera Herramienta</a:t>
            </a:r>
          </a:p>
          <a:p>
            <a:endParaRPr lang="es-MX" dirty="0"/>
          </a:p>
          <a:p>
            <a:r>
              <a:rPr lang="es-MX" dirty="0" smtClean="0"/>
              <a:t>Es una de las herramientas más fáciles de automatizar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79983253"/>
      </p:ext>
    </p:extLst>
  </p:cSld>
  <p:clrMapOvr>
    <a:masterClrMapping/>
  </p:clrMapOvr>
  <p:transition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Regresión</a:t>
            </a:r>
            <a:r>
              <a:rPr lang="en-US" dirty="0" smtClean="0"/>
              <a:t> Lineal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 err="1" smtClean="0"/>
              <a:t>Imaginemos</a:t>
            </a:r>
            <a:r>
              <a:rPr lang="en-US" sz="1800" dirty="0" smtClean="0"/>
              <a:t> que </a:t>
            </a:r>
            <a:r>
              <a:rPr lang="en-US" sz="1800" dirty="0" err="1" smtClean="0"/>
              <a:t>quieren</a:t>
            </a:r>
            <a:r>
              <a:rPr lang="en-US" sz="1800" dirty="0" smtClean="0"/>
              <a:t> vender </a:t>
            </a:r>
            <a:r>
              <a:rPr lang="en-US" sz="1800" dirty="0" err="1" smtClean="0"/>
              <a:t>su</a:t>
            </a:r>
            <a:r>
              <a:rPr lang="en-US" sz="1800" dirty="0" smtClean="0"/>
              <a:t> auto:</a:t>
            </a:r>
          </a:p>
          <a:p>
            <a:pPr lvl="1"/>
            <a:endParaRPr lang="en-US" sz="1800" dirty="0"/>
          </a:p>
          <a:p>
            <a:pPr lvl="1"/>
            <a:r>
              <a:rPr lang="en-US" sz="1800" dirty="0" err="1" smtClean="0"/>
              <a:t>Cuanto</a:t>
            </a:r>
            <a:r>
              <a:rPr lang="en-US" sz="1800" dirty="0" smtClean="0"/>
              <a:t> </a:t>
            </a:r>
            <a:r>
              <a:rPr lang="en-US" sz="1800" dirty="0" err="1" smtClean="0"/>
              <a:t>pides</a:t>
            </a:r>
            <a:r>
              <a:rPr lang="en-US" sz="1800" dirty="0" smtClean="0"/>
              <a:t> </a:t>
            </a:r>
            <a:r>
              <a:rPr lang="en-US" sz="1800" dirty="0" err="1" smtClean="0"/>
              <a:t>por</a:t>
            </a:r>
            <a:r>
              <a:rPr lang="en-US" sz="1800" dirty="0" smtClean="0"/>
              <a:t> el auto:</a:t>
            </a:r>
          </a:p>
          <a:p>
            <a:pPr lvl="2"/>
            <a:r>
              <a:rPr lang="en-US" sz="1800" dirty="0" smtClean="0"/>
              <a:t>Km</a:t>
            </a:r>
          </a:p>
          <a:p>
            <a:pPr lvl="2"/>
            <a:r>
              <a:rPr lang="en-US" sz="1800" dirty="0" err="1" smtClean="0"/>
              <a:t>Año</a:t>
            </a:r>
            <a:endParaRPr lang="en-US" sz="1800" dirty="0" smtClean="0"/>
          </a:p>
          <a:p>
            <a:pPr lvl="2"/>
            <a:r>
              <a:rPr lang="en-US" sz="1800" dirty="0" smtClean="0"/>
              <a:t>Color</a:t>
            </a:r>
          </a:p>
          <a:p>
            <a:pPr lvl="2"/>
            <a:r>
              <a:rPr lang="en-US" sz="1800" dirty="0" err="1" smtClean="0"/>
              <a:t>Opciones</a:t>
            </a:r>
            <a:endParaRPr lang="en-US" sz="1800" dirty="0" smtClean="0"/>
          </a:p>
          <a:p>
            <a:pPr lvl="2"/>
            <a:r>
              <a:rPr lang="en-US" sz="1800" dirty="0" err="1" smtClean="0"/>
              <a:t>Condición</a:t>
            </a:r>
            <a:endParaRPr lang="en-US" sz="1800" dirty="0" smtClean="0"/>
          </a:p>
        </p:txBody>
      </p:sp>
      <p:pic>
        <p:nvPicPr>
          <p:cNvPr id="2050" name="Picture 2" descr="http://www.thesupercars.org/wp-content/uploads/2012/04/1959-Chevrolet-Corvette-Custom-Classic-Duo-48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0663" y="1825805"/>
            <a:ext cx="2098850" cy="106254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s-media-cache-ak0.pinimg.com/564x/ea/56/71/ea5671390762b73d910a168ba6888e2c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0664" y="3139082"/>
            <a:ext cx="2126456" cy="159484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752220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Hay </a:t>
            </a:r>
            <a:r>
              <a:rPr lang="en-US" dirty="0" err="1" smtClean="0"/>
              <a:t>sitios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Edmunds.com</a:t>
            </a:r>
            <a:endParaRPr lang="en-U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904362"/>
              </p:ext>
            </p:extLst>
          </p:nvPr>
        </p:nvGraphicFramePr>
        <p:xfrm>
          <a:off x="1796229" y="1907479"/>
          <a:ext cx="5506424" cy="179209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515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15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72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15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15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515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515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4802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 err="1" smtClean="0">
                          <a:solidFill>
                            <a:schemeClr val="accent2"/>
                          </a:solidFill>
                          <a:effectLst/>
                        </a:rPr>
                        <a:t>Modelo</a:t>
                      </a:r>
                      <a:endParaRPr lang="en-US" sz="1100" b="1" i="0" u="none" strike="noStrike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35" marR="6235" marT="623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 err="1" smtClean="0">
                          <a:solidFill>
                            <a:schemeClr val="accent2"/>
                          </a:solidFill>
                          <a:effectLst/>
                        </a:rPr>
                        <a:t>Año</a:t>
                      </a:r>
                      <a:endParaRPr lang="en-US" sz="1100" b="1" i="0" u="none" strike="noStrike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35" marR="6235" marT="623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 err="1" smtClean="0">
                          <a:solidFill>
                            <a:schemeClr val="accent2"/>
                          </a:solidFill>
                          <a:effectLst/>
                        </a:rPr>
                        <a:t>Marca</a:t>
                      </a:r>
                      <a:endParaRPr lang="en-US" sz="1100" b="1" i="0" u="none" strike="noStrike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35" marR="6235" marT="623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 err="1" smtClean="0">
                          <a:solidFill>
                            <a:schemeClr val="accent2"/>
                          </a:solidFill>
                          <a:effectLst/>
                        </a:rPr>
                        <a:t>Precio</a:t>
                      </a:r>
                      <a:r>
                        <a:rPr lang="en-US" sz="1100" b="1" u="none" strike="noStrike" dirty="0" smtClean="0">
                          <a:solidFill>
                            <a:schemeClr val="accent2"/>
                          </a:solidFill>
                          <a:effectLst/>
                        </a:rPr>
                        <a:t> (USD)</a:t>
                      </a:r>
                      <a:endParaRPr lang="en-US" sz="1100" b="1" i="0" u="none" strike="noStrike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35" marR="6235" marT="623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 err="1" smtClean="0">
                          <a:solidFill>
                            <a:schemeClr val="accent2"/>
                          </a:solidFill>
                          <a:effectLst/>
                        </a:rPr>
                        <a:t>Opciones</a:t>
                      </a:r>
                      <a:endParaRPr lang="en-US" sz="1100" b="1" i="0" u="none" strike="noStrike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35" marR="6235" marT="623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 err="1" smtClean="0">
                          <a:solidFill>
                            <a:schemeClr val="accent2"/>
                          </a:solidFill>
                          <a:effectLst/>
                        </a:rPr>
                        <a:t>Condición</a:t>
                      </a:r>
                      <a:endParaRPr lang="en-US" sz="1100" b="1" i="0" u="none" strike="noStrike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35" marR="6235" marT="623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 err="1" smtClean="0">
                          <a:solidFill>
                            <a:schemeClr val="accent2"/>
                          </a:solidFill>
                          <a:effectLst/>
                        </a:rPr>
                        <a:t>Millas</a:t>
                      </a:r>
                      <a:endParaRPr lang="en-US" sz="1100" b="1" i="0" u="none" strike="noStrike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35" marR="6235" marT="6235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802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Corvette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35" marR="6235" marT="623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1961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35" marR="6235" marT="623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Chevrolette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35" marR="6235" marT="623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100K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35" marR="6235" marT="623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Standard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35" marR="6235" marT="623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As New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35" marR="6235" marT="623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100,000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35" marR="6235" marT="623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802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Corvette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35" marR="6235" marT="623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1961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35" marR="6235" marT="623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Chevrolette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35" marR="6235" marT="623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10K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35" marR="6235" marT="623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Standard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35" marR="6235" marT="623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Rust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35" marR="6235" marT="623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100,000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35" marR="6235" marT="623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802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Corvette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35" marR="6235" marT="623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1961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35" marR="6235" marT="623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Chevrolette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35" marR="6235" marT="623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120K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35" marR="6235" marT="623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Standard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35" marR="6235" marT="623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Used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35" marR="6235" marT="623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20,000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35" marR="6235" marT="623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665494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Regresión Lineal</a:t>
            </a:r>
            <a:endParaRPr lang="es-MX" dirty="0"/>
          </a:p>
        </p:txBody>
      </p:sp>
      <p:sp>
        <p:nvSpPr>
          <p:cNvPr id="4" name="TextBox 4"/>
          <p:cNvSpPr txBox="1"/>
          <p:nvPr/>
        </p:nvSpPr>
        <p:spPr>
          <a:xfrm>
            <a:off x="1915251" y="1963237"/>
            <a:ext cx="590418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/>
              <a:t>Precio</a:t>
            </a:r>
            <a:r>
              <a:rPr lang="en-US" sz="1800" dirty="0"/>
              <a:t> = </a:t>
            </a:r>
            <a:r>
              <a:rPr lang="en-US" sz="1800" dirty="0" err="1"/>
              <a:t>Año</a:t>
            </a:r>
            <a:r>
              <a:rPr lang="en-US" sz="1800" dirty="0"/>
              <a:t> + </a:t>
            </a:r>
            <a:r>
              <a:rPr lang="en-US" sz="1800" dirty="0" err="1"/>
              <a:t>Opciones</a:t>
            </a:r>
            <a:r>
              <a:rPr lang="en-US" sz="1800" dirty="0"/>
              <a:t> + </a:t>
            </a:r>
            <a:r>
              <a:rPr lang="en-US" sz="1800" dirty="0" err="1"/>
              <a:t>Condición</a:t>
            </a:r>
            <a:r>
              <a:rPr lang="en-US" sz="1800" dirty="0"/>
              <a:t> + </a:t>
            </a:r>
            <a:r>
              <a:rPr lang="en-US" sz="1800" dirty="0" err="1"/>
              <a:t>Kms</a:t>
            </a:r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¿</a:t>
            </a:r>
            <a:r>
              <a:rPr lang="en-US" sz="1800" dirty="0" err="1"/>
              <a:t>Qué</a:t>
            </a:r>
            <a:r>
              <a:rPr lang="en-US" sz="1800" dirty="0"/>
              <a:t> </a:t>
            </a:r>
            <a:r>
              <a:rPr lang="en-US" sz="1800" dirty="0" err="1"/>
              <a:t>está</a:t>
            </a:r>
            <a:r>
              <a:rPr lang="en-US" sz="1800" dirty="0"/>
              <a:t> mal con </a:t>
            </a:r>
            <a:r>
              <a:rPr lang="en-US" sz="1800" dirty="0" err="1"/>
              <a:t>esta</a:t>
            </a:r>
            <a:r>
              <a:rPr lang="en-US" sz="1800" dirty="0"/>
              <a:t> </a:t>
            </a:r>
            <a:r>
              <a:rPr lang="en-US" sz="1800" dirty="0" err="1"/>
              <a:t>ecuación</a:t>
            </a:r>
            <a:r>
              <a:rPr lang="en-US" sz="1800" dirty="0"/>
              <a:t>?</a:t>
            </a:r>
          </a:p>
          <a:p>
            <a:endParaRPr lang="en-US" sz="1800" dirty="0"/>
          </a:p>
          <a:p>
            <a:r>
              <a:rPr lang="en-US" sz="1800" dirty="0"/>
              <a:t>¿</a:t>
            </a:r>
            <a:r>
              <a:rPr lang="en-US" sz="1800" dirty="0" err="1"/>
              <a:t>Cómo</a:t>
            </a:r>
            <a:r>
              <a:rPr lang="en-US" sz="1800" dirty="0"/>
              <a:t> </a:t>
            </a:r>
            <a:r>
              <a:rPr lang="en-US" sz="1800" dirty="0" err="1"/>
              <a:t>llamamos</a:t>
            </a:r>
            <a:r>
              <a:rPr lang="en-US" sz="1800" dirty="0"/>
              <a:t> a las variables </a:t>
            </a:r>
            <a:r>
              <a:rPr lang="en-US" sz="1800" dirty="0" err="1"/>
              <a:t>Año</a:t>
            </a:r>
            <a:r>
              <a:rPr lang="en-US" sz="1800" dirty="0"/>
              <a:t>, </a:t>
            </a:r>
            <a:r>
              <a:rPr lang="en-US" sz="1800" dirty="0" err="1"/>
              <a:t>Opciones</a:t>
            </a:r>
            <a:r>
              <a:rPr lang="en-US" sz="1800" dirty="0"/>
              <a:t>, etc…?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229560807"/>
      </p:ext>
    </p:extLst>
  </p:cSld>
  <p:clrMapOvr>
    <a:masterClrMapping/>
  </p:clrMapOvr>
  <p:transition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Regresión Lineal</a:t>
            </a:r>
            <a:endParaRPr lang="es-MX" dirty="0"/>
          </a:p>
        </p:txBody>
      </p:sp>
      <p:sp>
        <p:nvSpPr>
          <p:cNvPr id="2" name="Marcador de contenid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Como la modificaríamos?</a:t>
            </a:r>
          </a:p>
          <a:p>
            <a:endParaRPr lang="es-MX" dirty="0"/>
          </a:p>
          <a:p>
            <a:endParaRPr lang="es-MX" dirty="0" smtClean="0"/>
          </a:p>
          <a:p>
            <a:endParaRPr lang="es-MX" dirty="0"/>
          </a:p>
          <a:p>
            <a:r>
              <a:rPr lang="es-MX" dirty="0" smtClean="0"/>
              <a:t>Que es A, B, C y D?</a:t>
            </a:r>
          </a:p>
          <a:p>
            <a:pPr lvl="1"/>
            <a:endParaRPr lang="es-MX" dirty="0"/>
          </a:p>
        </p:txBody>
      </p:sp>
      <p:sp>
        <p:nvSpPr>
          <p:cNvPr id="4" name="Rectángulo 3"/>
          <p:cNvSpPr/>
          <p:nvPr/>
        </p:nvSpPr>
        <p:spPr>
          <a:xfrm>
            <a:off x="1763927" y="2134758"/>
            <a:ext cx="5050824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dirty="0"/>
              <a:t>Price = </a:t>
            </a:r>
            <a:r>
              <a:rPr lang="en-US" sz="1500" dirty="0" smtClean="0"/>
              <a:t>A*Year </a:t>
            </a:r>
            <a:r>
              <a:rPr lang="en-US" sz="1500" dirty="0"/>
              <a:t>+ B*Options + C*Condition+ D*Mileage</a:t>
            </a:r>
          </a:p>
        </p:txBody>
      </p:sp>
    </p:spTree>
    <p:extLst>
      <p:ext uri="{BB962C8B-B14F-4D97-AF65-F5344CB8AC3E}">
        <p14:creationId xmlns:p14="http://schemas.microsoft.com/office/powerpoint/2010/main" val="380677491"/>
      </p:ext>
    </p:extLst>
  </p:cSld>
  <p:clrMapOvr>
    <a:masterClrMapping/>
  </p:clrMapOvr>
  <p:transition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 </a:t>
            </a:r>
            <a:r>
              <a:rPr lang="en-US" dirty="0" err="1" smtClean="0"/>
              <a:t>pasó</a:t>
            </a:r>
            <a:r>
              <a:rPr lang="en-US" dirty="0" smtClean="0"/>
              <a:t> con </a:t>
            </a:r>
            <a:r>
              <a:rPr lang="en-US" dirty="0" err="1" smtClean="0"/>
              <a:t>los</a:t>
            </a:r>
            <a:r>
              <a:rPr lang="en-US" dirty="0" smtClean="0"/>
              <a:t>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Por</a:t>
            </a:r>
            <a:r>
              <a:rPr lang="en-US" dirty="0" smtClean="0"/>
              <a:t> que </a:t>
            </a:r>
            <a:r>
              <a:rPr lang="en-US" dirty="0" err="1" smtClean="0"/>
              <a:t>nuestra</a:t>
            </a:r>
            <a:r>
              <a:rPr lang="en-US" dirty="0" smtClean="0"/>
              <a:t> primer </a:t>
            </a:r>
            <a:r>
              <a:rPr lang="en-US" dirty="0" err="1" smtClean="0"/>
              <a:t>ecuación</a:t>
            </a:r>
            <a:r>
              <a:rPr lang="en-US" dirty="0" smtClean="0"/>
              <a:t> no </a:t>
            </a:r>
            <a:r>
              <a:rPr lang="en-US" dirty="0" err="1" smtClean="0"/>
              <a:t>funcionó</a:t>
            </a:r>
            <a:r>
              <a:rPr lang="en-US" dirty="0" smtClean="0"/>
              <a:t>?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Que </a:t>
            </a:r>
            <a:r>
              <a:rPr lang="en-US" dirty="0" err="1" smtClean="0"/>
              <a:t>pasaría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incrementaramos</a:t>
            </a:r>
            <a:r>
              <a:rPr lang="en-US" dirty="0" smtClean="0"/>
              <a:t> el </a:t>
            </a:r>
            <a:r>
              <a:rPr lang="en-US" dirty="0" err="1" smtClean="0"/>
              <a:t>número</a:t>
            </a:r>
            <a:r>
              <a:rPr lang="en-US" dirty="0" smtClean="0"/>
              <a:t> de </a:t>
            </a:r>
            <a:r>
              <a:rPr lang="en-US" dirty="0" err="1" smtClean="0"/>
              <a:t>características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475567"/>
      </p:ext>
    </p:extLst>
  </p:cSld>
  <p:clrMapOvr>
    <a:masterClrMapping/>
  </p:clrMapOvr>
  <p:transition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Regresión</a:t>
            </a:r>
            <a:r>
              <a:rPr lang="en-US" dirty="0" smtClean="0"/>
              <a:t> Lineal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sz="1800" dirty="0" smtClean="0"/>
              <a:t>Estamos tratando de predecir variables continuas</a:t>
            </a:r>
          </a:p>
          <a:p>
            <a:endParaRPr lang="es-MX" sz="1800" dirty="0" smtClean="0"/>
          </a:p>
          <a:p>
            <a:r>
              <a:rPr lang="es-MX" sz="1800" dirty="0" smtClean="0"/>
              <a:t>Tenemos características (</a:t>
            </a:r>
            <a:r>
              <a:rPr lang="es-MX" sz="1800" dirty="0" err="1" smtClean="0"/>
              <a:t>features</a:t>
            </a:r>
            <a:r>
              <a:rPr lang="es-MX" sz="1800" dirty="0" smtClean="0"/>
              <a:t>) que en teoría son independientes las unas de las otras.</a:t>
            </a:r>
          </a:p>
          <a:p>
            <a:endParaRPr lang="es-MX" sz="1800" dirty="0" smtClean="0"/>
          </a:p>
          <a:p>
            <a:r>
              <a:rPr lang="es-MX" sz="1800" dirty="0" smtClean="0"/>
              <a:t>Queremos encontrar el mejor conjunto de pesos para resolver el problema.</a:t>
            </a:r>
            <a:endParaRPr lang="es-MX" sz="1800" dirty="0"/>
          </a:p>
        </p:txBody>
      </p:sp>
    </p:spTree>
    <p:extLst>
      <p:ext uri="{BB962C8B-B14F-4D97-AF65-F5344CB8AC3E}">
        <p14:creationId xmlns:p14="http://schemas.microsoft.com/office/powerpoint/2010/main" val="18125462"/>
      </p:ext>
    </p:extLst>
  </p:cSld>
  <p:clrMapOvr>
    <a:masterClrMapping/>
  </p:clrMapOvr>
  <p:transition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Aplicaciones</a:t>
            </a:r>
            <a:r>
              <a:rPr lang="en-US" dirty="0" smtClean="0"/>
              <a:t> para la regression Lineal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err="1" smtClean="0"/>
              <a:t>Precios</a:t>
            </a:r>
            <a:r>
              <a:rPr lang="en-US" dirty="0" smtClean="0"/>
              <a:t> de Casas</a:t>
            </a:r>
          </a:p>
          <a:p>
            <a:endParaRPr lang="en-US" dirty="0"/>
          </a:p>
          <a:p>
            <a:r>
              <a:rPr lang="en-US" dirty="0" err="1" smtClean="0"/>
              <a:t>Presupuesto</a:t>
            </a:r>
            <a:r>
              <a:rPr lang="en-US" dirty="0" smtClean="0"/>
              <a:t> para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película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Efecto</a:t>
            </a:r>
            <a:r>
              <a:rPr lang="en-US" dirty="0" smtClean="0"/>
              <a:t> de un </a:t>
            </a:r>
            <a:r>
              <a:rPr lang="en-US" dirty="0" err="1" smtClean="0"/>
              <a:t>tratamiento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Inclinación</a:t>
            </a:r>
            <a:r>
              <a:rPr lang="en-US" dirty="0" smtClean="0"/>
              <a:t> </a:t>
            </a:r>
            <a:r>
              <a:rPr lang="en-US" dirty="0" err="1" smtClean="0"/>
              <a:t>política</a:t>
            </a:r>
            <a:r>
              <a:rPr lang="en-US" dirty="0" smtClean="0"/>
              <a:t> (1-100)</a:t>
            </a:r>
          </a:p>
          <a:p>
            <a:endParaRPr lang="en-US" dirty="0"/>
          </a:p>
          <a:p>
            <a:r>
              <a:rPr lang="en-US" dirty="0" err="1" smtClean="0"/>
              <a:t>Número</a:t>
            </a:r>
            <a:r>
              <a:rPr lang="en-US" dirty="0" smtClean="0"/>
              <a:t> de Likes</a:t>
            </a:r>
          </a:p>
          <a:p>
            <a:endParaRPr lang="en-US" dirty="0"/>
          </a:p>
          <a:p>
            <a:r>
              <a:rPr lang="en-US" dirty="0" err="1" smtClean="0"/>
              <a:t>Cantidad</a:t>
            </a:r>
            <a:r>
              <a:rPr lang="en-US" dirty="0" smtClean="0"/>
              <a:t> de </a:t>
            </a:r>
            <a:r>
              <a:rPr lang="en-US" dirty="0" err="1" smtClean="0"/>
              <a:t>ventas</a:t>
            </a:r>
            <a:r>
              <a:rPr lang="en-US" dirty="0" smtClean="0"/>
              <a:t> (para un </a:t>
            </a:r>
            <a:r>
              <a:rPr lang="en-US" dirty="0" err="1" smtClean="0"/>
              <a:t>producto</a:t>
            </a:r>
            <a:r>
              <a:rPr lang="en-US" dirty="0" smtClean="0"/>
              <a:t>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27192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 smtClean="0"/>
              <a:t>Probabilidad</a:t>
            </a:r>
            <a:endParaRPr lang="es-MX" dirty="0"/>
          </a:p>
        </p:txBody>
      </p:sp>
      <p:sp>
        <p:nvSpPr>
          <p:cNvPr id="222" name="Google Shape;222;p14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s-MX" dirty="0" smtClean="0"/>
              <a:t>Todo es incertidumbre</a:t>
            </a:r>
            <a:endParaRPr lang="es-MX" dirty="0"/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 smtClean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3090263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Formalmente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4400" y="1701799"/>
            <a:ext cx="3048201" cy="2590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261419"/>
      </p:ext>
    </p:extLst>
  </p:cSld>
  <p:clrMapOvr>
    <a:masterClrMapping/>
  </p:clrMapOvr>
  <p:transition>
    <p:fade thruBlk="1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 </a:t>
            </a:r>
            <a:r>
              <a:rPr lang="en-US" dirty="0" err="1" smtClean="0"/>
              <a:t>Matricial</a:t>
            </a:r>
            <a:endParaRPr lang="en-US" dirty="0"/>
          </a:p>
        </p:txBody>
      </p:sp>
      <p:sp>
        <p:nvSpPr>
          <p:cNvPr id="7" name="Marcador de texto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552" y="1551590"/>
            <a:ext cx="1507980" cy="18430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3639" y="1642364"/>
            <a:ext cx="4677861" cy="189456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6627" y="3621219"/>
            <a:ext cx="1203848" cy="136801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68108" y="4178590"/>
            <a:ext cx="1590675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736967"/>
      </p:ext>
    </p:extLst>
  </p:cSld>
  <p:clrMapOvr>
    <a:masterClrMapping/>
  </p:clrMapOvr>
  <p:transition>
    <p:fade thruBlk="1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Problema</a:t>
            </a:r>
            <a:r>
              <a:rPr lang="en-US" dirty="0" smtClean="0"/>
              <a:t> de </a:t>
            </a:r>
            <a:r>
              <a:rPr lang="en-US" dirty="0" err="1" smtClean="0"/>
              <a:t>Optimización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Optimizar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Sujeto</a:t>
            </a:r>
            <a:r>
              <a:rPr lang="en-US" dirty="0" smtClean="0"/>
              <a:t> a:</a:t>
            </a:r>
            <a:endParaRPr lang="en-US" dirty="0"/>
          </a:p>
          <a:p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4105" y="1948717"/>
            <a:ext cx="1590675" cy="5524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6116" y="2953311"/>
            <a:ext cx="1616906" cy="46618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7591" y="3594949"/>
            <a:ext cx="1818326" cy="48623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28484" y="4245292"/>
            <a:ext cx="1646687" cy="698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858761"/>
      </p:ext>
    </p:extLst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3</a:t>
            </a:fld>
            <a:endParaRPr lang="es-MX"/>
          </a:p>
        </p:txBody>
      </p:sp>
      <p:pic>
        <p:nvPicPr>
          <p:cNvPr id="5" name="Imagen 4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0250" y="1537977"/>
            <a:ext cx="4484687" cy="2921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978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Probabilidad</a:t>
            </a:r>
            <a:r>
              <a:rPr lang="en-US" dirty="0"/>
              <a:t> de que </a:t>
            </a:r>
            <a:r>
              <a:rPr lang="en-US" dirty="0" err="1"/>
              <a:t>suceda</a:t>
            </a:r>
            <a:r>
              <a:rPr lang="en-US" dirty="0"/>
              <a:t> un </a:t>
            </a:r>
            <a:r>
              <a:rPr lang="en-US" dirty="0" err="1"/>
              <a:t>evento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4</a:t>
            </a:fld>
            <a:endParaRPr lang="es-MX"/>
          </a:p>
        </p:txBody>
      </p:sp>
      <p:pic>
        <p:nvPicPr>
          <p:cNvPr id="6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5081" y="1771650"/>
            <a:ext cx="2454889" cy="2454889"/>
          </a:xfrm>
          <a:prstGeom prst="rect">
            <a:avLst/>
          </a:prstGeom>
        </p:spPr>
      </p:pic>
      <p:sp>
        <p:nvSpPr>
          <p:cNvPr id="7" name="TextBox 4"/>
          <p:cNvSpPr txBox="1"/>
          <p:nvPr/>
        </p:nvSpPr>
        <p:spPr>
          <a:xfrm>
            <a:off x="4742817" y="2497863"/>
            <a:ext cx="23501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P = 1/12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405242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Probabilidad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5</a:t>
            </a:fld>
            <a:endParaRPr lang="es-MX"/>
          </a:p>
        </p:txBody>
      </p:sp>
      <p:pic>
        <p:nvPicPr>
          <p:cNvPr id="5" name="Picture 6" descr="elections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370" y="1524000"/>
            <a:ext cx="3215830" cy="2652080"/>
          </a:xfrm>
          <a:prstGeom prst="rect">
            <a:avLst/>
          </a:prstGeom>
        </p:spPr>
      </p:pic>
      <p:pic>
        <p:nvPicPr>
          <p:cNvPr id="1026" name="Picture 2" descr="Image result for amlo meade encuesta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2725" y="2040573"/>
            <a:ext cx="2884950" cy="16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ángulo 5"/>
          <p:cNvSpPr/>
          <p:nvPr/>
        </p:nvSpPr>
        <p:spPr>
          <a:xfrm>
            <a:off x="814275" y="4176080"/>
            <a:ext cx="23241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00" dirty="0"/>
              <a:t>http://projects.fivethirtyeight.com/2016-election-forecast</a:t>
            </a:r>
            <a:br>
              <a:rPr lang="en-US" sz="500" dirty="0"/>
            </a:br>
            <a:endParaRPr lang="es-MX" sz="500" dirty="0"/>
          </a:p>
        </p:txBody>
      </p:sp>
      <p:sp>
        <p:nvSpPr>
          <p:cNvPr id="8" name="Rectángulo 7"/>
          <p:cNvSpPr/>
          <p:nvPr/>
        </p:nvSpPr>
        <p:spPr>
          <a:xfrm>
            <a:off x="5182725" y="3845880"/>
            <a:ext cx="2324100" cy="1692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00" dirty="0" err="1" smtClean="0"/>
              <a:t>SDPNoticias</a:t>
            </a:r>
            <a:endParaRPr lang="es-MX" sz="500" dirty="0"/>
          </a:p>
        </p:txBody>
      </p:sp>
    </p:spTree>
    <p:extLst>
      <p:ext uri="{BB962C8B-B14F-4D97-AF65-F5344CB8AC3E}">
        <p14:creationId xmlns:p14="http://schemas.microsoft.com/office/powerpoint/2010/main" val="3829891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Distribuciones</a:t>
            </a:r>
            <a:r>
              <a:rPr lang="en-US" dirty="0" smtClean="0"/>
              <a:t> de </a:t>
            </a:r>
            <a:r>
              <a:rPr lang="en-US" dirty="0" err="1" smtClean="0"/>
              <a:t>Probabilidad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fontAlgn="base"/>
            <a:r>
              <a:rPr lang="en-US" dirty="0" smtClean="0"/>
              <a:t>Que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probabilidad</a:t>
            </a:r>
            <a:r>
              <a:rPr lang="en-US" dirty="0" smtClean="0"/>
              <a:t>?</a:t>
            </a:r>
            <a:endParaRPr lang="en-US" dirty="0"/>
          </a:p>
          <a:p>
            <a:pPr lvl="1" fontAlgn="base"/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medida</a:t>
            </a:r>
            <a:r>
              <a:rPr lang="en-US" dirty="0" smtClean="0"/>
              <a:t> de la </a:t>
            </a:r>
            <a:r>
              <a:rPr lang="en-US" dirty="0" err="1" smtClean="0"/>
              <a:t>incertidumbre</a:t>
            </a:r>
            <a:r>
              <a:rPr lang="en-US" dirty="0" smtClean="0"/>
              <a:t> (o </a:t>
            </a:r>
            <a:r>
              <a:rPr lang="en-US" dirty="0" err="1" smtClean="0"/>
              <a:t>certidumbre</a:t>
            </a:r>
            <a:r>
              <a:rPr lang="en-US" dirty="0" smtClean="0"/>
              <a:t>) de un </a:t>
            </a:r>
            <a:r>
              <a:rPr lang="en-US" dirty="0" err="1" smtClean="0"/>
              <a:t>evento</a:t>
            </a:r>
            <a:r>
              <a:rPr lang="en-US" dirty="0" smtClean="0"/>
              <a:t>.</a:t>
            </a:r>
          </a:p>
          <a:p>
            <a:pPr fontAlgn="base"/>
            <a:r>
              <a:rPr lang="en-US" dirty="0" err="1" smtClean="0"/>
              <a:t>En</a:t>
            </a:r>
            <a:r>
              <a:rPr lang="en-US" dirty="0" smtClean="0"/>
              <a:t> Machine Learning </a:t>
            </a:r>
            <a:r>
              <a:rPr lang="en-US" dirty="0" err="1" smtClean="0"/>
              <a:t>por</a:t>
            </a:r>
            <a:r>
              <a:rPr lang="en-US" dirty="0" smtClean="0"/>
              <a:t> lo general </a:t>
            </a:r>
            <a:r>
              <a:rPr lang="en-US" dirty="0" err="1" smtClean="0"/>
              <a:t>tratamos</a:t>
            </a:r>
            <a:r>
              <a:rPr lang="en-US" dirty="0" smtClean="0"/>
              <a:t> con </a:t>
            </a:r>
            <a:r>
              <a:rPr lang="en-US" dirty="0" err="1" smtClean="0"/>
              <a:t>escenarios</a:t>
            </a:r>
            <a:r>
              <a:rPr lang="en-US" dirty="0" smtClean="0"/>
              <a:t> </a:t>
            </a:r>
            <a:r>
              <a:rPr lang="en-US" dirty="0" err="1" smtClean="0"/>
              <a:t>inciertos</a:t>
            </a:r>
            <a:r>
              <a:rPr lang="en-US" dirty="0" smtClean="0"/>
              <a:t>.</a:t>
            </a:r>
          </a:p>
          <a:p>
            <a:pPr lvl="1" fontAlgn="base"/>
            <a:r>
              <a:rPr lang="en-US" dirty="0" smtClean="0"/>
              <a:t>El </a:t>
            </a:r>
            <a:r>
              <a:rPr lang="en-US" dirty="0" err="1" smtClean="0"/>
              <a:t>mundo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incierto</a:t>
            </a:r>
            <a:r>
              <a:rPr lang="en-US" dirty="0" smtClean="0"/>
              <a:t>.</a:t>
            </a:r>
          </a:p>
          <a:p>
            <a:pPr fontAlgn="base"/>
            <a:r>
              <a:rPr lang="en-US" dirty="0" err="1" smtClean="0"/>
              <a:t>Tenemos</a:t>
            </a:r>
            <a:r>
              <a:rPr lang="en-US" dirty="0" smtClean="0"/>
              <a:t> dos </a:t>
            </a:r>
            <a:r>
              <a:rPr lang="en-US" dirty="0" err="1" smtClean="0"/>
              <a:t>tipos</a:t>
            </a:r>
            <a:r>
              <a:rPr lang="en-US" dirty="0" smtClean="0"/>
              <a:t> de </a:t>
            </a:r>
            <a:r>
              <a:rPr lang="en-US" dirty="0" err="1" smtClean="0"/>
              <a:t>probabilidad</a:t>
            </a:r>
            <a:endParaRPr lang="en-US" dirty="0" smtClean="0"/>
          </a:p>
          <a:p>
            <a:pPr lvl="1" fontAlgn="base"/>
            <a:r>
              <a:rPr lang="en-US" dirty="0" err="1" smtClean="0"/>
              <a:t>Frequentista</a:t>
            </a:r>
            <a:endParaRPr lang="en-US" dirty="0" smtClean="0"/>
          </a:p>
          <a:p>
            <a:pPr lvl="1" fontAlgn="base"/>
            <a:r>
              <a:rPr lang="en-US" dirty="0" err="1" smtClean="0"/>
              <a:t>Bayesiana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53481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Probabilidad</a:t>
            </a:r>
            <a:r>
              <a:rPr lang="en-US" dirty="0" smtClean="0"/>
              <a:t> </a:t>
            </a:r>
            <a:r>
              <a:rPr lang="en-US" dirty="0" err="1" smtClean="0"/>
              <a:t>Frequentista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 err="1" smtClean="0"/>
              <a:t>Podemos</a:t>
            </a:r>
            <a:r>
              <a:rPr lang="en-US" sz="2000" dirty="0" smtClean="0"/>
              <a:t> “</a:t>
            </a:r>
            <a:r>
              <a:rPr lang="en-US" sz="2000" dirty="0" err="1" smtClean="0"/>
              <a:t>crear</a:t>
            </a:r>
            <a:r>
              <a:rPr lang="en-US" sz="2000" dirty="0" smtClean="0"/>
              <a:t>” </a:t>
            </a:r>
            <a:r>
              <a:rPr lang="en-US" sz="2000" dirty="0" err="1" smtClean="0"/>
              <a:t>tantos</a:t>
            </a:r>
            <a:r>
              <a:rPr lang="en-US" sz="2000" dirty="0" smtClean="0"/>
              <a:t> </a:t>
            </a:r>
            <a:r>
              <a:rPr lang="en-US" sz="2000" dirty="0" err="1" smtClean="0"/>
              <a:t>escenarios</a:t>
            </a:r>
            <a:r>
              <a:rPr lang="en-US" sz="2000" dirty="0" smtClean="0"/>
              <a:t> </a:t>
            </a:r>
            <a:r>
              <a:rPr lang="en-US" sz="2000" dirty="0" err="1" smtClean="0"/>
              <a:t>como</a:t>
            </a:r>
            <a:r>
              <a:rPr lang="en-US" sz="2000" dirty="0" smtClean="0"/>
              <a:t> </a:t>
            </a:r>
            <a:r>
              <a:rPr lang="en-US" sz="2000" dirty="0" err="1" smtClean="0"/>
              <a:t>queramos</a:t>
            </a:r>
            <a:endParaRPr lang="en-US" sz="2000" dirty="0" smtClean="0"/>
          </a:p>
          <a:p>
            <a:pPr lvl="1"/>
            <a:r>
              <a:rPr lang="en-US" sz="2000" dirty="0" smtClean="0"/>
              <a:t>Bootstrapping</a:t>
            </a:r>
          </a:p>
          <a:p>
            <a:r>
              <a:rPr lang="en-US" sz="2000" dirty="0" smtClean="0"/>
              <a:t>El </a:t>
            </a:r>
            <a:r>
              <a:rPr lang="en-US" sz="2000" dirty="0" err="1" smtClean="0"/>
              <a:t>ejemplo</a:t>
            </a:r>
            <a:r>
              <a:rPr lang="en-US" sz="2000" dirty="0" smtClean="0"/>
              <a:t> de </a:t>
            </a:r>
            <a:r>
              <a:rPr lang="en-US" sz="2000" dirty="0" err="1" smtClean="0"/>
              <a:t>los</a:t>
            </a:r>
            <a:r>
              <a:rPr lang="en-US" sz="2000" dirty="0" smtClean="0"/>
              <a:t> dados</a:t>
            </a:r>
          </a:p>
          <a:p>
            <a:r>
              <a:rPr lang="en-US" sz="2000" dirty="0" err="1" smtClean="0"/>
              <a:t>Partidos</a:t>
            </a:r>
            <a:r>
              <a:rPr lang="en-US" sz="2000" dirty="0" smtClean="0"/>
              <a:t> de </a:t>
            </a:r>
            <a:r>
              <a:rPr lang="en-US" sz="2000" dirty="0" err="1" smtClean="0"/>
              <a:t>Fútbol</a:t>
            </a:r>
            <a:r>
              <a:rPr lang="en-US" sz="2000" dirty="0" smtClean="0"/>
              <a:t> (chance)</a:t>
            </a:r>
          </a:p>
          <a:p>
            <a:r>
              <a:rPr lang="en-US" sz="2000" dirty="0" smtClean="0"/>
              <a:t>Control de </a:t>
            </a:r>
            <a:r>
              <a:rPr lang="en-US" sz="2000" dirty="0" err="1" smtClean="0"/>
              <a:t>Calidad</a:t>
            </a:r>
            <a:r>
              <a:rPr lang="en-US" sz="2000" dirty="0" smtClean="0"/>
              <a:t>(6 Sigma)</a:t>
            </a:r>
          </a:p>
          <a:p>
            <a:pPr lvl="1"/>
            <a:r>
              <a:rPr lang="en-US" sz="2000" dirty="0" smtClean="0"/>
              <a:t>6 </a:t>
            </a:r>
            <a:r>
              <a:rPr lang="en-US" sz="2000" dirty="0" err="1" smtClean="0"/>
              <a:t>desviaciones</a:t>
            </a:r>
            <a:r>
              <a:rPr lang="en-US" sz="2000" dirty="0" smtClean="0"/>
              <a:t> </a:t>
            </a:r>
            <a:r>
              <a:rPr lang="en-US" sz="2000" dirty="0" err="1" smtClean="0"/>
              <a:t>estandard</a:t>
            </a:r>
            <a:r>
              <a:rPr lang="en-US" sz="2000" dirty="0" smtClean="0"/>
              <a:t>.</a:t>
            </a:r>
          </a:p>
          <a:p>
            <a:r>
              <a:rPr lang="en-US" sz="2000" dirty="0" err="1" smtClean="0"/>
              <a:t>Por</a:t>
            </a:r>
            <a:r>
              <a:rPr lang="en-US" sz="2000" dirty="0" smtClean="0"/>
              <a:t> lo general se </a:t>
            </a:r>
            <a:r>
              <a:rPr lang="en-US" sz="2000" dirty="0" err="1" smtClean="0"/>
              <a:t>usa</a:t>
            </a:r>
            <a:r>
              <a:rPr lang="en-US" sz="2000" dirty="0" smtClean="0"/>
              <a:t> mal.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22341915"/>
      </p:ext>
    </p:extLst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Probabilidad</a:t>
            </a:r>
            <a:r>
              <a:rPr lang="en-US" dirty="0" smtClean="0"/>
              <a:t> </a:t>
            </a:r>
            <a:r>
              <a:rPr lang="en-US" dirty="0" err="1" smtClean="0"/>
              <a:t>Bayesiana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 smtClean="0"/>
              <a:t>No </a:t>
            </a:r>
            <a:r>
              <a:rPr lang="en-US" sz="2000" dirty="0" err="1" smtClean="0"/>
              <a:t>podemos</a:t>
            </a:r>
            <a:r>
              <a:rPr lang="en-US" sz="2000" dirty="0" smtClean="0"/>
              <a:t> </a:t>
            </a:r>
            <a:r>
              <a:rPr lang="en-US" sz="2000" dirty="0" err="1" smtClean="0"/>
              <a:t>crear</a:t>
            </a:r>
            <a:r>
              <a:rPr lang="en-US" sz="2000" dirty="0" smtClean="0"/>
              <a:t> </a:t>
            </a:r>
            <a:r>
              <a:rPr lang="en-US" sz="2000" dirty="0" err="1" smtClean="0"/>
              <a:t>tantos</a:t>
            </a:r>
            <a:r>
              <a:rPr lang="en-US" sz="2000" dirty="0" smtClean="0"/>
              <a:t> </a:t>
            </a:r>
            <a:r>
              <a:rPr lang="en-US" sz="2000" dirty="0" err="1" smtClean="0"/>
              <a:t>escenarios</a:t>
            </a:r>
            <a:r>
              <a:rPr lang="en-US" sz="2000" dirty="0" smtClean="0"/>
              <a:t> </a:t>
            </a:r>
            <a:r>
              <a:rPr lang="en-US" sz="2000" dirty="0" err="1" smtClean="0"/>
              <a:t>como</a:t>
            </a:r>
            <a:r>
              <a:rPr lang="en-US" sz="2000" dirty="0" smtClean="0"/>
              <a:t> </a:t>
            </a:r>
            <a:r>
              <a:rPr lang="en-US" sz="2000" dirty="0" err="1" smtClean="0"/>
              <a:t>queramos</a:t>
            </a:r>
            <a:endParaRPr lang="en-US" sz="2000" dirty="0" smtClean="0"/>
          </a:p>
          <a:p>
            <a:pPr lvl="1"/>
            <a:r>
              <a:rPr lang="en-US" sz="2000" dirty="0" err="1" smtClean="0"/>
              <a:t>Accidentes</a:t>
            </a:r>
            <a:r>
              <a:rPr lang="en-US" sz="2000" dirty="0" smtClean="0"/>
              <a:t> de </a:t>
            </a:r>
            <a:r>
              <a:rPr lang="en-US" sz="2000" dirty="0" err="1" smtClean="0"/>
              <a:t>avión</a:t>
            </a:r>
            <a:endParaRPr lang="en-US" sz="2000" dirty="0" smtClean="0"/>
          </a:p>
          <a:p>
            <a:pPr lvl="1"/>
            <a:r>
              <a:rPr lang="en-US" sz="2000" dirty="0" err="1" smtClean="0"/>
              <a:t>Elecciones</a:t>
            </a:r>
            <a:endParaRPr lang="en-US" sz="2000" dirty="0" smtClean="0"/>
          </a:p>
          <a:p>
            <a:pPr lvl="1"/>
            <a:r>
              <a:rPr lang="en-US" sz="2000" dirty="0" err="1" smtClean="0"/>
              <a:t>Diagnósticos</a:t>
            </a:r>
            <a:r>
              <a:rPr lang="en-US" sz="2000" dirty="0" smtClean="0"/>
              <a:t> </a:t>
            </a:r>
            <a:r>
              <a:rPr lang="en-US" sz="2000" dirty="0" err="1" smtClean="0"/>
              <a:t>médicos</a:t>
            </a:r>
            <a:endParaRPr lang="en-US" sz="2000" dirty="0" smtClean="0"/>
          </a:p>
          <a:p>
            <a:r>
              <a:rPr lang="en-US" sz="2000" dirty="0" err="1" smtClean="0"/>
              <a:t>Aqui</a:t>
            </a:r>
            <a:r>
              <a:rPr lang="en-US" sz="2000" dirty="0" smtClean="0"/>
              <a:t>, la </a:t>
            </a:r>
            <a:r>
              <a:rPr lang="en-US" sz="2000" dirty="0" err="1" smtClean="0"/>
              <a:t>probabilidad</a:t>
            </a:r>
            <a:r>
              <a:rPr lang="en-US" sz="2000" dirty="0" smtClean="0"/>
              <a:t> </a:t>
            </a:r>
            <a:r>
              <a:rPr lang="en-US" sz="2000" dirty="0" err="1" smtClean="0"/>
              <a:t>representa</a:t>
            </a:r>
            <a:r>
              <a:rPr lang="en-US" sz="2000" dirty="0" smtClean="0"/>
              <a:t> un </a:t>
            </a:r>
            <a:r>
              <a:rPr lang="en-US" sz="2000" dirty="0" err="1" smtClean="0"/>
              <a:t>grado</a:t>
            </a:r>
            <a:r>
              <a:rPr lang="en-US" sz="2000" dirty="0" smtClean="0"/>
              <a:t> de </a:t>
            </a:r>
            <a:r>
              <a:rPr lang="en-US" sz="2000" dirty="0" err="1" smtClean="0"/>
              <a:t>creencia</a:t>
            </a:r>
            <a:r>
              <a:rPr lang="en-US" sz="2000" dirty="0" smtClean="0"/>
              <a:t> </a:t>
            </a:r>
            <a:r>
              <a:rPr lang="en-US" sz="2000" dirty="0" err="1" smtClean="0"/>
              <a:t>en</a:t>
            </a:r>
            <a:r>
              <a:rPr lang="en-US" sz="2000" dirty="0" smtClean="0"/>
              <a:t> un </a:t>
            </a:r>
            <a:r>
              <a:rPr lang="en-US" sz="2000" dirty="0" err="1" smtClean="0"/>
              <a:t>evento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No se </a:t>
            </a:r>
            <a:r>
              <a:rPr lang="en-US" sz="2000" dirty="0" err="1" smtClean="0"/>
              <a:t>usa</a:t>
            </a:r>
            <a:r>
              <a:rPr lang="en-US" sz="2000" dirty="0" smtClean="0"/>
              <a:t> lo </a:t>
            </a:r>
            <a:r>
              <a:rPr lang="en-US" sz="2000" dirty="0" err="1" smtClean="0"/>
              <a:t>suficiente</a:t>
            </a:r>
            <a:r>
              <a:rPr lang="en-US" sz="2000" dirty="0" smtClean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72647745"/>
      </p:ext>
    </p:extLst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Muestreo</a:t>
            </a:r>
            <a:r>
              <a:rPr lang="en-US" dirty="0" smtClean="0"/>
              <a:t> </a:t>
            </a:r>
            <a:r>
              <a:rPr lang="en-US" dirty="0" err="1" smtClean="0"/>
              <a:t>aleatorio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err="1" smtClean="0"/>
              <a:t>Equipos</a:t>
            </a:r>
            <a:r>
              <a:rPr lang="en-US" dirty="0" smtClean="0"/>
              <a:t> </a:t>
            </a:r>
            <a:r>
              <a:rPr lang="en-US" dirty="0" err="1" smtClean="0"/>
              <a:t>Fútbol</a:t>
            </a:r>
            <a:endParaRPr lang="en-US" dirty="0" smtClean="0"/>
          </a:p>
          <a:p>
            <a:pPr lvl="1"/>
            <a:r>
              <a:rPr lang="en-US" dirty="0" smtClean="0"/>
              <a:t>Messi, </a:t>
            </a:r>
            <a:r>
              <a:rPr lang="en-US" dirty="0" err="1" smtClean="0"/>
              <a:t>Agüero</a:t>
            </a:r>
            <a:r>
              <a:rPr lang="en-US" dirty="0" smtClean="0"/>
              <a:t>, </a:t>
            </a:r>
            <a:r>
              <a:rPr lang="en-US" dirty="0" err="1" smtClean="0"/>
              <a:t>Higüain</a:t>
            </a:r>
            <a:endParaRPr lang="en-US" dirty="0" smtClean="0"/>
          </a:p>
          <a:p>
            <a:pPr lvl="1"/>
            <a:r>
              <a:rPr lang="en-US" dirty="0" smtClean="0"/>
              <a:t>Ronaldo, Bale,  </a:t>
            </a:r>
            <a:r>
              <a:rPr lang="en-US" dirty="0" err="1" smtClean="0"/>
              <a:t>Navas</a:t>
            </a:r>
            <a:endParaRPr lang="en-US" dirty="0" smtClean="0"/>
          </a:p>
          <a:p>
            <a:pPr lvl="1"/>
            <a:r>
              <a:rPr lang="en-US" dirty="0" smtClean="0"/>
              <a:t>Messi, Suárez, </a:t>
            </a:r>
            <a:r>
              <a:rPr lang="en-US" dirty="0" err="1" smtClean="0"/>
              <a:t>Paulinho</a:t>
            </a:r>
            <a:endParaRPr lang="en-US" dirty="0"/>
          </a:p>
          <a:p>
            <a:r>
              <a:rPr lang="en-US" dirty="0" err="1" smtClean="0"/>
              <a:t>Películas</a:t>
            </a:r>
            <a:endParaRPr lang="en-US" dirty="0" smtClean="0"/>
          </a:p>
          <a:p>
            <a:pPr lvl="1"/>
            <a:r>
              <a:rPr lang="en-US" dirty="0" smtClean="0"/>
              <a:t>Clooney, Damon, </a:t>
            </a:r>
            <a:r>
              <a:rPr lang="en-US" dirty="0" err="1" smtClean="0"/>
              <a:t>Robo</a:t>
            </a:r>
            <a:endParaRPr lang="en-US" dirty="0" smtClean="0"/>
          </a:p>
          <a:p>
            <a:pPr lvl="1"/>
            <a:r>
              <a:rPr lang="en-US" dirty="0" smtClean="0"/>
              <a:t>Damon, Mars, NASA</a:t>
            </a:r>
          </a:p>
          <a:p>
            <a:pPr lvl="1"/>
            <a:r>
              <a:rPr lang="en-US" dirty="0" smtClean="0"/>
              <a:t>Damon, Robin Williams, MIT </a:t>
            </a:r>
          </a:p>
          <a:p>
            <a:pPr lvl="1"/>
            <a:endParaRPr lang="en-US" dirty="0"/>
          </a:p>
          <a:p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equipo</a:t>
            </a:r>
            <a:r>
              <a:rPr lang="en-US" dirty="0" smtClean="0"/>
              <a:t>/</a:t>
            </a:r>
            <a:r>
              <a:rPr lang="en-US" dirty="0" err="1" smtClean="0"/>
              <a:t>pelicula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distribución</a:t>
            </a:r>
            <a:r>
              <a:rPr lang="en-US" dirty="0" smtClean="0"/>
              <a:t> </a:t>
            </a:r>
            <a:r>
              <a:rPr lang="en-US" dirty="0" err="1" smtClean="0"/>
              <a:t>probabilística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202150"/>
      </p:ext>
    </p:extLst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7595</TotalTime>
  <Words>437</Words>
  <Application>Microsoft Office PowerPoint</Application>
  <PresentationFormat>Presentación en pantalla (16:9)</PresentationFormat>
  <Paragraphs>140</Paragraphs>
  <Slides>22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8" baseType="lpstr">
      <vt:lpstr>Arial</vt:lpstr>
      <vt:lpstr>Calibri</vt:lpstr>
      <vt:lpstr>Arvo</vt:lpstr>
      <vt:lpstr>Roboto Condensed</vt:lpstr>
      <vt:lpstr>Roboto Condensed Light</vt:lpstr>
      <vt:lpstr>Salerio template</vt:lpstr>
      <vt:lpstr>Aprendizaje de Máquina</vt:lpstr>
      <vt:lpstr>Probabilidad</vt:lpstr>
      <vt:lpstr>Presentación de PowerPoint</vt:lpstr>
      <vt:lpstr>Probabilidad de que suceda un evento</vt:lpstr>
      <vt:lpstr>Probabilidad</vt:lpstr>
      <vt:lpstr>Distribuciones de Probabilidad</vt:lpstr>
      <vt:lpstr>Probabilidad Frequentista</vt:lpstr>
      <vt:lpstr>Probabilidad Bayesiana</vt:lpstr>
      <vt:lpstr>Muestreo aleatorio</vt:lpstr>
      <vt:lpstr>Presentación de PowerPoint</vt:lpstr>
      <vt:lpstr>Regresión Lineal</vt:lpstr>
      <vt:lpstr>Regresion Lineal</vt:lpstr>
      <vt:lpstr>Regresión Lineal</vt:lpstr>
      <vt:lpstr>Hay sitios como Edmunds.com</vt:lpstr>
      <vt:lpstr>Regresión Lineal</vt:lpstr>
      <vt:lpstr>Regresión Lineal</vt:lpstr>
      <vt:lpstr>Que pasó con los features</vt:lpstr>
      <vt:lpstr>Regresión Lineal</vt:lpstr>
      <vt:lpstr>Aplicaciones para la regression Lineal</vt:lpstr>
      <vt:lpstr>Formalmente</vt:lpstr>
      <vt:lpstr>Forma Matricial</vt:lpstr>
      <vt:lpstr>Problema de Optimización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Leon Felipe Palafox Novack</dc:creator>
  <cp:lastModifiedBy>Leon Palafox</cp:lastModifiedBy>
  <cp:revision>33</cp:revision>
  <dcterms:modified xsi:type="dcterms:W3CDTF">2019-04-03T21:52:38Z</dcterms:modified>
</cp:coreProperties>
</file>