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9" r:id="rId3"/>
    <p:sldId id="425" r:id="rId4"/>
    <p:sldId id="290" r:id="rId5"/>
    <p:sldId id="412" r:id="rId6"/>
    <p:sldId id="413" r:id="rId7"/>
    <p:sldId id="414" r:id="rId8"/>
    <p:sldId id="416" r:id="rId9"/>
    <p:sldId id="418" r:id="rId10"/>
    <p:sldId id="419" r:id="rId11"/>
    <p:sldId id="421" r:id="rId12"/>
    <p:sldId id="422" r:id="rId13"/>
    <p:sldId id="428" r:id="rId14"/>
    <p:sldId id="431" r:id="rId15"/>
    <p:sldId id="432" r:id="rId16"/>
    <p:sldId id="427" r:id="rId17"/>
    <p:sldId id="429" r:id="rId18"/>
    <p:sldId id="434" r:id="rId19"/>
    <p:sldId id="436" r:id="rId20"/>
    <p:sldId id="437" r:id="rId21"/>
    <p:sldId id="438" r:id="rId22"/>
    <p:sldId id="439" r:id="rId23"/>
    <p:sldId id="440" r:id="rId24"/>
    <p:sldId id="441" r:id="rId25"/>
  </p:sldIdLst>
  <p:sldSz cx="9144000" cy="5143500" type="screen16x9"/>
  <p:notesSz cx="6858000" cy="9144000"/>
  <p:embeddedFontLs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Arvo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oboto Condensed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AR3hY9iB5-I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Aprendizaje de Máquina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r>
              <a:rPr lang="en-US" dirty="0" smtClean="0"/>
              <a:t> para la regression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Precios</a:t>
            </a:r>
            <a:r>
              <a:rPr lang="en-US" dirty="0" smtClean="0"/>
              <a:t> de Casas</a:t>
            </a:r>
          </a:p>
          <a:p>
            <a:endParaRPr lang="en-US" dirty="0"/>
          </a:p>
          <a:p>
            <a:r>
              <a:rPr lang="en-US" dirty="0" err="1" smtClean="0"/>
              <a:t>Presupuesto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película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Efecto</a:t>
            </a:r>
            <a:r>
              <a:rPr lang="en-US" dirty="0" smtClean="0"/>
              <a:t> de un </a:t>
            </a:r>
            <a:r>
              <a:rPr lang="en-US" dirty="0" err="1" smtClean="0"/>
              <a:t>tratamiento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Inclinación</a:t>
            </a:r>
            <a:r>
              <a:rPr lang="en-US" dirty="0" smtClean="0"/>
              <a:t> </a:t>
            </a:r>
            <a:r>
              <a:rPr lang="en-US" dirty="0" err="1" smtClean="0"/>
              <a:t>política</a:t>
            </a:r>
            <a:r>
              <a:rPr lang="en-US" dirty="0" smtClean="0"/>
              <a:t> (1-100)</a:t>
            </a:r>
          </a:p>
          <a:p>
            <a:endParaRPr lang="en-US" dirty="0"/>
          </a:p>
          <a:p>
            <a:r>
              <a:rPr lang="en-US" dirty="0" err="1" smtClean="0"/>
              <a:t>Número</a:t>
            </a:r>
            <a:r>
              <a:rPr lang="en-US" dirty="0" smtClean="0"/>
              <a:t> de Likes</a:t>
            </a:r>
          </a:p>
          <a:p>
            <a:endParaRPr lang="en-US" dirty="0"/>
          </a:p>
          <a:p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(para un </a:t>
            </a:r>
            <a:r>
              <a:rPr lang="en-US" dirty="0" err="1" smtClean="0"/>
              <a:t>producto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719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 </a:t>
            </a:r>
            <a:r>
              <a:rPr lang="en-US" dirty="0" err="1" smtClean="0"/>
              <a:t>Matricial</a:t>
            </a: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2" y="1551590"/>
            <a:ext cx="1507980" cy="1843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39" y="1642364"/>
            <a:ext cx="4677861" cy="1894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627" y="3621219"/>
            <a:ext cx="1203848" cy="136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08" y="4178590"/>
            <a:ext cx="1590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696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Optimización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Optimizar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Sujeto</a:t>
            </a:r>
            <a:r>
              <a:rPr lang="en-US" dirty="0" smtClean="0"/>
              <a:t> a: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105" y="1948717"/>
            <a:ext cx="159067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16" y="2953311"/>
            <a:ext cx="1616906" cy="466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91" y="3594949"/>
            <a:ext cx="1818326" cy="486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484" y="4245292"/>
            <a:ext cx="1646687" cy="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5876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600" dirty="0" smtClean="0"/>
              <a:t>¿Cómo encontramos los valores óptimos?</a:t>
            </a:r>
            <a:endParaRPr lang="es-MX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18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algebra </a:t>
            </a:r>
            <a:r>
              <a:rPr lang="en-US" dirty="0" err="1" smtClean="0"/>
              <a:t>matricial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65" y="1446875"/>
            <a:ext cx="1646687" cy="698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056" y="1421994"/>
            <a:ext cx="3473118" cy="723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068" y="2372942"/>
            <a:ext cx="1261602" cy="465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366" y="3375653"/>
            <a:ext cx="2474698" cy="5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550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algebra </a:t>
            </a:r>
            <a:r>
              <a:rPr lang="en-US" dirty="0" err="1"/>
              <a:t>matricial</a:t>
            </a: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17" y="1557735"/>
            <a:ext cx="4944386" cy="489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41" y="2568562"/>
            <a:ext cx="2574066" cy="468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817" y="3689346"/>
            <a:ext cx="3155745" cy="4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9335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Gradiente</a:t>
            </a:r>
            <a:r>
              <a:rPr lang="en-US" dirty="0" smtClean="0"/>
              <a:t> </a:t>
            </a:r>
            <a:r>
              <a:rPr lang="en-US" dirty="0" err="1" smtClean="0"/>
              <a:t>descente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74" y="1463878"/>
            <a:ext cx="4119478" cy="44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9" y="2159527"/>
            <a:ext cx="4686105" cy="104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26" y="3464260"/>
            <a:ext cx="3577218" cy="92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6896745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Gradiente Descendente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5" y="3131580"/>
            <a:ext cx="7023488" cy="849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26" y="2124410"/>
            <a:ext cx="3577218" cy="92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1627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diferencia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 smtClean="0"/>
              <a:t>Grandes</a:t>
            </a:r>
            <a:r>
              <a:rPr lang="en-US" sz="1600" dirty="0" smtClean="0"/>
              <a:t> </a:t>
            </a:r>
            <a:r>
              <a:rPr lang="en-US" sz="1600" dirty="0" err="1" smtClean="0"/>
              <a:t>cantidades</a:t>
            </a:r>
            <a:r>
              <a:rPr lang="en-US" sz="1600" dirty="0" smtClean="0"/>
              <a:t> de </a:t>
            </a:r>
            <a:r>
              <a:rPr lang="en-US" sz="1600" dirty="0" err="1" smtClean="0"/>
              <a:t>datos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err="1" smtClean="0"/>
              <a:t>Gradiente</a:t>
            </a:r>
            <a:r>
              <a:rPr lang="en-US" sz="1600" dirty="0" smtClean="0"/>
              <a:t> </a:t>
            </a:r>
            <a:r>
              <a:rPr lang="en-US" sz="1600" dirty="0" err="1" smtClean="0"/>
              <a:t>descente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el </a:t>
            </a:r>
            <a:r>
              <a:rPr lang="en-US" sz="1600" dirty="0" err="1" smtClean="0"/>
              <a:t>rey</a:t>
            </a:r>
            <a:r>
              <a:rPr lang="en-US" sz="1600" dirty="0" smtClean="0"/>
              <a:t>!</a:t>
            </a:r>
          </a:p>
          <a:p>
            <a:pPr lvl="1"/>
            <a:r>
              <a:rPr lang="en-US" sz="1600" dirty="0" smtClean="0"/>
              <a:t>Algebra </a:t>
            </a:r>
            <a:r>
              <a:rPr lang="en-US" sz="1600" dirty="0" err="1" smtClean="0"/>
              <a:t>Matricial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terrible (</a:t>
            </a:r>
            <a:r>
              <a:rPr lang="en-US" sz="1600" dirty="0" err="1" smtClean="0"/>
              <a:t>por</a:t>
            </a:r>
            <a:r>
              <a:rPr lang="en-US" sz="1600" dirty="0" smtClean="0"/>
              <a:t> que?).</a:t>
            </a:r>
          </a:p>
          <a:p>
            <a:r>
              <a:rPr lang="en-US" sz="1600" dirty="0" err="1" smtClean="0"/>
              <a:t>Pequeños</a:t>
            </a:r>
            <a:r>
              <a:rPr lang="en-US" sz="1600" dirty="0" smtClean="0"/>
              <a:t> </a:t>
            </a:r>
            <a:r>
              <a:rPr lang="en-US" sz="1600" dirty="0" err="1" smtClean="0"/>
              <a:t>datos</a:t>
            </a:r>
            <a:endParaRPr lang="en-US" sz="1600" dirty="0" smtClean="0"/>
          </a:p>
          <a:p>
            <a:pPr lvl="1"/>
            <a:r>
              <a:rPr lang="en-US" sz="1600" dirty="0" smtClean="0"/>
              <a:t>Algebra </a:t>
            </a:r>
            <a:r>
              <a:rPr lang="en-US" sz="1600" dirty="0" err="1" smtClean="0"/>
              <a:t>Matricial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lo </a:t>
            </a:r>
            <a:r>
              <a:rPr lang="en-US" sz="1600" dirty="0" err="1" smtClean="0"/>
              <a:t>mejor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práctica</a:t>
            </a:r>
            <a:r>
              <a:rPr lang="en-US" sz="1600" dirty="0" smtClean="0"/>
              <a:t> se </a:t>
            </a:r>
            <a:r>
              <a:rPr lang="en-US" sz="1600" dirty="0" err="1" smtClean="0"/>
              <a:t>usa</a:t>
            </a:r>
            <a:r>
              <a:rPr lang="en-US" sz="1600" dirty="0" smtClean="0"/>
              <a:t> gradient </a:t>
            </a:r>
            <a:r>
              <a:rPr lang="en-US" sz="1600" dirty="0" err="1" smtClean="0"/>
              <a:t>descendente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que las bases de </a:t>
            </a:r>
            <a:r>
              <a:rPr lang="en-US" sz="1600" dirty="0" err="1" smtClean="0"/>
              <a:t>datos</a:t>
            </a:r>
            <a:r>
              <a:rPr lang="en-US" sz="1600" dirty="0" smtClean="0"/>
              <a:t> se </a:t>
            </a:r>
            <a:r>
              <a:rPr lang="en-US" sz="1600" dirty="0" err="1" smtClean="0"/>
              <a:t>hacen</a:t>
            </a:r>
            <a:r>
              <a:rPr lang="en-US" sz="1600" dirty="0" smtClean="0"/>
              <a:t> </a:t>
            </a:r>
            <a:r>
              <a:rPr lang="en-US" sz="1600" dirty="0" err="1" smtClean="0"/>
              <a:t>grandes</a:t>
            </a:r>
            <a:r>
              <a:rPr lang="en-US" sz="1600" dirty="0" smtClean="0"/>
              <a:t> de </a:t>
            </a:r>
            <a:r>
              <a:rPr lang="en-US" sz="1600" dirty="0" err="1" smtClean="0"/>
              <a:t>manera</a:t>
            </a:r>
            <a:r>
              <a:rPr lang="en-US" sz="1600" dirty="0" smtClean="0"/>
              <a:t> </a:t>
            </a:r>
            <a:r>
              <a:rPr lang="en-US" sz="1600" dirty="0" err="1" smtClean="0"/>
              <a:t>muy</a:t>
            </a:r>
            <a:r>
              <a:rPr lang="en-US" sz="1600" dirty="0" smtClean="0"/>
              <a:t> </a:t>
            </a:r>
            <a:r>
              <a:rPr lang="en-US" sz="1600" dirty="0" err="1" smtClean="0"/>
              <a:t>rapida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536057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8342" y="4369174"/>
            <a:ext cx="3429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2"/>
              </a:rPr>
              <a:t>https://www.youtube.com/watch?v=AR3hY9iB5-I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3" name="Picture 2" descr="Screen Shot 2016-09-15 at 11.27.31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47" y="1386710"/>
            <a:ext cx="3986539" cy="26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3249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Hay un problema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Imagínense que sólo entrenamos datos de alumnos de la UP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1026" name="Picture 2" descr="Image result for universidad panameric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11" y="2900100"/>
            <a:ext cx="171081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82" y="2900100"/>
            <a:ext cx="1244393" cy="130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curvada hacia abajo 6"/>
          <p:cNvSpPr/>
          <p:nvPr/>
        </p:nvSpPr>
        <p:spPr>
          <a:xfrm flipV="1">
            <a:off x="3062514" y="3550578"/>
            <a:ext cx="2510972" cy="650478"/>
          </a:xfrm>
          <a:prstGeom prst="curvedDownArrow">
            <a:avLst>
              <a:gd name="adj1" fmla="val 16214"/>
              <a:gd name="adj2" fmla="val 50000"/>
              <a:gd name="adj3" fmla="val 4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5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pasaría si entrenamos en una empresa y probamos en otra?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pic>
        <p:nvPicPr>
          <p:cNvPr id="2050" name="Picture 2" descr="Image result for telev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2773484"/>
            <a:ext cx="1715860" cy="138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vazte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04" y="2228230"/>
            <a:ext cx="1638741" cy="10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v glob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49" y="3817257"/>
            <a:ext cx="1282680" cy="10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3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Sobreajuste u </a:t>
            </a:r>
            <a:r>
              <a:rPr lang="es-MX" dirty="0" err="1" smtClean="0"/>
              <a:t>Overfitting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el problema de ajustar un modelo a un set de datos, y probarlo en otro set de datos.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375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de Prueba y Datos de Entrenamiento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grpSp>
        <p:nvGrpSpPr>
          <p:cNvPr id="12" name="Grupo 11"/>
          <p:cNvGrpSpPr/>
          <p:nvPr/>
        </p:nvGrpSpPr>
        <p:grpSpPr>
          <a:xfrm>
            <a:off x="1901370" y="1582058"/>
            <a:ext cx="5196115" cy="2923814"/>
            <a:chOff x="1436914" y="1712686"/>
            <a:chExt cx="3810000" cy="2569028"/>
          </a:xfrm>
        </p:grpSpPr>
        <p:sp>
          <p:nvSpPr>
            <p:cNvPr id="5" name="Rectángulo 4"/>
            <p:cNvSpPr/>
            <p:nvPr/>
          </p:nvSpPr>
          <p:spPr>
            <a:xfrm>
              <a:off x="1436914" y="1712686"/>
              <a:ext cx="870857" cy="2569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Datos</a:t>
              </a:r>
              <a:endParaRPr lang="es-MX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76057" y="1712686"/>
              <a:ext cx="870857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Prueba</a:t>
              </a:r>
              <a:endParaRPr lang="es-MX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376057" y="2423886"/>
              <a:ext cx="870857" cy="1857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Entrenar</a:t>
              </a:r>
              <a:endParaRPr lang="es-MX" dirty="0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2307771" y="1712686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>
              <a:off x="2307771" y="4216400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echa derecha 10"/>
            <p:cNvSpPr/>
            <p:nvPr/>
          </p:nvSpPr>
          <p:spPr>
            <a:xfrm>
              <a:off x="2536371" y="2543629"/>
              <a:ext cx="1611086" cy="725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65562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de Prueba y de Entrenamiento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Para que nos sirve tener estos dos sets?</a:t>
            </a:r>
          </a:p>
          <a:p>
            <a:endParaRPr lang="es-MX" dirty="0"/>
          </a:p>
          <a:p>
            <a:r>
              <a:rPr lang="es-MX" dirty="0" smtClean="0"/>
              <a:t>Que tanto debemos de separar ambos sets?</a:t>
            </a:r>
          </a:p>
          <a:p>
            <a:endParaRPr lang="es-MX" dirty="0"/>
          </a:p>
          <a:p>
            <a:r>
              <a:rPr lang="es-MX" dirty="0" smtClean="0"/>
              <a:t>Es bueno o es malo entrenar con muchos o pocos datos?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72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Empresa que hace cerveza utilizando 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30" y="1441450"/>
            <a:ext cx="4804970" cy="29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Todo es incertidumbre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Regresion</a:t>
            </a:r>
            <a:r>
              <a:rPr lang="es-MX" dirty="0" smtClean="0"/>
              <a:t> Lineal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Nuestra Primera Herramienta</a:t>
            </a:r>
          </a:p>
          <a:p>
            <a:endParaRPr lang="es-MX" dirty="0"/>
          </a:p>
          <a:p>
            <a:r>
              <a:rPr lang="es-MX" dirty="0" smtClean="0"/>
              <a:t>Es una de las herramientas más fáciles de automatizar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998325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Imaginemos</a:t>
            </a:r>
            <a:r>
              <a:rPr lang="en-US" sz="1800" dirty="0" smtClean="0"/>
              <a:t> que </a:t>
            </a:r>
            <a:r>
              <a:rPr lang="en-US" sz="1800" dirty="0" err="1" smtClean="0"/>
              <a:t>quieren</a:t>
            </a:r>
            <a:r>
              <a:rPr lang="en-US" sz="1800" dirty="0" smtClean="0"/>
              <a:t> vender </a:t>
            </a:r>
            <a:r>
              <a:rPr lang="en-US" sz="1800" dirty="0" err="1" smtClean="0"/>
              <a:t>su</a:t>
            </a:r>
            <a:r>
              <a:rPr lang="en-US" sz="1800" dirty="0" smtClean="0"/>
              <a:t> auto: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 smtClean="0"/>
              <a:t>Cuanto</a:t>
            </a:r>
            <a:r>
              <a:rPr lang="en-US" sz="1800" dirty="0" smtClean="0"/>
              <a:t> </a:t>
            </a:r>
            <a:r>
              <a:rPr lang="en-US" sz="1800" dirty="0" err="1" smtClean="0"/>
              <a:t>pides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auto:</a:t>
            </a:r>
          </a:p>
          <a:p>
            <a:pPr lvl="2"/>
            <a:r>
              <a:rPr lang="en-US" sz="1800" dirty="0" smtClean="0"/>
              <a:t>Km</a:t>
            </a:r>
          </a:p>
          <a:p>
            <a:pPr lvl="2"/>
            <a:r>
              <a:rPr lang="en-US" sz="1800" dirty="0" err="1" smtClean="0"/>
              <a:t>Año</a:t>
            </a:r>
            <a:endParaRPr lang="en-US" sz="1800" dirty="0" smtClean="0"/>
          </a:p>
          <a:p>
            <a:pPr lvl="2"/>
            <a:r>
              <a:rPr lang="en-US" sz="1800" dirty="0" smtClean="0"/>
              <a:t>Color</a:t>
            </a:r>
          </a:p>
          <a:p>
            <a:pPr lvl="2"/>
            <a:r>
              <a:rPr lang="en-US" sz="1800" dirty="0" err="1" smtClean="0"/>
              <a:t>Opciones</a:t>
            </a:r>
            <a:endParaRPr lang="en-US" sz="1800" dirty="0" smtClean="0"/>
          </a:p>
          <a:p>
            <a:pPr lvl="2"/>
            <a:r>
              <a:rPr lang="en-US" sz="1800" dirty="0" err="1" smtClean="0"/>
              <a:t>Condición</a:t>
            </a:r>
            <a:endParaRPr lang="en-US" sz="1800" dirty="0" smtClean="0"/>
          </a:p>
        </p:txBody>
      </p:sp>
      <p:pic>
        <p:nvPicPr>
          <p:cNvPr id="2050" name="Picture 2" descr="http://www.thesupercars.org/wp-content/uploads/2012/04/1959-Chevrolet-Corvette-Custom-Classic-Duo-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3" y="1825805"/>
            <a:ext cx="2098850" cy="10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-media-cache-ak0.pinimg.com/564x/ea/56/71/ea5671390762b73d910a168ba6888e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4" y="3139082"/>
            <a:ext cx="2126456" cy="15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22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sitios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Edmunds.com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4362"/>
              </p:ext>
            </p:extLst>
          </p:nvPr>
        </p:nvGraphicFramePr>
        <p:xfrm>
          <a:off x="1796229" y="1907479"/>
          <a:ext cx="5506424" cy="179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Modelo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Año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Marca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Precio</a:t>
                      </a:r>
                      <a:r>
                        <a:rPr lang="en-US" sz="1100" b="1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 (USD)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Opciones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Condición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Millas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1961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As New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Rust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54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la modificaríamos?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Que es A, B, C y D?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763927" y="2134758"/>
            <a:ext cx="5050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Price = </a:t>
            </a:r>
            <a:r>
              <a:rPr lang="en-US" sz="1500" dirty="0" smtClean="0"/>
              <a:t>A*Year </a:t>
            </a:r>
            <a:r>
              <a:rPr lang="en-US" sz="1500" dirty="0"/>
              <a:t>+ B*Options + C*Condition+ D*Mileage</a:t>
            </a:r>
          </a:p>
        </p:txBody>
      </p:sp>
    </p:spTree>
    <p:extLst>
      <p:ext uri="{BB962C8B-B14F-4D97-AF65-F5344CB8AC3E}">
        <p14:creationId xmlns:p14="http://schemas.microsoft.com/office/powerpoint/2010/main" val="38067749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Estamos tratando de predecir variables continuas</a:t>
            </a:r>
          </a:p>
          <a:p>
            <a:endParaRPr lang="es-MX" sz="1800" dirty="0" smtClean="0"/>
          </a:p>
          <a:p>
            <a:r>
              <a:rPr lang="es-MX" sz="1800" dirty="0" smtClean="0"/>
              <a:t>Tenemos características (</a:t>
            </a:r>
            <a:r>
              <a:rPr lang="es-MX" sz="1800" dirty="0" err="1" smtClean="0"/>
              <a:t>features</a:t>
            </a:r>
            <a:r>
              <a:rPr lang="es-MX" sz="1800" dirty="0" smtClean="0"/>
              <a:t>) que en teoría son independientes las unas de las otras.</a:t>
            </a:r>
          </a:p>
          <a:p>
            <a:endParaRPr lang="es-MX" sz="1800" dirty="0" smtClean="0"/>
          </a:p>
          <a:p>
            <a:r>
              <a:rPr lang="es-MX" sz="1800" dirty="0" smtClean="0"/>
              <a:t>Queremos encontrar el mejor conjunto de pesos para resolver el problema.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812546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7603</TotalTime>
  <Words>378</Words>
  <Application>Microsoft Office PowerPoint</Application>
  <PresentationFormat>Presentación en pantalla (16:9)</PresentationFormat>
  <Paragraphs>126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Roboto Condensed</vt:lpstr>
      <vt:lpstr>Arvo</vt:lpstr>
      <vt:lpstr>Calibri</vt:lpstr>
      <vt:lpstr>Arial</vt:lpstr>
      <vt:lpstr>Roboto Condensed Light</vt:lpstr>
      <vt:lpstr>Salerio template</vt:lpstr>
      <vt:lpstr>Aprendizaje de Máquina</vt:lpstr>
      <vt:lpstr>Anuncios parroquiales</vt:lpstr>
      <vt:lpstr>Empresa que hace cerveza utilizando ML</vt:lpstr>
      <vt:lpstr>Regresión Lineal</vt:lpstr>
      <vt:lpstr>Regresion Lineal</vt:lpstr>
      <vt:lpstr>Regresión Lineal</vt:lpstr>
      <vt:lpstr>Hay sitios como Edmunds.com</vt:lpstr>
      <vt:lpstr>Regresión Lineal</vt:lpstr>
      <vt:lpstr>Regresión Lineal</vt:lpstr>
      <vt:lpstr>Aplicaciones para la regression Lineal</vt:lpstr>
      <vt:lpstr>Forma Matricial</vt:lpstr>
      <vt:lpstr>Problema de Optimización</vt:lpstr>
      <vt:lpstr>Presentación de PowerPoint</vt:lpstr>
      <vt:lpstr>Usando algebra matricial </vt:lpstr>
      <vt:lpstr>Usando algebra matricial </vt:lpstr>
      <vt:lpstr>Gradiente descente</vt:lpstr>
      <vt:lpstr>Gradiente Descendente</vt:lpstr>
      <vt:lpstr>Cual es la diferencia</vt:lpstr>
      <vt:lpstr>Un ejemplo de uso</vt:lpstr>
      <vt:lpstr>Hay un problema</vt:lpstr>
      <vt:lpstr>Presentación de PowerPoint</vt:lpstr>
      <vt:lpstr>Sobreajuste u Overfitting</vt:lpstr>
      <vt:lpstr>Datos de Prueba y Datos de Entrenamiento</vt:lpstr>
      <vt:lpstr>Datos de Prueba y de Entrenamiento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36</cp:revision>
  <dcterms:modified xsi:type="dcterms:W3CDTF">2019-04-05T21:48:00Z</dcterms:modified>
</cp:coreProperties>
</file>