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59" r:id="rId4"/>
    <p:sldId id="260" r:id="rId5"/>
    <p:sldId id="261" r:id="rId6"/>
    <p:sldId id="262" r:id="rId7"/>
    <p:sldId id="263" r:id="rId8"/>
    <p:sldId id="264" r:id="rId9"/>
    <p:sldId id="270" r:id="rId10"/>
    <p:sldId id="268" r:id="rId11"/>
    <p:sldId id="273" r:id="rId12"/>
    <p:sldId id="271" r:id="rId13"/>
    <p:sldId id="272" r:id="rId14"/>
    <p:sldId id="280" r:id="rId15"/>
    <p:sldId id="277" r:id="rId16"/>
    <p:sldId id="276" r:id="rId17"/>
    <p:sldId id="275" r:id="rId18"/>
    <p:sldId id="274" r:id="rId19"/>
    <p:sldId id="269"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2F"/>
    <a:srgbClr val="0000FF"/>
    <a:srgbClr val="FBCDE1"/>
    <a:srgbClr val="ED1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734153-FCFD-4CCD-A179-83F36E809353}"/>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F92A8792-6745-428B-9C6A-13B8A96D4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5CB4586E-7F31-44ED-824D-7ABB3921CD6F}"/>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F028EDEF-4B13-47EA-8BFC-F735AA2CCC5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0709A9F-1824-4DAE-850F-D390B5CE7A75}"/>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00966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A0B6AD-EC29-4E41-BCC3-C0E2CF36C217}"/>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E19170AC-14AB-4E08-ADE6-1332008D1DCC}"/>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EA9DA89-1FFD-44DF-8719-A545A14C1B62}"/>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990FE2F2-4521-45C6-A593-15859045320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0DA9685-25C3-4DF8-BFDD-3A5AC390BC7B}"/>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71362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462D8723-8C5E-48AE-9B92-A958D709D03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1B0D4C10-9684-4025-A148-17EDF6FBC97A}"/>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C2B755E3-C7ED-4CE9-B7D5-3E93CF99A749}"/>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D24572AC-609A-423E-B00B-728F237DC2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1249002-F8D0-4715-9089-38F8FFA46510}"/>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341836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1DE0B8-289B-4844-86EC-09B3CB19F757}"/>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9E0518FF-F1EA-48D8-B208-2C541DBC7D6A}"/>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2EA89B3-4E3D-4DF4-906A-9AD0273AF4C7}"/>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ECA3F89F-10C0-4479-97DB-FB6C1E96A22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0253F80-EE74-4964-933D-3BA7A72508CE}"/>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42183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23E013-3A41-4C95-A77F-B07E41AC53ED}"/>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BD6B763-922D-46A1-8DD4-01BE48925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65A00166-A976-4529-BF23-715B4154DE0B}"/>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795BEF2D-B607-4152-9ADF-0AB776792C0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FB490BD-CA3E-4018-860B-C44AFC4EECBE}"/>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32635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D736D6-E865-4AB5-95E6-3B7AF451BF8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354C6AE-22BC-4076-9172-21BB891C1B69}"/>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C3E3273C-7537-4F38-B0AA-5D26EBCDA3B9}"/>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EC4D605D-6829-478D-8A15-7AD1643E9C79}"/>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6" name="Θέση υποσέλιδου 5">
            <a:extLst>
              <a:ext uri="{FF2B5EF4-FFF2-40B4-BE49-F238E27FC236}">
                <a16:creationId xmlns:a16="http://schemas.microsoft.com/office/drawing/2014/main" id="{F55C7086-1A7C-4A9B-9DF7-70AF6242B25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07CD646-B9FF-4E93-BC75-B80F6F31CA84}"/>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25080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FC2DEAF-EAF8-42D0-B494-478FECA19276}"/>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17021053-F373-49C8-876F-29BA4B1E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AA7F6AC4-8253-46DC-AD97-16CC5733B7A9}"/>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EAE33733-AE99-4F3E-A769-40AF9F97D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7A222776-DE3F-4D44-93B3-315F4383D667}"/>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F4E60669-636E-4EE7-9023-DC5F4240B628}"/>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8" name="Θέση υποσέλιδου 7">
            <a:extLst>
              <a:ext uri="{FF2B5EF4-FFF2-40B4-BE49-F238E27FC236}">
                <a16:creationId xmlns:a16="http://schemas.microsoft.com/office/drawing/2014/main" id="{28C429F6-DC55-4092-948C-F32D1507600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4E310E71-9094-4ABD-A37B-275EE50DC915}"/>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41873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94968F-51C4-4337-A6C0-CC30A1C52D7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A52878F4-241B-4A2D-B7A8-C14079E20FB6}"/>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4" name="Θέση υποσέλιδου 3">
            <a:extLst>
              <a:ext uri="{FF2B5EF4-FFF2-40B4-BE49-F238E27FC236}">
                <a16:creationId xmlns:a16="http://schemas.microsoft.com/office/drawing/2014/main" id="{72854CEC-A2B6-44A9-8D22-4D65CFA27EFA}"/>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95C9B61C-8F32-4E7A-9927-CB7B70432D14}"/>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35888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4594C327-A148-4566-B2CC-6C59F1F58289}"/>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3" name="Θέση υποσέλιδου 2">
            <a:extLst>
              <a:ext uri="{FF2B5EF4-FFF2-40B4-BE49-F238E27FC236}">
                <a16:creationId xmlns:a16="http://schemas.microsoft.com/office/drawing/2014/main" id="{8B9F226B-4724-4678-BAF1-81AD9F47C841}"/>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D6BC744C-99E1-4353-847D-7FDC7D1171A9}"/>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146527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924640F-DE5D-443A-BD3A-7B9BC357CB6C}"/>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880850A-BD76-437F-905F-778342F51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3CE9D63E-20EB-46A9-90B1-7AB76CEFB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AC5F3215-F363-43DA-90D1-D396EFF8C507}"/>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6" name="Θέση υποσέλιδου 5">
            <a:extLst>
              <a:ext uri="{FF2B5EF4-FFF2-40B4-BE49-F238E27FC236}">
                <a16:creationId xmlns:a16="http://schemas.microsoft.com/office/drawing/2014/main" id="{5D52D86D-4725-465F-B55E-4679BF5CBBC5}"/>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05D5CFA-F198-49F2-AE5E-D225D3E54DF9}"/>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309228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A4777D-874E-4844-B074-EE5E76BBC03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8A0D92D0-00F9-4C02-98BA-99B66AD3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9AB8D541-9C1F-4E53-B7C6-DEF57DBC4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DD924E0-DAFC-42B7-B547-2A71550BC1A0}"/>
              </a:ext>
            </a:extLst>
          </p:cNvPr>
          <p:cNvSpPr>
            <a:spLocks noGrp="1"/>
          </p:cNvSpPr>
          <p:nvPr>
            <p:ph type="dt" sz="half" idx="10"/>
          </p:nvPr>
        </p:nvSpPr>
        <p:spPr/>
        <p:txBody>
          <a:bodyPr/>
          <a:lstStyle/>
          <a:p>
            <a:fld id="{50927646-3982-4761-941A-4829B2EB2C9F}" type="datetimeFigureOut">
              <a:rPr lang="el-GR" smtClean="0"/>
              <a:t>13/7/2021</a:t>
            </a:fld>
            <a:endParaRPr lang="el-GR"/>
          </a:p>
        </p:txBody>
      </p:sp>
      <p:sp>
        <p:nvSpPr>
          <p:cNvPr id="6" name="Θέση υποσέλιδου 5">
            <a:extLst>
              <a:ext uri="{FF2B5EF4-FFF2-40B4-BE49-F238E27FC236}">
                <a16:creationId xmlns:a16="http://schemas.microsoft.com/office/drawing/2014/main" id="{662164D1-6012-49A7-ABC0-1ABE191D1BD4}"/>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780A3E2-9E43-4257-AEA6-F684D02BBC0F}"/>
              </a:ext>
            </a:extLst>
          </p:cNvPr>
          <p:cNvSpPr>
            <a:spLocks noGrp="1"/>
          </p:cNvSpPr>
          <p:nvPr>
            <p:ph type="sldNum" sz="quarter" idx="12"/>
          </p:nvPr>
        </p:nvSpPr>
        <p:spPr/>
        <p:txBody>
          <a:bodyPr/>
          <a:lstStyle/>
          <a:p>
            <a:fld id="{AD068EBA-FBF7-4EF0-9C43-09567AD76C64}" type="slidenum">
              <a:rPr lang="el-GR" smtClean="0"/>
              <a:t>‹#›</a:t>
            </a:fld>
            <a:endParaRPr lang="el-GR"/>
          </a:p>
        </p:txBody>
      </p:sp>
    </p:spTree>
    <p:extLst>
      <p:ext uri="{BB962C8B-B14F-4D97-AF65-F5344CB8AC3E}">
        <p14:creationId xmlns:p14="http://schemas.microsoft.com/office/powerpoint/2010/main" val="37699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8CF3805B-190D-4207-8A20-672DE4E3C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E24D225-EED0-47E9-8EA0-608819A41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A96B9FD-04DF-47AB-B8E6-3804518A7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646-3982-4761-941A-4829B2EB2C9F}" type="datetimeFigureOut">
              <a:rPr lang="el-GR" smtClean="0"/>
              <a:t>13/7/2021</a:t>
            </a:fld>
            <a:endParaRPr lang="el-GR"/>
          </a:p>
        </p:txBody>
      </p:sp>
      <p:sp>
        <p:nvSpPr>
          <p:cNvPr id="5" name="Θέση υποσέλιδου 4">
            <a:extLst>
              <a:ext uri="{FF2B5EF4-FFF2-40B4-BE49-F238E27FC236}">
                <a16:creationId xmlns:a16="http://schemas.microsoft.com/office/drawing/2014/main" id="{5E228990-6FCA-4D47-B5BE-C824755D3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9D03E979-411A-4710-8224-F7259B6CC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8EBA-FBF7-4EF0-9C43-09567AD76C64}" type="slidenum">
              <a:rPr lang="el-GR" smtClean="0"/>
              <a:t>‹#›</a:t>
            </a:fld>
            <a:endParaRPr lang="el-GR"/>
          </a:p>
        </p:txBody>
      </p:sp>
    </p:spTree>
    <p:extLst>
      <p:ext uri="{BB962C8B-B14F-4D97-AF65-F5344CB8AC3E}">
        <p14:creationId xmlns:p14="http://schemas.microsoft.com/office/powerpoint/2010/main" val="212554944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png"/><Relationship Id="rId7" Type="http://schemas.openxmlformats.org/officeDocument/2006/relationships/image" Target="../media/image57.emf"/><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11.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18" Type="http://schemas.openxmlformats.org/officeDocument/2006/relationships/image" Target="../media/image72.emf"/><Relationship Id="rId3" Type="http://schemas.openxmlformats.org/officeDocument/2006/relationships/image" Target="../media/image79.png"/><Relationship Id="rId7" Type="http://schemas.openxmlformats.org/officeDocument/2006/relationships/image" Target="../media/image61.png"/><Relationship Id="rId12" Type="http://schemas.openxmlformats.org/officeDocument/2006/relationships/image" Target="../media/image66.emf"/><Relationship Id="rId17" Type="http://schemas.openxmlformats.org/officeDocument/2006/relationships/image" Target="../media/image71.emf"/><Relationship Id="rId2" Type="http://schemas.openxmlformats.org/officeDocument/2006/relationships/image" Target="../media/image78.png"/><Relationship Id="rId16" Type="http://schemas.openxmlformats.org/officeDocument/2006/relationships/image" Target="../media/image70.emf"/><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5.emf"/><Relationship Id="rId5" Type="http://schemas.openxmlformats.org/officeDocument/2006/relationships/image" Target="../media/image81.png"/><Relationship Id="rId15" Type="http://schemas.openxmlformats.org/officeDocument/2006/relationships/image" Target="../media/image69.emf"/><Relationship Id="rId10" Type="http://schemas.openxmlformats.org/officeDocument/2006/relationships/image" Target="../media/image64.emf"/><Relationship Id="rId4" Type="http://schemas.openxmlformats.org/officeDocument/2006/relationships/image" Target="../media/image80.png"/><Relationship Id="rId9" Type="http://schemas.openxmlformats.org/officeDocument/2006/relationships/image" Target="../media/image63.emf"/><Relationship Id="rId14" Type="http://schemas.openxmlformats.org/officeDocument/2006/relationships/image" Target="../media/image68.emf"/></Relationships>
</file>

<file path=ppt/slides/_rels/slide12.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9.emf"/><Relationship Id="rId3" Type="http://schemas.openxmlformats.org/officeDocument/2006/relationships/image" Target="../media/image140.png"/><Relationship Id="rId7" Type="http://schemas.openxmlformats.org/officeDocument/2006/relationships/image" Target="../media/image18.png"/><Relationship Id="rId12" Type="http://schemas.openxmlformats.org/officeDocument/2006/relationships/image" Target="../media/image18.emf"/><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image" Target="../media/image16.emf"/><Relationship Id="rId4" Type="http://schemas.openxmlformats.org/officeDocument/2006/relationships/image" Target="../media/image15.png"/><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0.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4.emf"/><Relationship Id="rId11" Type="http://schemas.openxmlformats.org/officeDocument/2006/relationships/image" Target="../media/image34.png"/><Relationship Id="rId5" Type="http://schemas.openxmlformats.org/officeDocument/2006/relationships/image" Target="../media/image23.emf"/><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2.emf"/><Relationship Id="rId9" Type="http://schemas.openxmlformats.org/officeDocument/2006/relationships/image" Target="../media/image32.pn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31.png"/><Relationship Id="rId3" Type="http://schemas.openxmlformats.org/officeDocument/2006/relationships/image" Target="../media/image61.png"/><Relationship Id="rId7" Type="http://schemas.openxmlformats.org/officeDocument/2006/relationships/image" Target="../media/image50.png"/><Relationship Id="rId12" Type="http://schemas.openxmlformats.org/officeDocument/2006/relationships/image" Target="../media/image30.emf"/><Relationship Id="rId17" Type="http://schemas.openxmlformats.org/officeDocument/2006/relationships/image" Target="../media/image44.png"/><Relationship Id="rId2" Type="http://schemas.openxmlformats.org/officeDocument/2006/relationships/image" Target="../media/image45.png"/><Relationship Id="rId16" Type="http://schemas.openxmlformats.org/officeDocument/2006/relationships/image" Target="../media/image34.emf"/><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29.emf"/><Relationship Id="rId5" Type="http://schemas.openxmlformats.org/officeDocument/2006/relationships/image" Target="../media/image48.png"/><Relationship Id="rId15" Type="http://schemas.openxmlformats.org/officeDocument/2006/relationships/image" Target="../media/image33.emf"/><Relationship Id="rId10" Type="http://schemas.openxmlformats.org/officeDocument/2006/relationships/image" Target="../media/image28.emf"/><Relationship Id="rId4" Type="http://schemas.openxmlformats.org/officeDocument/2006/relationships/image" Target="../media/image47.png"/><Relationship Id="rId9" Type="http://schemas.openxmlformats.org/officeDocument/2006/relationships/image" Target="../media/image27.emf"/><Relationship Id="rId14" Type="http://schemas.openxmlformats.org/officeDocument/2006/relationships/image" Target="../media/image32.emf"/></Relationships>
</file>

<file path=ppt/slides/_rels/slide9.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63.png"/><Relationship Id="rId7" Type="http://schemas.openxmlformats.org/officeDocument/2006/relationships/image" Target="../media/image46.emf"/><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image" Target="../media/image65.png"/><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8D3CB4-AFB0-490F-94EC-19E83508D1B2}"/>
              </a:ext>
            </a:extLst>
          </p:cNvPr>
          <p:cNvSpPr txBox="1"/>
          <p:nvPr/>
        </p:nvSpPr>
        <p:spPr>
          <a:xfrm>
            <a:off x="542925" y="1289953"/>
            <a:ext cx="10353675" cy="4832092"/>
          </a:xfrm>
          <a:prstGeom prst="rect">
            <a:avLst/>
          </a:prstGeom>
          <a:noFill/>
        </p:spPr>
        <p:txBody>
          <a:bodyPr wrap="square">
            <a:spAutoFit/>
          </a:bodyPr>
          <a:lstStyle/>
          <a:p>
            <a:pPr rtl="0">
              <a:spcBef>
                <a:spcPts val="0"/>
              </a:spcBef>
              <a:spcAft>
                <a:spcPts val="800"/>
              </a:spcAft>
            </a:pPr>
            <a:r>
              <a:rPr lang="el-GR" sz="1800" b="1" i="0" u="none" strike="noStrike" dirty="0">
                <a:solidFill>
                  <a:srgbClr val="000000"/>
                </a:solidFill>
                <a:effectLst/>
                <a:latin typeface="Times New Roman" panose="02020603050405020304" pitchFamily="18" charset="0"/>
              </a:rPr>
              <a:t>                                              ΤΕΙ ΚΕΝΤΡΙΚΗΣ ΜΑΚΕΔΟΝΙΑΣ</a:t>
            </a:r>
            <a:endParaRPr lang="el-GR" b="0" dirty="0">
              <a:effectLst/>
            </a:endParaRPr>
          </a:p>
          <a:p>
            <a:pPr rtl="0">
              <a:spcBef>
                <a:spcPts val="0"/>
              </a:spcBef>
              <a:spcAft>
                <a:spcPts val="800"/>
              </a:spcAft>
            </a:pPr>
            <a:r>
              <a:rPr lang="el-GR" sz="1800" b="1" i="0" u="none" strike="noStrike" dirty="0">
                <a:solidFill>
                  <a:srgbClr val="000000"/>
                </a:solidFill>
                <a:effectLst/>
                <a:latin typeface="Times New Roman" panose="02020603050405020304" pitchFamily="18" charset="0"/>
              </a:rPr>
              <a:t>                                              </a:t>
            </a:r>
            <a:r>
              <a:rPr lang="el-GR" sz="1800" b="1" i="0" u="sng" dirty="0">
                <a:solidFill>
                  <a:srgbClr val="000000"/>
                </a:solidFill>
                <a:effectLst/>
                <a:latin typeface="Times New Roman" panose="02020603050405020304" pitchFamily="18" charset="0"/>
              </a:rPr>
              <a:t>ΤΜΗΜΑ</a:t>
            </a:r>
            <a:r>
              <a:rPr lang="el-GR" sz="1800" b="1" i="0" u="none" strike="noStrike" dirty="0">
                <a:solidFill>
                  <a:srgbClr val="000000"/>
                </a:solidFill>
                <a:effectLst/>
                <a:latin typeface="Times New Roman" panose="02020603050405020304" pitchFamily="18" charset="0"/>
              </a:rPr>
              <a:t>: ΜΗΧΑΝΙΚΩΝ ΠΛΗΡΟΦΟΡΙΚΗΣ (Τ.Ε.)</a:t>
            </a:r>
            <a:endParaRPr lang="el-GR" b="0" dirty="0">
              <a:effectLst/>
            </a:endParaRPr>
          </a:p>
          <a:p>
            <a:pPr rtl="0">
              <a:spcBef>
                <a:spcPts val="0"/>
              </a:spcBef>
              <a:spcAft>
                <a:spcPts val="800"/>
              </a:spcAft>
            </a:pPr>
            <a:r>
              <a:rPr lang="el-GR" sz="1800" b="1" i="0" u="none" strike="noStrike" dirty="0">
                <a:solidFill>
                  <a:srgbClr val="000000"/>
                </a:solidFill>
                <a:effectLst/>
                <a:latin typeface="Times New Roman" panose="02020603050405020304" pitchFamily="18" charset="0"/>
              </a:rPr>
              <a:t>                                              </a:t>
            </a:r>
            <a:r>
              <a:rPr lang="el-GR" sz="1800" b="1" i="0" u="sng" dirty="0">
                <a:solidFill>
                  <a:srgbClr val="000000"/>
                </a:solidFill>
                <a:effectLst/>
                <a:latin typeface="Times New Roman" panose="02020603050405020304" pitchFamily="18" charset="0"/>
              </a:rPr>
              <a:t>ΚΑΤΕΥΘΥΝΣΗ</a:t>
            </a:r>
            <a:r>
              <a:rPr lang="el-GR" sz="1800" b="1" i="0" u="none" strike="noStrike" dirty="0">
                <a:solidFill>
                  <a:srgbClr val="000000"/>
                </a:solidFill>
                <a:effectLst/>
                <a:latin typeface="Times New Roman" panose="02020603050405020304" pitchFamily="18" charset="0"/>
              </a:rPr>
              <a:t>: ΜΗΧΑΝΙΚΩΝ ΔΙΚΤΥΩΝ ΚΑΙ ΤΗΛΕΠΙΚΟΙΝΩΝΙΩΝ</a:t>
            </a:r>
            <a:endParaRPr lang="el-GR" b="0" dirty="0">
              <a:effectLst/>
            </a:endParaRPr>
          </a:p>
          <a:p>
            <a:pPr algn="just" rtl="0">
              <a:spcBef>
                <a:spcPts val="0"/>
              </a:spcBef>
              <a:spcAft>
                <a:spcPts val="0"/>
              </a:spcAft>
            </a:pPr>
            <a:br>
              <a:rPr lang="el-GR" b="0" dirty="0">
                <a:effectLst/>
              </a:rPr>
            </a:br>
            <a:endParaRPr lang="el-GR" b="0" dirty="0">
              <a:effectLst/>
            </a:endParaRPr>
          </a:p>
          <a:p>
            <a:pPr algn="just" rtl="0">
              <a:spcBef>
                <a:spcPts val="0"/>
              </a:spcBef>
              <a:spcAft>
                <a:spcPts val="0"/>
              </a:spcAft>
            </a:pPr>
            <a:endParaRPr lang="el-GR" sz="1800" i="0" u="none" strike="noStrike" dirty="0">
              <a:solidFill>
                <a:srgbClr val="000000"/>
              </a:solidFill>
              <a:latin typeface="Exo 2"/>
            </a:endParaRPr>
          </a:p>
          <a:p>
            <a:pPr algn="just" rtl="0">
              <a:spcBef>
                <a:spcPts val="0"/>
              </a:spcBef>
              <a:spcAft>
                <a:spcPts val="0"/>
              </a:spcAft>
            </a:pPr>
            <a:endParaRPr lang="el-GR" dirty="0">
              <a:solidFill>
                <a:srgbClr val="000000"/>
              </a:solidFill>
              <a:latin typeface="Exo 2"/>
            </a:endParaRPr>
          </a:p>
          <a:p>
            <a:pPr algn="just" rtl="0">
              <a:spcBef>
                <a:spcPts val="0"/>
              </a:spcBef>
              <a:spcAft>
                <a:spcPts val="0"/>
              </a:spcAft>
            </a:pPr>
            <a:endParaRPr lang="el-GR" sz="1800" i="0" u="none" strike="noStrike" dirty="0">
              <a:solidFill>
                <a:srgbClr val="000000"/>
              </a:solidFill>
              <a:latin typeface="Exo 2"/>
            </a:endParaRPr>
          </a:p>
          <a:p>
            <a:pPr algn="just" rtl="0">
              <a:spcBef>
                <a:spcPts val="0"/>
              </a:spcBef>
              <a:spcAft>
                <a:spcPts val="0"/>
              </a:spcAft>
            </a:pPr>
            <a:endParaRPr lang="el-GR" sz="1800" i="0" u="none" strike="noStrike" dirty="0">
              <a:solidFill>
                <a:srgbClr val="000000"/>
              </a:solidFill>
              <a:latin typeface="Exo 2"/>
            </a:endParaRPr>
          </a:p>
          <a:p>
            <a:pPr algn="just" rtl="0">
              <a:spcBef>
                <a:spcPts val="0"/>
              </a:spcBef>
              <a:spcAft>
                <a:spcPts val="0"/>
              </a:spcAft>
            </a:pPr>
            <a:r>
              <a:rPr lang="el-GR" sz="1800" b="1" i="0" u="none" strike="noStrike" dirty="0">
                <a:solidFill>
                  <a:srgbClr val="000000"/>
                </a:solidFill>
                <a:effectLst/>
                <a:latin typeface="Exo 2"/>
              </a:rPr>
              <a:t>Πτυχιακή Εργασία: </a:t>
            </a:r>
            <a:r>
              <a:rPr lang="el-GR" sz="1800" b="0" i="0" u="none" strike="noStrike" dirty="0">
                <a:solidFill>
                  <a:srgbClr val="000000"/>
                </a:solidFill>
                <a:effectLst/>
                <a:latin typeface="Exo 2"/>
              </a:rPr>
              <a:t>Μελέτη ιδιοτήτων πυκνωτών με τη χρήση προσομοιώσεων στο πρόγραμμα                                                                                  </a:t>
            </a:r>
            <a:r>
              <a:rPr lang="el-GR" sz="1800" b="0" i="0" u="none" strike="noStrike" dirty="0" err="1">
                <a:solidFill>
                  <a:srgbClr val="000000"/>
                </a:solidFill>
                <a:effectLst/>
                <a:latin typeface="Exo 2"/>
              </a:rPr>
              <a:t>Matlab</a:t>
            </a:r>
            <a:br>
              <a:rPr lang="el-GR" dirty="0"/>
            </a:br>
            <a:r>
              <a:rPr lang="el-GR" sz="1800" b="1" i="0" u="none" strike="noStrike" dirty="0">
                <a:solidFill>
                  <a:srgbClr val="000000"/>
                </a:solidFill>
                <a:effectLst/>
                <a:latin typeface="Exo 2"/>
              </a:rPr>
              <a:t>Φοιτητής : </a:t>
            </a:r>
            <a:r>
              <a:rPr lang="el-GR" sz="1800" b="0" i="0" u="none" strike="noStrike" dirty="0">
                <a:solidFill>
                  <a:srgbClr val="000000"/>
                </a:solidFill>
                <a:effectLst/>
                <a:latin typeface="Exo 2"/>
              </a:rPr>
              <a:t>Λεωνίδα Σκούρα  </a:t>
            </a:r>
            <a:endParaRPr lang="el-GR" b="0" dirty="0">
              <a:effectLst/>
            </a:endParaRPr>
          </a:p>
          <a:p>
            <a:pPr algn="just" rtl="0">
              <a:spcBef>
                <a:spcPts val="0"/>
              </a:spcBef>
              <a:spcAft>
                <a:spcPts val="0"/>
              </a:spcAft>
            </a:pPr>
            <a:r>
              <a:rPr lang="el-GR" sz="1800" b="1" i="0" u="none" strike="noStrike" dirty="0">
                <a:solidFill>
                  <a:srgbClr val="000000"/>
                </a:solidFill>
                <a:effectLst/>
                <a:latin typeface="Exo 2"/>
              </a:rPr>
              <a:t>Α.Μ.:</a:t>
            </a:r>
            <a:r>
              <a:rPr lang="el-GR" sz="1800" b="0" i="0" u="none" strike="noStrike" dirty="0">
                <a:solidFill>
                  <a:srgbClr val="000000"/>
                </a:solidFill>
                <a:effectLst/>
                <a:latin typeface="Exo 2"/>
              </a:rPr>
              <a:t> 3896</a:t>
            </a:r>
            <a:endParaRPr lang="el-GR" b="0" dirty="0">
              <a:effectLst/>
            </a:endParaRPr>
          </a:p>
          <a:p>
            <a:pPr algn="just" rtl="0">
              <a:spcBef>
                <a:spcPts val="0"/>
              </a:spcBef>
              <a:spcAft>
                <a:spcPts val="0"/>
              </a:spcAft>
            </a:pPr>
            <a:r>
              <a:rPr lang="el-GR" sz="1800" b="1" i="0" u="none" strike="noStrike" dirty="0">
                <a:solidFill>
                  <a:srgbClr val="000000"/>
                </a:solidFill>
                <a:effectLst/>
                <a:latin typeface="Exo 2"/>
              </a:rPr>
              <a:t>Επιβλέπων Καθηγητής: </a:t>
            </a:r>
            <a:r>
              <a:rPr lang="el-GR" sz="1800" b="0" i="0" u="none" strike="noStrike" dirty="0">
                <a:solidFill>
                  <a:srgbClr val="000000"/>
                </a:solidFill>
                <a:effectLst/>
                <a:latin typeface="Exo 2"/>
              </a:rPr>
              <a:t>Δρ. Μιχαήλ Αθανασίου</a:t>
            </a:r>
            <a:endParaRPr lang="el-GR" b="0" dirty="0">
              <a:effectLst/>
            </a:endParaRPr>
          </a:p>
          <a:p>
            <a:br>
              <a:rPr lang="el-GR" dirty="0"/>
            </a:br>
            <a:endParaRPr lang="el-GR" dirty="0"/>
          </a:p>
        </p:txBody>
      </p:sp>
      <p:pic>
        <p:nvPicPr>
          <p:cNvPr id="8" name="Εικόνα 7">
            <a:extLst>
              <a:ext uri="{FF2B5EF4-FFF2-40B4-BE49-F238E27FC236}">
                <a16:creationId xmlns:a16="http://schemas.microsoft.com/office/drawing/2014/main" id="{C69A330B-A53F-497D-8AEE-46F9B6BF7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061353"/>
            <a:ext cx="1905000" cy="1905000"/>
          </a:xfrm>
          <a:prstGeom prst="rect">
            <a:avLst/>
          </a:prstGeom>
        </p:spPr>
      </p:pic>
    </p:spTree>
    <p:extLst>
      <p:ext uri="{BB962C8B-B14F-4D97-AF65-F5344CB8AC3E}">
        <p14:creationId xmlns:p14="http://schemas.microsoft.com/office/powerpoint/2010/main" val="310015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C5EA73-8F9C-439D-8507-6445023E7F29}"/>
              </a:ext>
            </a:extLst>
          </p:cNvPr>
          <p:cNvSpPr txBox="1"/>
          <p:nvPr/>
        </p:nvSpPr>
        <p:spPr>
          <a:xfrm>
            <a:off x="3121584" y="154223"/>
            <a:ext cx="6096000" cy="461665"/>
          </a:xfrm>
          <a:prstGeom prst="rect">
            <a:avLst/>
          </a:prstGeom>
          <a:noFill/>
        </p:spPr>
        <p:txBody>
          <a:bodyPr wrap="square">
            <a:spAutoFit/>
          </a:bodyPr>
          <a:lstStyle/>
          <a:p>
            <a:r>
              <a:rPr lang="el-GR" sz="2400" b="1" dirty="0"/>
              <a:t>Πυκνωτής με διηλεκτρικό με σταθερό φορτίο  </a:t>
            </a:r>
          </a:p>
        </p:txBody>
      </p:sp>
      <p:pic>
        <p:nvPicPr>
          <p:cNvPr id="6146" name="Picture 2">
            <a:extLst>
              <a:ext uri="{FF2B5EF4-FFF2-40B4-BE49-F238E27FC236}">
                <a16:creationId xmlns:a16="http://schemas.microsoft.com/office/drawing/2014/main" id="{2BD3949B-D1C9-41E2-A4A4-1F8D64CC69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075" y="1534585"/>
            <a:ext cx="2458509" cy="1889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98027D0-DB90-4C8E-B7E2-F673C41347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206" y="4439663"/>
            <a:ext cx="2491205" cy="1767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Εικόνα 4">
            <a:extLst>
              <a:ext uri="{FF2B5EF4-FFF2-40B4-BE49-F238E27FC236}">
                <a16:creationId xmlns:a16="http://schemas.microsoft.com/office/drawing/2014/main" id="{10EFA8E4-0BBD-4956-A135-CC58141FD90A}"/>
              </a:ext>
            </a:extLst>
          </p:cNvPr>
          <p:cNvPicPr>
            <a:picLocks noChangeAspect="1"/>
          </p:cNvPicPr>
          <p:nvPr/>
        </p:nvPicPr>
        <p:blipFill>
          <a:blip r:embed="rId4"/>
          <a:stretch>
            <a:fillRect/>
          </a:stretch>
        </p:blipFill>
        <p:spPr>
          <a:xfrm>
            <a:off x="-738857" y="952417"/>
            <a:ext cx="5262372" cy="582168"/>
          </a:xfrm>
          <a:prstGeom prst="rect">
            <a:avLst/>
          </a:prstGeom>
        </p:spPr>
      </p:pic>
      <p:pic>
        <p:nvPicPr>
          <p:cNvPr id="7" name="Εικόνα 6">
            <a:extLst>
              <a:ext uri="{FF2B5EF4-FFF2-40B4-BE49-F238E27FC236}">
                <a16:creationId xmlns:a16="http://schemas.microsoft.com/office/drawing/2014/main" id="{C7295EAA-3956-4B6D-B85D-1924E7995C87}"/>
              </a:ext>
            </a:extLst>
          </p:cNvPr>
          <p:cNvPicPr>
            <a:picLocks noChangeAspect="1"/>
          </p:cNvPicPr>
          <p:nvPr/>
        </p:nvPicPr>
        <p:blipFill>
          <a:blip r:embed="rId5"/>
          <a:stretch>
            <a:fillRect/>
          </a:stretch>
        </p:blipFill>
        <p:spPr>
          <a:xfrm>
            <a:off x="-643378" y="6228152"/>
            <a:ext cx="5262372" cy="582168"/>
          </a:xfrm>
          <a:prstGeom prst="rect">
            <a:avLst/>
          </a:prstGeom>
        </p:spPr>
      </p:pic>
      <p:pic>
        <p:nvPicPr>
          <p:cNvPr id="12" name="Εικόνα 11">
            <a:extLst>
              <a:ext uri="{FF2B5EF4-FFF2-40B4-BE49-F238E27FC236}">
                <a16:creationId xmlns:a16="http://schemas.microsoft.com/office/drawing/2014/main" id="{ED4ABCBC-C9E5-48F6-9E81-7ABCBED2B2F7}"/>
              </a:ext>
            </a:extLst>
          </p:cNvPr>
          <p:cNvPicPr>
            <a:picLocks noChangeAspect="1"/>
          </p:cNvPicPr>
          <p:nvPr/>
        </p:nvPicPr>
        <p:blipFill>
          <a:blip r:embed="rId6"/>
          <a:stretch>
            <a:fillRect/>
          </a:stretch>
        </p:blipFill>
        <p:spPr>
          <a:xfrm>
            <a:off x="3633254" y="1925885"/>
            <a:ext cx="5262372" cy="553212"/>
          </a:xfrm>
          <a:prstGeom prst="rect">
            <a:avLst/>
          </a:prstGeom>
        </p:spPr>
      </p:pic>
      <p:pic>
        <p:nvPicPr>
          <p:cNvPr id="14" name="Εικόνα 13">
            <a:extLst>
              <a:ext uri="{FF2B5EF4-FFF2-40B4-BE49-F238E27FC236}">
                <a16:creationId xmlns:a16="http://schemas.microsoft.com/office/drawing/2014/main" id="{7DD59DD7-6220-4DCB-9B35-949DE33FD88E}"/>
              </a:ext>
            </a:extLst>
          </p:cNvPr>
          <p:cNvPicPr>
            <a:picLocks noChangeAspect="1"/>
          </p:cNvPicPr>
          <p:nvPr/>
        </p:nvPicPr>
        <p:blipFill>
          <a:blip r:embed="rId7"/>
          <a:stretch>
            <a:fillRect/>
          </a:stretch>
        </p:blipFill>
        <p:spPr>
          <a:xfrm>
            <a:off x="5829945" y="1940515"/>
            <a:ext cx="5262372" cy="553212"/>
          </a:xfrm>
          <a:prstGeom prst="rect">
            <a:avLst/>
          </a:prstGeom>
        </p:spPr>
      </p:pic>
      <p:pic>
        <p:nvPicPr>
          <p:cNvPr id="16" name="Εικόνα 15">
            <a:extLst>
              <a:ext uri="{FF2B5EF4-FFF2-40B4-BE49-F238E27FC236}">
                <a16:creationId xmlns:a16="http://schemas.microsoft.com/office/drawing/2014/main" id="{7BEAA33F-594A-4227-AD96-2E5407509916}"/>
              </a:ext>
            </a:extLst>
          </p:cNvPr>
          <p:cNvPicPr>
            <a:picLocks noChangeAspect="1"/>
          </p:cNvPicPr>
          <p:nvPr/>
        </p:nvPicPr>
        <p:blipFill>
          <a:blip r:embed="rId8"/>
          <a:stretch>
            <a:fillRect/>
          </a:stretch>
        </p:blipFill>
        <p:spPr>
          <a:xfrm>
            <a:off x="4700047" y="3108145"/>
            <a:ext cx="5262372" cy="1011936"/>
          </a:xfrm>
          <a:prstGeom prst="rect">
            <a:avLst/>
          </a:prstGeom>
        </p:spPr>
      </p:pic>
    </p:spTree>
    <p:extLst>
      <p:ext uri="{BB962C8B-B14F-4D97-AF65-F5344CB8AC3E}">
        <p14:creationId xmlns:p14="http://schemas.microsoft.com/office/powerpoint/2010/main" val="118324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cxnSp>
        <p:nvCxnSpPr>
          <p:cNvPr id="2" name="Ευθεία γραμμή σύνδεσης 1">
            <a:extLst>
              <a:ext uri="{FF2B5EF4-FFF2-40B4-BE49-F238E27FC236}">
                <a16:creationId xmlns:a16="http://schemas.microsoft.com/office/drawing/2014/main" id="{E11C668F-11B9-4262-97CF-6837F5FE359B}"/>
              </a:ext>
            </a:extLst>
          </p:cNvPr>
          <p:cNvCxnSpPr>
            <a:cxnSpLocks/>
          </p:cNvCxnSpPr>
          <p:nvPr/>
        </p:nvCxnSpPr>
        <p:spPr>
          <a:xfrm>
            <a:off x="257019" y="2158483"/>
            <a:ext cx="0" cy="1160583"/>
          </a:xfrm>
          <a:prstGeom prst="line">
            <a:avLst/>
          </a:prstGeom>
          <a:noFill/>
          <a:ln w="19050" cap="flat" cmpd="sng" algn="ctr">
            <a:solidFill>
              <a:sysClr val="windowText" lastClr="000000"/>
            </a:solidFill>
            <a:prstDash val="solid"/>
            <a:miter lim="800000"/>
          </a:ln>
          <a:effectLst/>
        </p:spPr>
      </p:cxnSp>
      <p:cxnSp>
        <p:nvCxnSpPr>
          <p:cNvPr id="3" name="Ευθεία γραμμή σύνδεσης 2">
            <a:extLst>
              <a:ext uri="{FF2B5EF4-FFF2-40B4-BE49-F238E27FC236}">
                <a16:creationId xmlns:a16="http://schemas.microsoft.com/office/drawing/2014/main" id="{FAFB2B75-4D9E-47C4-AA30-5E9E4DB82046}"/>
              </a:ext>
            </a:extLst>
          </p:cNvPr>
          <p:cNvCxnSpPr>
            <a:cxnSpLocks/>
          </p:cNvCxnSpPr>
          <p:nvPr/>
        </p:nvCxnSpPr>
        <p:spPr>
          <a:xfrm>
            <a:off x="3644988" y="2158483"/>
            <a:ext cx="0" cy="1160583"/>
          </a:xfrm>
          <a:prstGeom prst="line">
            <a:avLst/>
          </a:prstGeom>
          <a:noFill/>
          <a:ln w="19050" cap="flat" cmpd="sng" algn="ctr">
            <a:solidFill>
              <a:sysClr val="windowText" lastClr="000000"/>
            </a:solidFill>
            <a:prstDash val="solid"/>
            <a:miter lim="800000"/>
          </a:ln>
          <a:effectLst/>
        </p:spPr>
      </p:cxnSp>
      <p:cxnSp>
        <p:nvCxnSpPr>
          <p:cNvPr id="4" name="Ευθεία γραμμή σύνδεσης 3">
            <a:extLst>
              <a:ext uri="{FF2B5EF4-FFF2-40B4-BE49-F238E27FC236}">
                <a16:creationId xmlns:a16="http://schemas.microsoft.com/office/drawing/2014/main" id="{498F2FD9-6466-4016-BFC8-4B5C4C4D5E3C}"/>
              </a:ext>
            </a:extLst>
          </p:cNvPr>
          <p:cNvCxnSpPr>
            <a:cxnSpLocks/>
          </p:cNvCxnSpPr>
          <p:nvPr/>
        </p:nvCxnSpPr>
        <p:spPr>
          <a:xfrm flipH="1">
            <a:off x="257019" y="3319066"/>
            <a:ext cx="1524881" cy="0"/>
          </a:xfrm>
          <a:prstGeom prst="line">
            <a:avLst/>
          </a:prstGeom>
          <a:noFill/>
          <a:ln w="19050" cap="flat" cmpd="sng" algn="ctr">
            <a:solidFill>
              <a:sysClr val="windowText" lastClr="000000"/>
            </a:solidFill>
            <a:prstDash val="solid"/>
            <a:miter lim="800000"/>
          </a:ln>
          <a:effectLst/>
        </p:spPr>
      </p:cxnSp>
      <p:cxnSp>
        <p:nvCxnSpPr>
          <p:cNvPr id="5" name="Ευθεία γραμμή σύνδεσης 4">
            <a:extLst>
              <a:ext uri="{FF2B5EF4-FFF2-40B4-BE49-F238E27FC236}">
                <a16:creationId xmlns:a16="http://schemas.microsoft.com/office/drawing/2014/main" id="{E7442594-6F6B-41C0-B61F-55A7663DE223}"/>
              </a:ext>
            </a:extLst>
          </p:cNvPr>
          <p:cNvCxnSpPr>
            <a:cxnSpLocks/>
          </p:cNvCxnSpPr>
          <p:nvPr/>
        </p:nvCxnSpPr>
        <p:spPr>
          <a:xfrm flipH="1">
            <a:off x="269623" y="2158483"/>
            <a:ext cx="1524881" cy="0"/>
          </a:xfrm>
          <a:prstGeom prst="line">
            <a:avLst/>
          </a:prstGeom>
          <a:noFill/>
          <a:ln w="19050" cap="flat" cmpd="sng" algn="ctr">
            <a:solidFill>
              <a:sysClr val="windowText" lastClr="000000"/>
            </a:solidFill>
            <a:prstDash val="solid"/>
            <a:miter lim="800000"/>
          </a:ln>
          <a:effectLst/>
        </p:spPr>
      </p:cxnSp>
      <p:cxnSp>
        <p:nvCxnSpPr>
          <p:cNvPr id="6" name="Ευθεία γραμμή σύνδεσης 5">
            <a:extLst>
              <a:ext uri="{FF2B5EF4-FFF2-40B4-BE49-F238E27FC236}">
                <a16:creationId xmlns:a16="http://schemas.microsoft.com/office/drawing/2014/main" id="{B964D2F4-D265-4A09-AF28-64B53785C8AC}"/>
              </a:ext>
            </a:extLst>
          </p:cNvPr>
          <p:cNvCxnSpPr>
            <a:cxnSpLocks/>
          </p:cNvCxnSpPr>
          <p:nvPr/>
        </p:nvCxnSpPr>
        <p:spPr>
          <a:xfrm flipH="1">
            <a:off x="2412896" y="2158483"/>
            <a:ext cx="1232093" cy="0"/>
          </a:xfrm>
          <a:prstGeom prst="line">
            <a:avLst/>
          </a:prstGeom>
          <a:noFill/>
          <a:ln w="19050" cap="flat" cmpd="sng" algn="ctr">
            <a:solidFill>
              <a:sysClr val="windowText" lastClr="000000"/>
            </a:solidFill>
            <a:prstDash val="solid"/>
            <a:miter lim="800000"/>
          </a:ln>
          <a:effectLst/>
        </p:spPr>
      </p:cxnSp>
      <p:cxnSp>
        <p:nvCxnSpPr>
          <p:cNvPr id="7" name="Ευθεία γραμμή σύνδεσης 6">
            <a:extLst>
              <a:ext uri="{FF2B5EF4-FFF2-40B4-BE49-F238E27FC236}">
                <a16:creationId xmlns:a16="http://schemas.microsoft.com/office/drawing/2014/main" id="{D31EBF4B-CB30-4727-BF46-30C62CD85E1A}"/>
              </a:ext>
            </a:extLst>
          </p:cNvPr>
          <p:cNvCxnSpPr>
            <a:cxnSpLocks/>
          </p:cNvCxnSpPr>
          <p:nvPr/>
        </p:nvCxnSpPr>
        <p:spPr>
          <a:xfrm flipH="1">
            <a:off x="2026035" y="3316135"/>
            <a:ext cx="1622766" cy="2931"/>
          </a:xfrm>
          <a:prstGeom prst="line">
            <a:avLst/>
          </a:prstGeom>
          <a:noFill/>
          <a:ln w="19050" cap="flat" cmpd="sng" algn="ctr">
            <a:solidFill>
              <a:sysClr val="windowText" lastClr="000000"/>
            </a:solidFill>
            <a:prstDash val="solid"/>
            <a:miter lim="800000"/>
          </a:ln>
          <a:effectLst/>
        </p:spPr>
      </p:cxnSp>
      <p:cxnSp>
        <p:nvCxnSpPr>
          <p:cNvPr id="8" name="Ευθεία γραμμή σύνδεσης 7">
            <a:extLst>
              <a:ext uri="{FF2B5EF4-FFF2-40B4-BE49-F238E27FC236}">
                <a16:creationId xmlns:a16="http://schemas.microsoft.com/office/drawing/2014/main" id="{E3E2FE54-8B85-42CA-A633-44EDE1BF7229}"/>
              </a:ext>
            </a:extLst>
          </p:cNvPr>
          <p:cNvCxnSpPr>
            <a:cxnSpLocks/>
          </p:cNvCxnSpPr>
          <p:nvPr/>
        </p:nvCxnSpPr>
        <p:spPr>
          <a:xfrm flipH="1">
            <a:off x="1781899" y="3031851"/>
            <a:ext cx="1" cy="527538"/>
          </a:xfrm>
          <a:prstGeom prst="line">
            <a:avLst/>
          </a:prstGeom>
          <a:noFill/>
          <a:ln w="19050" cap="flat" cmpd="sng" algn="ctr">
            <a:solidFill>
              <a:sysClr val="windowText" lastClr="000000"/>
            </a:solidFill>
            <a:prstDash val="solid"/>
            <a:miter lim="800000"/>
          </a:ln>
          <a:effectLst/>
        </p:spPr>
      </p:cxnSp>
      <p:cxnSp>
        <p:nvCxnSpPr>
          <p:cNvPr id="9" name="Ευθεία γραμμή σύνδεσης 8">
            <a:extLst>
              <a:ext uri="{FF2B5EF4-FFF2-40B4-BE49-F238E27FC236}">
                <a16:creationId xmlns:a16="http://schemas.microsoft.com/office/drawing/2014/main" id="{CD3CFC7B-3ED8-442F-A358-0EFB2E925A12}"/>
              </a:ext>
            </a:extLst>
          </p:cNvPr>
          <p:cNvCxnSpPr>
            <a:cxnSpLocks/>
          </p:cNvCxnSpPr>
          <p:nvPr/>
        </p:nvCxnSpPr>
        <p:spPr>
          <a:xfrm>
            <a:off x="2026034" y="3179855"/>
            <a:ext cx="1" cy="231530"/>
          </a:xfrm>
          <a:prstGeom prst="line">
            <a:avLst/>
          </a:prstGeom>
          <a:noFill/>
          <a:ln w="19050" cap="flat" cmpd="sng" algn="ctr">
            <a:solidFill>
              <a:sysClr val="windowText" lastClr="000000"/>
            </a:solidFill>
            <a:prstDash val="solid"/>
            <a:miter lim="800000"/>
          </a:ln>
          <a:effectLst/>
        </p:spPr>
      </p:cxnSp>
      <p:cxnSp>
        <p:nvCxnSpPr>
          <p:cNvPr id="10" name="Ευθεία γραμμή σύνδεσης 9">
            <a:extLst>
              <a:ext uri="{FF2B5EF4-FFF2-40B4-BE49-F238E27FC236}">
                <a16:creationId xmlns:a16="http://schemas.microsoft.com/office/drawing/2014/main" id="{7A5A7394-FF2F-4072-8B5C-28224A095DA1}"/>
              </a:ext>
            </a:extLst>
          </p:cNvPr>
          <p:cNvCxnSpPr>
            <a:cxnSpLocks/>
          </p:cNvCxnSpPr>
          <p:nvPr/>
        </p:nvCxnSpPr>
        <p:spPr>
          <a:xfrm flipH="1">
            <a:off x="1801532" y="1894714"/>
            <a:ext cx="1" cy="527538"/>
          </a:xfrm>
          <a:prstGeom prst="line">
            <a:avLst/>
          </a:prstGeom>
          <a:noFill/>
          <a:ln w="19050" cap="flat" cmpd="sng" algn="ctr">
            <a:solidFill>
              <a:sysClr val="windowText" lastClr="000000"/>
            </a:solidFill>
            <a:prstDash val="solid"/>
            <a:miter lim="800000"/>
          </a:ln>
          <a:effectLst/>
        </p:spPr>
      </p:cxnSp>
      <p:cxnSp>
        <p:nvCxnSpPr>
          <p:cNvPr id="11" name="Ευθεία γραμμή σύνδεσης 10">
            <a:extLst>
              <a:ext uri="{FF2B5EF4-FFF2-40B4-BE49-F238E27FC236}">
                <a16:creationId xmlns:a16="http://schemas.microsoft.com/office/drawing/2014/main" id="{F7ABC5D2-B0B5-4426-8CFC-550580560069}"/>
              </a:ext>
            </a:extLst>
          </p:cNvPr>
          <p:cNvCxnSpPr>
            <a:cxnSpLocks/>
          </p:cNvCxnSpPr>
          <p:nvPr/>
        </p:nvCxnSpPr>
        <p:spPr>
          <a:xfrm flipH="1">
            <a:off x="2405866" y="1897647"/>
            <a:ext cx="1" cy="527538"/>
          </a:xfrm>
          <a:prstGeom prst="line">
            <a:avLst/>
          </a:prstGeom>
          <a:noFill/>
          <a:ln w="19050" cap="flat" cmpd="sng" algn="ctr">
            <a:solidFill>
              <a:sysClr val="windowText" lastClr="000000"/>
            </a:solidFill>
            <a:prstDash val="solid"/>
            <a:miter lim="800000"/>
          </a:ln>
          <a:effectLst/>
        </p:spPr>
      </p:cxnSp>
      <p:sp>
        <p:nvSpPr>
          <p:cNvPr id="12" name="Ορθογώνιο 11">
            <a:extLst>
              <a:ext uri="{FF2B5EF4-FFF2-40B4-BE49-F238E27FC236}">
                <a16:creationId xmlns:a16="http://schemas.microsoft.com/office/drawing/2014/main" id="{5764122B-B8D0-4416-B1E8-A5E7846C906A}"/>
              </a:ext>
            </a:extLst>
          </p:cNvPr>
          <p:cNvSpPr/>
          <p:nvPr/>
        </p:nvSpPr>
        <p:spPr>
          <a:xfrm>
            <a:off x="1808561" y="1894713"/>
            <a:ext cx="428490" cy="5246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D92B7C-142C-4171-A6AC-71D94E29C57B}"/>
                  </a:ext>
                </a:extLst>
              </p:cNvPr>
              <p:cNvSpPr txBox="1"/>
              <p:nvPr/>
            </p:nvSpPr>
            <p:spPr>
              <a:xfrm flipH="1">
                <a:off x="1781899" y="3341048"/>
                <a:ext cx="3443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𝑉</m:t>
                          </m:r>
                        </m:e>
                        <m:sub>
                          <m:r>
                            <a:rPr lang="el-GR" i="1">
                              <a:latin typeface="Cambria Math" panose="02040503050406030204" pitchFamily="18" charset="0"/>
                            </a:rPr>
                            <m:t>0</m:t>
                          </m:r>
                        </m:sub>
                      </m:sSub>
                    </m:oMath>
                  </m:oMathPara>
                </a14:m>
                <a:endParaRPr lang="el-GR" dirty="0"/>
              </a:p>
            </p:txBody>
          </p:sp>
        </mc:Choice>
        <mc:Fallback xmlns="">
          <p:sp>
            <p:nvSpPr>
              <p:cNvPr id="13" name="TextBox 12">
                <a:extLst>
                  <a:ext uri="{FF2B5EF4-FFF2-40B4-BE49-F238E27FC236}">
                    <a16:creationId xmlns:a16="http://schemas.microsoft.com/office/drawing/2014/main" id="{13D92B7C-142C-4171-A6AC-71D94E29C57B}"/>
                  </a:ext>
                </a:extLst>
              </p:cNvPr>
              <p:cNvSpPr txBox="1">
                <a:spLocks noRot="1" noChangeAspect="1" noMove="1" noResize="1" noEditPoints="1" noAdjustHandles="1" noChangeArrowheads="1" noChangeShapeType="1" noTextEdit="1"/>
              </p:cNvSpPr>
              <p:nvPr/>
            </p:nvSpPr>
            <p:spPr>
              <a:xfrm flipH="1">
                <a:off x="1781899" y="3341048"/>
                <a:ext cx="344366" cy="369332"/>
              </a:xfrm>
              <a:prstGeom prst="rect">
                <a:avLst/>
              </a:prstGeom>
              <a:blipFill>
                <a:blip r:embed="rId2"/>
                <a:stretch>
                  <a:fillRect r="-526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4" name="TextBox 44">
                <a:extLst>
                  <a:ext uri="{FF2B5EF4-FFF2-40B4-BE49-F238E27FC236}">
                    <a16:creationId xmlns:a16="http://schemas.microsoft.com/office/drawing/2014/main" id="{9FC38F95-36D8-4BE1-95BF-3A8A4235A0F3}"/>
                  </a:ext>
                </a:extLst>
              </p:cNvPr>
              <p:cNvSpPr txBox="1"/>
              <p:nvPr/>
            </p:nvSpPr>
            <p:spPr>
              <a:xfrm>
                <a:off x="1217653" y="1365491"/>
                <a:ext cx="679794" cy="670120"/>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a:t>
                </a:r>
                <a14:m>
                  <m:oMath xmlns:m="http://schemas.openxmlformats.org/officeDocument/2006/math">
                    <m:sSub>
                      <m:sSubPr>
                        <m:ctrlPr>
                          <a:rPr lang="el-GR" sz="1800" i="1" smtClean="0">
                            <a:effectLst/>
                            <a:latin typeface="Cambria Math" panose="02040503050406030204" pitchFamily="18" charset="0"/>
                            <a:ea typeface="Times New Roman" panose="02020603050405020304" pitchFamily="18" charset="0"/>
                          </a:rPr>
                        </m:ctrlPr>
                      </m:sSubPr>
                      <m:e>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44">
                <a:extLst>
                  <a:ext uri="{FF2B5EF4-FFF2-40B4-BE49-F238E27FC236}">
                    <a16:creationId xmlns:a16="http://schemas.microsoft.com/office/drawing/2014/main" id="{9FC38F95-36D8-4BE1-95BF-3A8A4235A0F3}"/>
                  </a:ext>
                </a:extLst>
              </p:cNvPr>
              <p:cNvSpPr txBox="1">
                <a:spLocks noRot="1" noChangeAspect="1" noMove="1" noResize="1" noEditPoints="1" noAdjustHandles="1" noChangeArrowheads="1" noChangeShapeType="1" noTextEdit="1"/>
              </p:cNvSpPr>
              <p:nvPr/>
            </p:nvSpPr>
            <p:spPr>
              <a:xfrm>
                <a:off x="1217653" y="1365491"/>
                <a:ext cx="679794" cy="670120"/>
              </a:xfrm>
              <a:prstGeom prst="rect">
                <a:avLst/>
              </a:prstGeom>
              <a:blipFill>
                <a:blip r:embed="rId3"/>
                <a:stretch>
                  <a:fillRect l="-8108" b="-1181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5" name="TextBox 44">
                <a:extLst>
                  <a:ext uri="{FF2B5EF4-FFF2-40B4-BE49-F238E27FC236}">
                    <a16:creationId xmlns:a16="http://schemas.microsoft.com/office/drawing/2014/main" id="{C9A7459C-A344-4E2E-88F2-15882EA740AE}"/>
                  </a:ext>
                </a:extLst>
              </p:cNvPr>
              <p:cNvSpPr txBox="1"/>
              <p:nvPr/>
            </p:nvSpPr>
            <p:spPr>
              <a:xfrm>
                <a:off x="2321751" y="1682947"/>
                <a:ext cx="700161"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a:t>
                </a:r>
                <a14:m>
                  <m:oMath xmlns:m="http://schemas.openxmlformats.org/officeDocument/2006/math">
                    <m:sSub>
                      <m:sSubPr>
                        <m:ctrlPr>
                          <a:rPr lang="el-GR" sz="1800" i="1" smtClean="0">
                            <a:effectLst/>
                            <a:latin typeface="Cambria Math" panose="02040503050406030204" pitchFamily="18" charset="0"/>
                            <a:ea typeface="Times New Roman" panose="02020603050405020304" pitchFamily="18" charset="0"/>
                          </a:rPr>
                        </m:ctrlPr>
                      </m:sSubPr>
                      <m:e>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l-G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 name="TextBox 44">
                <a:extLst>
                  <a:ext uri="{FF2B5EF4-FFF2-40B4-BE49-F238E27FC236}">
                    <a16:creationId xmlns:a16="http://schemas.microsoft.com/office/drawing/2014/main" id="{C9A7459C-A344-4E2E-88F2-15882EA740AE}"/>
                  </a:ext>
                </a:extLst>
              </p:cNvPr>
              <p:cNvSpPr txBox="1">
                <a:spLocks noRot="1" noChangeAspect="1" noMove="1" noResize="1" noEditPoints="1" noAdjustHandles="1" noChangeArrowheads="1" noChangeShapeType="1" noTextEdit="1"/>
              </p:cNvSpPr>
              <p:nvPr/>
            </p:nvSpPr>
            <p:spPr>
              <a:xfrm>
                <a:off x="2321751" y="1682947"/>
                <a:ext cx="700161" cy="373757"/>
              </a:xfrm>
              <a:prstGeom prst="rect">
                <a:avLst/>
              </a:prstGeom>
              <a:blipFill>
                <a:blip r:embed="rId4"/>
                <a:stretch>
                  <a:fillRect t="-9836" b="-22951"/>
                </a:stretch>
              </a:blipFill>
            </p:spPr>
            <p:txBody>
              <a:bodyPr/>
              <a:lstStyle/>
              <a:p>
                <a:r>
                  <a:rPr lang="el-GR">
                    <a:noFill/>
                  </a:rPr>
                  <a:t> </a:t>
                </a:r>
              </a:p>
            </p:txBody>
          </p:sp>
        </mc:Fallback>
      </mc:AlternateContent>
      <p:sp>
        <p:nvSpPr>
          <p:cNvPr id="16" name="Πλαίσιο κειμένου 2">
            <a:extLst>
              <a:ext uri="{FF2B5EF4-FFF2-40B4-BE49-F238E27FC236}">
                <a16:creationId xmlns:a16="http://schemas.microsoft.com/office/drawing/2014/main" id="{5300C55D-D860-477E-ABF9-05EE83AD8B5F}"/>
              </a:ext>
            </a:extLst>
          </p:cNvPr>
          <p:cNvSpPr txBox="1">
            <a:spLocks noChangeArrowheads="1"/>
          </p:cNvSpPr>
          <p:nvPr/>
        </p:nvSpPr>
        <p:spPr bwMode="auto">
          <a:xfrm>
            <a:off x="2022222" y="2905804"/>
            <a:ext cx="281940" cy="4434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Πλαίσιο κειμένου 2">
            <a:extLst>
              <a:ext uri="{FF2B5EF4-FFF2-40B4-BE49-F238E27FC236}">
                <a16:creationId xmlns:a16="http://schemas.microsoft.com/office/drawing/2014/main" id="{36345749-D419-48C6-9BAE-673C0D0A7C8D}"/>
              </a:ext>
            </a:extLst>
          </p:cNvPr>
          <p:cNvSpPr txBox="1">
            <a:spLocks noChangeArrowheads="1"/>
          </p:cNvSpPr>
          <p:nvPr/>
        </p:nvSpPr>
        <p:spPr bwMode="auto">
          <a:xfrm>
            <a:off x="1456876" y="2885605"/>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18650337-BB49-4DF3-8586-6A5E57CA71DB}"/>
              </a:ext>
            </a:extLst>
          </p:cNvPr>
          <p:cNvSpPr txBox="1"/>
          <p:nvPr/>
        </p:nvSpPr>
        <p:spPr>
          <a:xfrm>
            <a:off x="3746692" y="131857"/>
            <a:ext cx="6097464" cy="461665"/>
          </a:xfrm>
          <a:prstGeom prst="rect">
            <a:avLst/>
          </a:prstGeom>
          <a:noFill/>
        </p:spPr>
        <p:txBody>
          <a:bodyPr wrap="square">
            <a:spAutoFit/>
          </a:bodyPr>
          <a:lstStyle/>
          <a:p>
            <a:r>
              <a:rPr lang="el-GR" sz="2400" b="1" i="1" dirty="0"/>
              <a:t>Πυκνωτής</a:t>
            </a:r>
            <a:r>
              <a:rPr lang="en-US" sz="2400" b="1" i="1" dirty="0"/>
              <a:t> </a:t>
            </a:r>
            <a:r>
              <a:rPr lang="el-GR" sz="2400" b="1" i="1" dirty="0"/>
              <a:t>με εν μέρει διηλεκτρικό</a:t>
            </a:r>
          </a:p>
        </p:txBody>
      </p:sp>
      <p:cxnSp>
        <p:nvCxnSpPr>
          <p:cNvPr id="20" name="Ευθεία γραμμή σύνδεσης 19">
            <a:extLst>
              <a:ext uri="{FF2B5EF4-FFF2-40B4-BE49-F238E27FC236}">
                <a16:creationId xmlns:a16="http://schemas.microsoft.com/office/drawing/2014/main" id="{37DE8985-6115-4513-BCE2-CCD2B178F922}"/>
              </a:ext>
            </a:extLst>
          </p:cNvPr>
          <p:cNvCxnSpPr>
            <a:cxnSpLocks/>
          </p:cNvCxnSpPr>
          <p:nvPr/>
        </p:nvCxnSpPr>
        <p:spPr>
          <a:xfrm>
            <a:off x="257019" y="5155217"/>
            <a:ext cx="0" cy="1160583"/>
          </a:xfrm>
          <a:prstGeom prst="line">
            <a:avLst/>
          </a:prstGeom>
          <a:noFill/>
          <a:ln w="19050" cap="flat" cmpd="sng" algn="ctr">
            <a:solidFill>
              <a:sysClr val="windowText" lastClr="000000"/>
            </a:solidFill>
            <a:prstDash val="solid"/>
            <a:miter lim="800000"/>
          </a:ln>
          <a:effectLst/>
        </p:spPr>
      </p:cxnSp>
      <p:cxnSp>
        <p:nvCxnSpPr>
          <p:cNvPr id="21" name="Ευθεία γραμμή σύνδεσης 20">
            <a:extLst>
              <a:ext uri="{FF2B5EF4-FFF2-40B4-BE49-F238E27FC236}">
                <a16:creationId xmlns:a16="http://schemas.microsoft.com/office/drawing/2014/main" id="{282B5C84-73AD-44B0-B0B4-22B9C6EDA53C}"/>
              </a:ext>
            </a:extLst>
          </p:cNvPr>
          <p:cNvCxnSpPr>
            <a:cxnSpLocks/>
          </p:cNvCxnSpPr>
          <p:nvPr/>
        </p:nvCxnSpPr>
        <p:spPr>
          <a:xfrm>
            <a:off x="3644988" y="5155217"/>
            <a:ext cx="0" cy="1160583"/>
          </a:xfrm>
          <a:prstGeom prst="line">
            <a:avLst/>
          </a:prstGeom>
          <a:noFill/>
          <a:ln w="19050" cap="flat" cmpd="sng" algn="ctr">
            <a:solidFill>
              <a:sysClr val="windowText" lastClr="000000"/>
            </a:solidFill>
            <a:prstDash val="solid"/>
            <a:miter lim="800000"/>
          </a:ln>
          <a:effectLst/>
        </p:spPr>
      </p:cxnSp>
      <p:cxnSp>
        <p:nvCxnSpPr>
          <p:cNvPr id="22" name="Ευθεία γραμμή σύνδεσης 21">
            <a:extLst>
              <a:ext uri="{FF2B5EF4-FFF2-40B4-BE49-F238E27FC236}">
                <a16:creationId xmlns:a16="http://schemas.microsoft.com/office/drawing/2014/main" id="{925A41C5-6DB5-4EEC-8187-EFA786AEE62A}"/>
              </a:ext>
            </a:extLst>
          </p:cNvPr>
          <p:cNvCxnSpPr>
            <a:cxnSpLocks/>
          </p:cNvCxnSpPr>
          <p:nvPr/>
        </p:nvCxnSpPr>
        <p:spPr>
          <a:xfrm flipH="1">
            <a:off x="257019" y="6315800"/>
            <a:ext cx="1524881" cy="0"/>
          </a:xfrm>
          <a:prstGeom prst="line">
            <a:avLst/>
          </a:prstGeom>
          <a:noFill/>
          <a:ln w="19050" cap="flat" cmpd="sng" algn="ctr">
            <a:solidFill>
              <a:sysClr val="windowText" lastClr="000000"/>
            </a:solidFill>
            <a:prstDash val="solid"/>
            <a:miter lim="800000"/>
          </a:ln>
          <a:effectLst/>
        </p:spPr>
      </p:cxnSp>
      <p:cxnSp>
        <p:nvCxnSpPr>
          <p:cNvPr id="25" name="Ευθεία γραμμή σύνδεσης 24">
            <a:extLst>
              <a:ext uri="{FF2B5EF4-FFF2-40B4-BE49-F238E27FC236}">
                <a16:creationId xmlns:a16="http://schemas.microsoft.com/office/drawing/2014/main" id="{0C900CFE-57DE-4D90-AC83-F7744EEFE917}"/>
              </a:ext>
            </a:extLst>
          </p:cNvPr>
          <p:cNvCxnSpPr>
            <a:cxnSpLocks/>
          </p:cNvCxnSpPr>
          <p:nvPr/>
        </p:nvCxnSpPr>
        <p:spPr>
          <a:xfrm flipH="1">
            <a:off x="2026035" y="6312869"/>
            <a:ext cx="1622766" cy="2931"/>
          </a:xfrm>
          <a:prstGeom prst="line">
            <a:avLst/>
          </a:prstGeom>
          <a:noFill/>
          <a:ln w="19050" cap="flat" cmpd="sng" algn="ctr">
            <a:solidFill>
              <a:sysClr val="windowText" lastClr="000000"/>
            </a:solidFill>
            <a:prstDash val="solid"/>
            <a:miter lim="800000"/>
          </a:ln>
          <a:effectLst/>
        </p:spPr>
      </p:cxnSp>
      <p:cxnSp>
        <p:nvCxnSpPr>
          <p:cNvPr id="26" name="Ευθεία γραμμή σύνδεσης 25">
            <a:extLst>
              <a:ext uri="{FF2B5EF4-FFF2-40B4-BE49-F238E27FC236}">
                <a16:creationId xmlns:a16="http://schemas.microsoft.com/office/drawing/2014/main" id="{1B2C581E-6F7C-4DD8-A6B2-9721FAD3E9DF}"/>
              </a:ext>
            </a:extLst>
          </p:cNvPr>
          <p:cNvCxnSpPr>
            <a:cxnSpLocks/>
          </p:cNvCxnSpPr>
          <p:nvPr/>
        </p:nvCxnSpPr>
        <p:spPr>
          <a:xfrm flipH="1">
            <a:off x="1781899" y="6028585"/>
            <a:ext cx="1" cy="527538"/>
          </a:xfrm>
          <a:prstGeom prst="line">
            <a:avLst/>
          </a:prstGeom>
          <a:noFill/>
          <a:ln w="19050" cap="flat" cmpd="sng" algn="ctr">
            <a:solidFill>
              <a:sysClr val="windowText" lastClr="000000"/>
            </a:solidFill>
            <a:prstDash val="solid"/>
            <a:miter lim="800000"/>
          </a:ln>
          <a:effectLst/>
        </p:spPr>
      </p:cxnSp>
      <p:cxnSp>
        <p:nvCxnSpPr>
          <p:cNvPr id="27" name="Ευθεία γραμμή σύνδεσης 26">
            <a:extLst>
              <a:ext uri="{FF2B5EF4-FFF2-40B4-BE49-F238E27FC236}">
                <a16:creationId xmlns:a16="http://schemas.microsoft.com/office/drawing/2014/main" id="{09D4DAE5-BB1F-41DE-9055-638D9179A3D1}"/>
              </a:ext>
            </a:extLst>
          </p:cNvPr>
          <p:cNvCxnSpPr>
            <a:cxnSpLocks/>
          </p:cNvCxnSpPr>
          <p:nvPr/>
        </p:nvCxnSpPr>
        <p:spPr>
          <a:xfrm>
            <a:off x="2026034" y="6176589"/>
            <a:ext cx="1" cy="231530"/>
          </a:xfrm>
          <a:prstGeom prst="line">
            <a:avLst/>
          </a:prstGeom>
          <a:noFill/>
          <a:ln w="19050" cap="flat" cmpd="sng" algn="ctr">
            <a:solidFill>
              <a:sysClr val="windowText" lastClr="000000"/>
            </a:solidFill>
            <a:prstDash val="solid"/>
            <a:miter lim="800000"/>
          </a:ln>
          <a:effectLst/>
        </p:spPr>
      </p:cxnSp>
      <p:cxnSp>
        <p:nvCxnSpPr>
          <p:cNvPr id="28" name="Ευθεία γραμμή σύνδεσης 27">
            <a:extLst>
              <a:ext uri="{FF2B5EF4-FFF2-40B4-BE49-F238E27FC236}">
                <a16:creationId xmlns:a16="http://schemas.microsoft.com/office/drawing/2014/main" id="{8A4654C5-7BD7-407D-8FF3-685CDD504925}"/>
              </a:ext>
            </a:extLst>
          </p:cNvPr>
          <p:cNvCxnSpPr>
            <a:cxnSpLocks/>
          </p:cNvCxnSpPr>
          <p:nvPr/>
        </p:nvCxnSpPr>
        <p:spPr>
          <a:xfrm flipH="1">
            <a:off x="982228" y="4886943"/>
            <a:ext cx="1" cy="527538"/>
          </a:xfrm>
          <a:prstGeom prst="line">
            <a:avLst/>
          </a:prstGeom>
          <a:noFill/>
          <a:ln w="19050" cap="flat" cmpd="sng" algn="ctr">
            <a:solidFill>
              <a:sysClr val="windowText" lastClr="000000"/>
            </a:solidFill>
            <a:prstDash val="solid"/>
            <a:miter lim="800000"/>
          </a:ln>
          <a:effectLst/>
        </p:spPr>
      </p:cxnSp>
      <p:cxnSp>
        <p:nvCxnSpPr>
          <p:cNvPr id="29" name="Ευθεία γραμμή σύνδεσης 28">
            <a:extLst>
              <a:ext uri="{FF2B5EF4-FFF2-40B4-BE49-F238E27FC236}">
                <a16:creationId xmlns:a16="http://schemas.microsoft.com/office/drawing/2014/main" id="{48398048-CA55-4633-A797-81EE4EE507A1}"/>
              </a:ext>
            </a:extLst>
          </p:cNvPr>
          <p:cNvCxnSpPr>
            <a:cxnSpLocks/>
          </p:cNvCxnSpPr>
          <p:nvPr/>
        </p:nvCxnSpPr>
        <p:spPr>
          <a:xfrm flipH="1">
            <a:off x="1393508" y="4886943"/>
            <a:ext cx="1" cy="527538"/>
          </a:xfrm>
          <a:prstGeom prst="line">
            <a:avLst/>
          </a:prstGeom>
          <a:noFill/>
          <a:ln w="19050" cap="flat" cmpd="sng" algn="ctr">
            <a:solidFill>
              <a:sysClr val="windowText" lastClr="000000"/>
            </a:solidFill>
            <a:prstDash val="solid"/>
            <a:miter lim="800000"/>
          </a:ln>
          <a:effectLst/>
        </p:spPr>
      </p:cxnSp>
      <p:sp>
        <p:nvSpPr>
          <p:cNvPr id="30" name="Ορθογώνιο 29">
            <a:extLst>
              <a:ext uri="{FF2B5EF4-FFF2-40B4-BE49-F238E27FC236}">
                <a16:creationId xmlns:a16="http://schemas.microsoft.com/office/drawing/2014/main" id="{F7A89ED4-8DA1-4386-96CF-2D5B01C4AD35}"/>
              </a:ext>
            </a:extLst>
          </p:cNvPr>
          <p:cNvSpPr/>
          <p:nvPr/>
        </p:nvSpPr>
        <p:spPr>
          <a:xfrm>
            <a:off x="993534" y="4889874"/>
            <a:ext cx="377364" cy="5246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2FE7587-7580-4D4B-90F5-4A0738233FD8}"/>
                  </a:ext>
                </a:extLst>
              </p:cNvPr>
              <p:cNvSpPr txBox="1"/>
              <p:nvPr/>
            </p:nvSpPr>
            <p:spPr>
              <a:xfrm flipH="1">
                <a:off x="1781899" y="6337782"/>
                <a:ext cx="3443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𝑉</m:t>
                          </m:r>
                        </m:e>
                        <m:sub>
                          <m:r>
                            <a:rPr lang="el-GR" i="1">
                              <a:latin typeface="Cambria Math" panose="02040503050406030204" pitchFamily="18" charset="0"/>
                            </a:rPr>
                            <m:t>0</m:t>
                          </m:r>
                        </m:sub>
                      </m:sSub>
                    </m:oMath>
                  </m:oMathPara>
                </a14:m>
                <a:endParaRPr lang="el-GR" dirty="0"/>
              </a:p>
            </p:txBody>
          </p:sp>
        </mc:Choice>
        <mc:Fallback xmlns="">
          <p:sp>
            <p:nvSpPr>
              <p:cNvPr id="31" name="TextBox 30">
                <a:extLst>
                  <a:ext uri="{FF2B5EF4-FFF2-40B4-BE49-F238E27FC236}">
                    <a16:creationId xmlns:a16="http://schemas.microsoft.com/office/drawing/2014/main" id="{F2FE7587-7580-4D4B-90F5-4A0738233FD8}"/>
                  </a:ext>
                </a:extLst>
              </p:cNvPr>
              <p:cNvSpPr txBox="1">
                <a:spLocks noRot="1" noChangeAspect="1" noMove="1" noResize="1" noEditPoints="1" noAdjustHandles="1" noChangeArrowheads="1" noChangeShapeType="1" noTextEdit="1"/>
              </p:cNvSpPr>
              <p:nvPr/>
            </p:nvSpPr>
            <p:spPr>
              <a:xfrm flipH="1">
                <a:off x="1781899" y="6337782"/>
                <a:ext cx="344366" cy="369332"/>
              </a:xfrm>
              <a:prstGeom prst="rect">
                <a:avLst/>
              </a:prstGeom>
              <a:blipFill>
                <a:blip r:embed="rId5"/>
                <a:stretch>
                  <a:fillRect r="-5263"/>
                </a:stretch>
              </a:blipFill>
            </p:spPr>
            <p:txBody>
              <a:bodyPr/>
              <a:lstStyle/>
              <a:p>
                <a:r>
                  <a:rPr lang="el-GR">
                    <a:noFill/>
                  </a:rPr>
                  <a:t> </a:t>
                </a:r>
              </a:p>
            </p:txBody>
          </p:sp>
        </mc:Fallback>
      </mc:AlternateContent>
      <p:sp>
        <p:nvSpPr>
          <p:cNvPr id="32" name="TextBox 44">
            <a:extLst>
              <a:ext uri="{FF2B5EF4-FFF2-40B4-BE49-F238E27FC236}">
                <a16:creationId xmlns:a16="http://schemas.microsoft.com/office/drawing/2014/main" id="{301C7103-70C6-4F24-ADB9-AACDCBA7A2E9}"/>
              </a:ext>
            </a:extLst>
          </p:cNvPr>
          <p:cNvSpPr txBox="1"/>
          <p:nvPr/>
        </p:nvSpPr>
        <p:spPr>
          <a:xfrm>
            <a:off x="1210990" y="5506799"/>
            <a:ext cx="700161"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Πλαίσιο κειμένου 2">
            <a:extLst>
              <a:ext uri="{FF2B5EF4-FFF2-40B4-BE49-F238E27FC236}">
                <a16:creationId xmlns:a16="http://schemas.microsoft.com/office/drawing/2014/main" id="{5C185516-2EF0-4E3F-B2B5-352F4385D6E7}"/>
              </a:ext>
            </a:extLst>
          </p:cNvPr>
          <p:cNvSpPr txBox="1">
            <a:spLocks noChangeArrowheads="1"/>
          </p:cNvSpPr>
          <p:nvPr/>
        </p:nvSpPr>
        <p:spPr bwMode="auto">
          <a:xfrm>
            <a:off x="2022222" y="5902538"/>
            <a:ext cx="281940" cy="4434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Πλαίσιο κειμένου 2">
            <a:extLst>
              <a:ext uri="{FF2B5EF4-FFF2-40B4-BE49-F238E27FC236}">
                <a16:creationId xmlns:a16="http://schemas.microsoft.com/office/drawing/2014/main" id="{70CF7497-163C-4098-BD3B-B4C9D38E6C32}"/>
              </a:ext>
            </a:extLst>
          </p:cNvPr>
          <p:cNvSpPr txBox="1">
            <a:spLocks noChangeArrowheads="1"/>
          </p:cNvSpPr>
          <p:nvPr/>
        </p:nvSpPr>
        <p:spPr bwMode="auto">
          <a:xfrm>
            <a:off x="1456876" y="5882339"/>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Ευθεία γραμμή σύνδεσης 34">
            <a:extLst>
              <a:ext uri="{FF2B5EF4-FFF2-40B4-BE49-F238E27FC236}">
                <a16:creationId xmlns:a16="http://schemas.microsoft.com/office/drawing/2014/main" id="{533808AE-329C-4595-B8A6-9EF14A5B4EE9}"/>
              </a:ext>
            </a:extLst>
          </p:cNvPr>
          <p:cNvCxnSpPr>
            <a:cxnSpLocks/>
          </p:cNvCxnSpPr>
          <p:nvPr/>
        </p:nvCxnSpPr>
        <p:spPr>
          <a:xfrm flipH="1">
            <a:off x="2708031" y="5150712"/>
            <a:ext cx="936958" cy="0"/>
          </a:xfrm>
          <a:prstGeom prst="line">
            <a:avLst/>
          </a:prstGeom>
          <a:noFill/>
          <a:ln w="19050" cap="flat" cmpd="sng" algn="ctr">
            <a:solidFill>
              <a:sysClr val="windowText" lastClr="000000"/>
            </a:solidFill>
            <a:prstDash val="solid"/>
            <a:miter lim="800000"/>
          </a:ln>
          <a:effectLst/>
        </p:spPr>
      </p:cxnSp>
      <p:cxnSp>
        <p:nvCxnSpPr>
          <p:cNvPr id="37" name="Ευθεία γραμμή σύνδεσης 36">
            <a:extLst>
              <a:ext uri="{FF2B5EF4-FFF2-40B4-BE49-F238E27FC236}">
                <a16:creationId xmlns:a16="http://schemas.microsoft.com/office/drawing/2014/main" id="{C3AE660B-83BD-4FBD-9557-C5E4566B49B2}"/>
              </a:ext>
            </a:extLst>
          </p:cNvPr>
          <p:cNvCxnSpPr>
            <a:cxnSpLocks/>
          </p:cNvCxnSpPr>
          <p:nvPr/>
        </p:nvCxnSpPr>
        <p:spPr>
          <a:xfrm flipH="1">
            <a:off x="2698752" y="4886943"/>
            <a:ext cx="1" cy="527538"/>
          </a:xfrm>
          <a:prstGeom prst="line">
            <a:avLst/>
          </a:prstGeom>
          <a:noFill/>
          <a:ln w="19050" cap="flat" cmpd="sng" algn="ctr">
            <a:solidFill>
              <a:sysClr val="windowText" lastClr="000000"/>
            </a:solidFill>
            <a:prstDash val="solid"/>
            <a:miter lim="800000"/>
          </a:ln>
          <a:effectLst/>
        </p:spPr>
      </p:cxnSp>
      <p:cxnSp>
        <p:nvCxnSpPr>
          <p:cNvPr id="38" name="Ευθεία γραμμή σύνδεσης 37">
            <a:extLst>
              <a:ext uri="{FF2B5EF4-FFF2-40B4-BE49-F238E27FC236}">
                <a16:creationId xmlns:a16="http://schemas.microsoft.com/office/drawing/2014/main" id="{5EBC72C3-9C85-45B5-AA33-88525BD4D593}"/>
              </a:ext>
            </a:extLst>
          </p:cNvPr>
          <p:cNvCxnSpPr>
            <a:cxnSpLocks/>
          </p:cNvCxnSpPr>
          <p:nvPr/>
        </p:nvCxnSpPr>
        <p:spPr>
          <a:xfrm flipH="1">
            <a:off x="2287030" y="4892011"/>
            <a:ext cx="1" cy="527538"/>
          </a:xfrm>
          <a:prstGeom prst="line">
            <a:avLst/>
          </a:prstGeom>
          <a:noFill/>
          <a:ln w="19050" cap="flat" cmpd="sng" algn="ctr">
            <a:solidFill>
              <a:sysClr val="windowText" lastClr="000000"/>
            </a:solidFill>
            <a:prstDash val="solid"/>
            <a:miter lim="800000"/>
          </a:ln>
          <a:effectLst/>
        </p:spPr>
      </p:cxnSp>
      <p:cxnSp>
        <p:nvCxnSpPr>
          <p:cNvPr id="39" name="Ευθεία γραμμή σύνδεσης 38">
            <a:extLst>
              <a:ext uri="{FF2B5EF4-FFF2-40B4-BE49-F238E27FC236}">
                <a16:creationId xmlns:a16="http://schemas.microsoft.com/office/drawing/2014/main" id="{51A41AAB-B8BA-4194-948C-54289741D6D1}"/>
              </a:ext>
            </a:extLst>
          </p:cNvPr>
          <p:cNvCxnSpPr>
            <a:cxnSpLocks/>
          </p:cNvCxnSpPr>
          <p:nvPr/>
        </p:nvCxnSpPr>
        <p:spPr>
          <a:xfrm flipH="1">
            <a:off x="1393508" y="5150712"/>
            <a:ext cx="893522" cy="0"/>
          </a:xfrm>
          <a:prstGeom prst="line">
            <a:avLst/>
          </a:prstGeom>
          <a:noFill/>
          <a:ln w="19050" cap="flat" cmpd="sng" algn="ctr">
            <a:solidFill>
              <a:sysClr val="windowText" lastClr="000000"/>
            </a:solidFill>
            <a:prstDash val="solid"/>
            <a:miter lim="800000"/>
          </a:ln>
          <a:effectLst/>
        </p:spPr>
      </p:cxnSp>
      <p:cxnSp>
        <p:nvCxnSpPr>
          <p:cNvPr id="41" name="Ευθεία γραμμή σύνδεσης 40">
            <a:extLst>
              <a:ext uri="{FF2B5EF4-FFF2-40B4-BE49-F238E27FC236}">
                <a16:creationId xmlns:a16="http://schemas.microsoft.com/office/drawing/2014/main" id="{1F16DBC4-FA23-4003-978A-6EDDB0A7A69D}"/>
              </a:ext>
            </a:extLst>
          </p:cNvPr>
          <p:cNvCxnSpPr>
            <a:cxnSpLocks/>
            <a:stCxn id="30" idx="1"/>
          </p:cNvCxnSpPr>
          <p:nvPr/>
        </p:nvCxnSpPr>
        <p:spPr>
          <a:xfrm flipH="1" flipV="1">
            <a:off x="257020" y="5150712"/>
            <a:ext cx="736514" cy="1466"/>
          </a:xfrm>
          <a:prstGeom prst="line">
            <a:avLst/>
          </a:prstGeom>
          <a:noFill/>
          <a:ln w="19050" cap="flat" cmpd="sng" algn="ctr">
            <a:solidFill>
              <a:sysClr val="windowText" lastClr="000000"/>
            </a:solidFill>
            <a:prstDash val="solid"/>
            <a:miter lim="800000"/>
          </a:ln>
          <a:effectLst/>
        </p:spPr>
      </p:cxnSp>
      <p:pic>
        <p:nvPicPr>
          <p:cNvPr id="44" name="Εικόνα 43">
            <a:extLst>
              <a:ext uri="{FF2B5EF4-FFF2-40B4-BE49-F238E27FC236}">
                <a16:creationId xmlns:a16="http://schemas.microsoft.com/office/drawing/2014/main" id="{17E61D9D-6431-43BE-9B53-A30F89F4EF1E}"/>
              </a:ext>
            </a:extLst>
          </p:cNvPr>
          <p:cNvPicPr>
            <a:picLocks noChangeAspect="1"/>
          </p:cNvPicPr>
          <p:nvPr/>
        </p:nvPicPr>
        <p:blipFill>
          <a:blip r:embed="rId6"/>
          <a:stretch>
            <a:fillRect/>
          </a:stretch>
        </p:blipFill>
        <p:spPr>
          <a:xfrm>
            <a:off x="951704" y="4516908"/>
            <a:ext cx="371888" cy="304826"/>
          </a:xfrm>
          <a:prstGeom prst="rect">
            <a:avLst/>
          </a:prstGeom>
        </p:spPr>
      </p:pic>
      <p:pic>
        <p:nvPicPr>
          <p:cNvPr id="45" name="Εικόνα 44">
            <a:extLst>
              <a:ext uri="{FF2B5EF4-FFF2-40B4-BE49-F238E27FC236}">
                <a16:creationId xmlns:a16="http://schemas.microsoft.com/office/drawing/2014/main" id="{F3A96E11-C157-4C2A-A8E0-76F87DAE1765}"/>
              </a:ext>
            </a:extLst>
          </p:cNvPr>
          <p:cNvPicPr>
            <a:picLocks noChangeAspect="1"/>
          </p:cNvPicPr>
          <p:nvPr/>
        </p:nvPicPr>
        <p:blipFill>
          <a:blip r:embed="rId7"/>
          <a:stretch>
            <a:fillRect/>
          </a:stretch>
        </p:blipFill>
        <p:spPr>
          <a:xfrm>
            <a:off x="2287030" y="4437287"/>
            <a:ext cx="390178" cy="371888"/>
          </a:xfrm>
          <a:prstGeom prst="rect">
            <a:avLst/>
          </a:prstGeom>
        </p:spPr>
      </p:pic>
      <p:pic>
        <p:nvPicPr>
          <p:cNvPr id="47" name="Εικόνα 46">
            <a:extLst>
              <a:ext uri="{FF2B5EF4-FFF2-40B4-BE49-F238E27FC236}">
                <a16:creationId xmlns:a16="http://schemas.microsoft.com/office/drawing/2014/main" id="{62E79656-C09E-4357-B7F1-06CFA3579261}"/>
              </a:ext>
            </a:extLst>
          </p:cNvPr>
          <p:cNvPicPr>
            <a:picLocks noChangeAspect="1"/>
          </p:cNvPicPr>
          <p:nvPr/>
        </p:nvPicPr>
        <p:blipFill>
          <a:blip r:embed="rId8"/>
          <a:stretch>
            <a:fillRect/>
          </a:stretch>
        </p:blipFill>
        <p:spPr>
          <a:xfrm>
            <a:off x="2583510" y="1030848"/>
            <a:ext cx="5262372" cy="553212"/>
          </a:xfrm>
          <a:prstGeom prst="rect">
            <a:avLst/>
          </a:prstGeom>
        </p:spPr>
      </p:pic>
      <p:pic>
        <p:nvPicPr>
          <p:cNvPr id="49" name="Εικόνα 48">
            <a:extLst>
              <a:ext uri="{FF2B5EF4-FFF2-40B4-BE49-F238E27FC236}">
                <a16:creationId xmlns:a16="http://schemas.microsoft.com/office/drawing/2014/main" id="{AC8B2E21-AE1C-4294-BA4F-ABCDB0070BDB}"/>
              </a:ext>
            </a:extLst>
          </p:cNvPr>
          <p:cNvPicPr>
            <a:picLocks noChangeAspect="1"/>
          </p:cNvPicPr>
          <p:nvPr/>
        </p:nvPicPr>
        <p:blipFill>
          <a:blip r:embed="rId9"/>
          <a:stretch>
            <a:fillRect/>
          </a:stretch>
        </p:blipFill>
        <p:spPr>
          <a:xfrm>
            <a:off x="2231203" y="1579211"/>
            <a:ext cx="5262372" cy="553212"/>
          </a:xfrm>
          <a:prstGeom prst="rect">
            <a:avLst/>
          </a:prstGeom>
        </p:spPr>
      </p:pic>
      <p:pic>
        <p:nvPicPr>
          <p:cNvPr id="51" name="Εικόνα 50">
            <a:extLst>
              <a:ext uri="{FF2B5EF4-FFF2-40B4-BE49-F238E27FC236}">
                <a16:creationId xmlns:a16="http://schemas.microsoft.com/office/drawing/2014/main" id="{0FBBEAD5-5076-4CC1-AB85-C85B1DDA2B0E}"/>
              </a:ext>
            </a:extLst>
          </p:cNvPr>
          <p:cNvPicPr>
            <a:picLocks noChangeAspect="1"/>
          </p:cNvPicPr>
          <p:nvPr/>
        </p:nvPicPr>
        <p:blipFill>
          <a:blip r:embed="rId10"/>
          <a:stretch>
            <a:fillRect/>
          </a:stretch>
        </p:blipFill>
        <p:spPr>
          <a:xfrm>
            <a:off x="2489982" y="2057799"/>
            <a:ext cx="5262372" cy="938784"/>
          </a:xfrm>
          <a:prstGeom prst="rect">
            <a:avLst/>
          </a:prstGeom>
        </p:spPr>
      </p:pic>
      <p:pic>
        <p:nvPicPr>
          <p:cNvPr id="53" name="Εικόνα 52">
            <a:extLst>
              <a:ext uri="{FF2B5EF4-FFF2-40B4-BE49-F238E27FC236}">
                <a16:creationId xmlns:a16="http://schemas.microsoft.com/office/drawing/2014/main" id="{630FDFD9-E2B0-4532-BE21-17004B2B6BDB}"/>
              </a:ext>
            </a:extLst>
          </p:cNvPr>
          <p:cNvPicPr>
            <a:picLocks noChangeAspect="1"/>
          </p:cNvPicPr>
          <p:nvPr/>
        </p:nvPicPr>
        <p:blipFill>
          <a:blip r:embed="rId11"/>
          <a:stretch>
            <a:fillRect/>
          </a:stretch>
        </p:blipFill>
        <p:spPr>
          <a:xfrm>
            <a:off x="2610180" y="2958341"/>
            <a:ext cx="5262372" cy="938784"/>
          </a:xfrm>
          <a:prstGeom prst="rect">
            <a:avLst/>
          </a:prstGeom>
        </p:spPr>
      </p:pic>
      <p:pic>
        <p:nvPicPr>
          <p:cNvPr id="55" name="Εικόνα 54">
            <a:extLst>
              <a:ext uri="{FF2B5EF4-FFF2-40B4-BE49-F238E27FC236}">
                <a16:creationId xmlns:a16="http://schemas.microsoft.com/office/drawing/2014/main" id="{2585807A-C078-4623-B168-5C386B61229F}"/>
              </a:ext>
            </a:extLst>
          </p:cNvPr>
          <p:cNvPicPr>
            <a:picLocks noChangeAspect="1"/>
          </p:cNvPicPr>
          <p:nvPr/>
        </p:nvPicPr>
        <p:blipFill>
          <a:blip r:embed="rId12"/>
          <a:stretch>
            <a:fillRect/>
          </a:stretch>
        </p:blipFill>
        <p:spPr>
          <a:xfrm>
            <a:off x="3012239" y="4137320"/>
            <a:ext cx="5262372" cy="1008888"/>
          </a:xfrm>
          <a:prstGeom prst="rect">
            <a:avLst/>
          </a:prstGeom>
        </p:spPr>
      </p:pic>
      <p:pic>
        <p:nvPicPr>
          <p:cNvPr id="57" name="Εικόνα 56">
            <a:extLst>
              <a:ext uri="{FF2B5EF4-FFF2-40B4-BE49-F238E27FC236}">
                <a16:creationId xmlns:a16="http://schemas.microsoft.com/office/drawing/2014/main" id="{0FB2A194-70DA-4E7A-A549-B8D87D9459D2}"/>
              </a:ext>
            </a:extLst>
          </p:cNvPr>
          <p:cNvPicPr>
            <a:picLocks noChangeAspect="1"/>
          </p:cNvPicPr>
          <p:nvPr/>
        </p:nvPicPr>
        <p:blipFill>
          <a:blip r:embed="rId13"/>
          <a:stretch>
            <a:fillRect/>
          </a:stretch>
        </p:blipFill>
        <p:spPr>
          <a:xfrm>
            <a:off x="7771371" y="972214"/>
            <a:ext cx="5262372" cy="582168"/>
          </a:xfrm>
          <a:prstGeom prst="rect">
            <a:avLst/>
          </a:prstGeom>
        </p:spPr>
      </p:pic>
      <p:pic>
        <p:nvPicPr>
          <p:cNvPr id="59" name="Εικόνα 58">
            <a:extLst>
              <a:ext uri="{FF2B5EF4-FFF2-40B4-BE49-F238E27FC236}">
                <a16:creationId xmlns:a16="http://schemas.microsoft.com/office/drawing/2014/main" id="{C25F0907-AA7A-4DA7-8D2D-565B402FABD6}"/>
              </a:ext>
            </a:extLst>
          </p:cNvPr>
          <p:cNvPicPr>
            <a:picLocks noChangeAspect="1"/>
          </p:cNvPicPr>
          <p:nvPr/>
        </p:nvPicPr>
        <p:blipFill>
          <a:blip r:embed="rId14"/>
          <a:stretch>
            <a:fillRect/>
          </a:stretch>
        </p:blipFill>
        <p:spPr>
          <a:xfrm>
            <a:off x="8105127" y="1482399"/>
            <a:ext cx="5262372" cy="553212"/>
          </a:xfrm>
          <a:prstGeom prst="rect">
            <a:avLst/>
          </a:prstGeom>
        </p:spPr>
      </p:pic>
      <p:pic>
        <p:nvPicPr>
          <p:cNvPr id="61" name="Εικόνα 60">
            <a:extLst>
              <a:ext uri="{FF2B5EF4-FFF2-40B4-BE49-F238E27FC236}">
                <a16:creationId xmlns:a16="http://schemas.microsoft.com/office/drawing/2014/main" id="{BE27623A-A8AE-4EAD-8582-3083863DF148}"/>
              </a:ext>
            </a:extLst>
          </p:cNvPr>
          <p:cNvPicPr>
            <a:picLocks noChangeAspect="1"/>
          </p:cNvPicPr>
          <p:nvPr/>
        </p:nvPicPr>
        <p:blipFill>
          <a:blip r:embed="rId15"/>
          <a:stretch>
            <a:fillRect/>
          </a:stretch>
        </p:blipFill>
        <p:spPr>
          <a:xfrm>
            <a:off x="5115320" y="1585222"/>
            <a:ext cx="5262372" cy="582168"/>
          </a:xfrm>
          <a:prstGeom prst="rect">
            <a:avLst/>
          </a:prstGeom>
        </p:spPr>
      </p:pic>
      <p:pic>
        <p:nvPicPr>
          <p:cNvPr id="63" name="Εικόνα 62">
            <a:extLst>
              <a:ext uri="{FF2B5EF4-FFF2-40B4-BE49-F238E27FC236}">
                <a16:creationId xmlns:a16="http://schemas.microsoft.com/office/drawing/2014/main" id="{52D76F82-2371-423E-A5D7-B99F9F5672EE}"/>
              </a:ext>
            </a:extLst>
          </p:cNvPr>
          <p:cNvPicPr>
            <a:picLocks noChangeAspect="1"/>
          </p:cNvPicPr>
          <p:nvPr/>
        </p:nvPicPr>
        <p:blipFill>
          <a:blip r:embed="rId16"/>
          <a:stretch>
            <a:fillRect/>
          </a:stretch>
        </p:blipFill>
        <p:spPr>
          <a:xfrm>
            <a:off x="5168165" y="989698"/>
            <a:ext cx="5262372" cy="582168"/>
          </a:xfrm>
          <a:prstGeom prst="rect">
            <a:avLst/>
          </a:prstGeom>
        </p:spPr>
      </p:pic>
      <p:pic>
        <p:nvPicPr>
          <p:cNvPr id="65" name="Εικόνα 64">
            <a:extLst>
              <a:ext uri="{FF2B5EF4-FFF2-40B4-BE49-F238E27FC236}">
                <a16:creationId xmlns:a16="http://schemas.microsoft.com/office/drawing/2014/main" id="{D6F21AC2-8F8A-4AE5-AC61-4D6D76B2A4A6}"/>
              </a:ext>
            </a:extLst>
          </p:cNvPr>
          <p:cNvPicPr>
            <a:picLocks noChangeAspect="1"/>
          </p:cNvPicPr>
          <p:nvPr/>
        </p:nvPicPr>
        <p:blipFill>
          <a:blip r:embed="rId17"/>
          <a:stretch>
            <a:fillRect/>
          </a:stretch>
        </p:blipFill>
        <p:spPr>
          <a:xfrm>
            <a:off x="5984044" y="2460272"/>
            <a:ext cx="5262372" cy="1008888"/>
          </a:xfrm>
          <a:prstGeom prst="rect">
            <a:avLst/>
          </a:prstGeom>
        </p:spPr>
      </p:pic>
      <p:pic>
        <p:nvPicPr>
          <p:cNvPr id="67" name="Εικόνα 66">
            <a:extLst>
              <a:ext uri="{FF2B5EF4-FFF2-40B4-BE49-F238E27FC236}">
                <a16:creationId xmlns:a16="http://schemas.microsoft.com/office/drawing/2014/main" id="{01B7669B-18F4-4925-8ED7-99AC3E1DE975}"/>
              </a:ext>
            </a:extLst>
          </p:cNvPr>
          <p:cNvPicPr>
            <a:picLocks noChangeAspect="1"/>
          </p:cNvPicPr>
          <p:nvPr/>
        </p:nvPicPr>
        <p:blipFill>
          <a:blip r:embed="rId18"/>
          <a:stretch>
            <a:fillRect/>
          </a:stretch>
        </p:blipFill>
        <p:spPr>
          <a:xfrm>
            <a:off x="5966574" y="3565111"/>
            <a:ext cx="5262372" cy="1008888"/>
          </a:xfrm>
          <a:prstGeom prst="rect">
            <a:avLst/>
          </a:prstGeom>
        </p:spPr>
      </p:pic>
    </p:spTree>
    <p:extLst>
      <p:ext uri="{BB962C8B-B14F-4D97-AF65-F5344CB8AC3E}">
        <p14:creationId xmlns:p14="http://schemas.microsoft.com/office/powerpoint/2010/main" val="266552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ADDEB393-F642-43A0-AA5E-6BA2578F3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 y="835270"/>
            <a:ext cx="7394331" cy="5671038"/>
          </a:xfrm>
          <a:prstGeom prst="rect">
            <a:avLst/>
          </a:prstGeom>
        </p:spPr>
      </p:pic>
      <p:sp>
        <p:nvSpPr>
          <p:cNvPr id="5" name="TextBox 4">
            <a:extLst>
              <a:ext uri="{FF2B5EF4-FFF2-40B4-BE49-F238E27FC236}">
                <a16:creationId xmlns:a16="http://schemas.microsoft.com/office/drawing/2014/main" id="{A213DFC9-110D-45DB-A798-C346E5376507}"/>
              </a:ext>
            </a:extLst>
          </p:cNvPr>
          <p:cNvSpPr txBox="1"/>
          <p:nvPr/>
        </p:nvSpPr>
        <p:spPr>
          <a:xfrm>
            <a:off x="1940903" y="-17640"/>
            <a:ext cx="6097464" cy="369332"/>
          </a:xfrm>
          <a:prstGeom prst="rect">
            <a:avLst/>
          </a:prstGeom>
          <a:noFill/>
        </p:spPr>
        <p:txBody>
          <a:bodyPr wrap="square">
            <a:spAutoFit/>
          </a:bodyPr>
          <a:lstStyle/>
          <a:p>
            <a:r>
              <a:rPr lang="el-GR" sz="1800" b="1" i="1" dirty="0"/>
              <a:t>Ορισμός χωρητικότητας - μελέτη πυκνωτή </a:t>
            </a:r>
            <a:r>
              <a:rPr lang="en-US" sz="1800" b="1" i="1" dirty="0"/>
              <a:t>(</a:t>
            </a:r>
            <a:r>
              <a:rPr lang="el-GR" sz="1800" b="1" i="1" dirty="0"/>
              <a:t>προσομοίωση</a:t>
            </a:r>
            <a:r>
              <a:rPr lang="en-US" sz="1800" b="1" i="1" dirty="0"/>
              <a:t>)</a:t>
            </a:r>
            <a:endParaRPr lang="el-GR" sz="1800" b="1" i="1" dirty="0"/>
          </a:p>
        </p:txBody>
      </p:sp>
      <p:sp>
        <p:nvSpPr>
          <p:cNvPr id="2" name="TextBox 1">
            <a:extLst>
              <a:ext uri="{FF2B5EF4-FFF2-40B4-BE49-F238E27FC236}">
                <a16:creationId xmlns:a16="http://schemas.microsoft.com/office/drawing/2014/main" id="{718E2912-F2F7-4F2F-9B80-58C7C958E0D6}"/>
              </a:ext>
            </a:extLst>
          </p:cNvPr>
          <p:cNvSpPr txBox="1"/>
          <p:nvPr/>
        </p:nvSpPr>
        <p:spPr>
          <a:xfrm>
            <a:off x="8317523" y="860020"/>
            <a:ext cx="3499339" cy="5177699"/>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Κ</a:t>
            </a:r>
            <a:r>
              <a:rPr lang="el-GR" sz="1800" u="sng" dirty="0">
                <a:solidFill>
                  <a:schemeClr val="bg1"/>
                </a:solidFill>
                <a:effectLst/>
                <a:latin typeface="Times New Roman" panose="02020603050405020304" pitchFamily="18" charset="0"/>
                <a:ea typeface="Times New Roman" panose="02020603050405020304" pitchFamily="18" charset="0"/>
              </a:rPr>
              <a:t>ύκλωμα με πυκνωτή συνδεδεμένο με μπαταριά συνεχούς τάσης</a:t>
            </a:r>
            <a:r>
              <a:rPr lang="el-GR" sz="1800" dirty="0">
                <a:solidFill>
                  <a:schemeClr val="bg1"/>
                </a:solidFill>
                <a:effectLst/>
                <a:latin typeface="Times New Roman" panose="02020603050405020304" pitchFamily="18" charset="0"/>
                <a:ea typeface="Times New Roman" panose="02020603050405020304" pitchFamily="18" charset="0"/>
              </a:rPr>
              <a:t>.  </a:t>
            </a:r>
          </a:p>
          <a:p>
            <a:pPr>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Παράμετροι:</a:t>
            </a: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απόσταση των δυο οπλισμών </a:t>
            </a:r>
            <a:r>
              <a:rPr lang="en-US" sz="1800" dirty="0">
                <a:solidFill>
                  <a:schemeClr val="bg1"/>
                </a:solidFill>
                <a:effectLst/>
                <a:latin typeface="Times New Roman" panose="02020603050405020304" pitchFamily="18" charset="0"/>
                <a:ea typeface="Times New Roman" panose="02020603050405020304" pitchFamily="18" charset="0"/>
              </a:rPr>
              <a:t>(d)</a:t>
            </a:r>
            <a:endParaRPr lang="el-GR" sz="1800" dirty="0">
              <a:solidFill>
                <a:schemeClr val="bg1"/>
              </a:solidFill>
              <a:effectLst/>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ύψος του κάθε οπλισμού</a:t>
            </a:r>
            <a:r>
              <a:rPr lang="en-US" sz="1800" dirty="0">
                <a:solidFill>
                  <a:schemeClr val="bg1"/>
                </a:solidFill>
                <a:effectLst/>
                <a:latin typeface="Times New Roman" panose="02020603050405020304" pitchFamily="18" charset="0"/>
                <a:ea typeface="Times New Roman" panose="02020603050405020304" pitchFamily="18" charset="0"/>
              </a:rPr>
              <a:t> (h)</a:t>
            </a:r>
            <a:r>
              <a:rPr lang="el-GR" sz="1800" dirty="0">
                <a:solidFill>
                  <a:schemeClr val="bg1"/>
                </a:solidFill>
                <a:effectLst/>
                <a:latin typeface="Times New Roman" panose="02020603050405020304" pitchFamily="18" charset="0"/>
                <a:ea typeface="Times New Roman" panose="02020603050405020304" pitchFamily="18" charset="0"/>
              </a:rPr>
              <a:t> </a:t>
            </a: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τάση (</a:t>
            </a:r>
            <a:r>
              <a:rPr lang="en-US" sz="1800" dirty="0">
                <a:solidFill>
                  <a:schemeClr val="bg1"/>
                </a:solidFill>
                <a:effectLst/>
                <a:latin typeface="Times New Roman" panose="02020603050405020304" pitchFamily="18" charset="0"/>
                <a:ea typeface="Times New Roman" panose="02020603050405020304" pitchFamily="18" charset="0"/>
              </a:rPr>
              <a:t>V</a:t>
            </a:r>
            <a:r>
              <a:rPr lang="el-GR" sz="1800" dirty="0">
                <a:solidFill>
                  <a:schemeClr val="bg1"/>
                </a:solidFill>
                <a:effectLst/>
                <a:latin typeface="Times New Roman" panose="02020603050405020304" pitchFamily="18" charset="0"/>
                <a:ea typeface="Times New Roman" panose="02020603050405020304" pitchFamily="18" charset="0"/>
              </a:rPr>
              <a:t>). </a:t>
            </a:r>
          </a:p>
          <a:p>
            <a:pPr>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 στο φορτίο και στην ενέργεια , αφού χρησιμοποιούμε τους ανάλογους τύπους στον κώδικα. </a:t>
            </a:r>
            <a:endParaRPr lang="el-GR" sz="1800" dirty="0">
              <a:solidFill>
                <a:schemeClr val="bg1"/>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48F9B4C7-28EE-4F26-B651-1FD26EE02231}"/>
              </a:ext>
            </a:extLst>
          </p:cNvPr>
          <p:cNvSpPr txBox="1"/>
          <p:nvPr/>
        </p:nvSpPr>
        <p:spPr>
          <a:xfrm>
            <a:off x="3445164" y="535709"/>
            <a:ext cx="2225964" cy="369332"/>
          </a:xfrm>
          <a:prstGeom prst="rect">
            <a:avLst/>
          </a:prstGeom>
          <a:noFill/>
        </p:spPr>
        <p:txBody>
          <a:bodyPr wrap="square" rtlCol="0">
            <a:spAutoFit/>
          </a:bodyPr>
          <a:lstStyle/>
          <a:p>
            <a:r>
              <a:rPr lang="el-GR" dirty="0"/>
              <a:t>Εικόνα 1</a:t>
            </a:r>
          </a:p>
        </p:txBody>
      </p:sp>
    </p:spTree>
    <p:extLst>
      <p:ext uri="{BB962C8B-B14F-4D97-AF65-F5344CB8AC3E}">
        <p14:creationId xmlns:p14="http://schemas.microsoft.com/office/powerpoint/2010/main" val="130571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CDBEE6FC-23AD-463B-8EBD-37FC8DD9D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715484"/>
            <a:ext cx="7895492" cy="5890846"/>
          </a:xfrm>
          <a:prstGeom prst="rect">
            <a:avLst/>
          </a:prstGeom>
        </p:spPr>
      </p:pic>
      <p:sp>
        <p:nvSpPr>
          <p:cNvPr id="4" name="TextBox 3">
            <a:extLst>
              <a:ext uri="{FF2B5EF4-FFF2-40B4-BE49-F238E27FC236}">
                <a16:creationId xmlns:a16="http://schemas.microsoft.com/office/drawing/2014/main" id="{86B7CDF7-48E1-4AAA-A8B1-669F1E45CE3F}"/>
              </a:ext>
            </a:extLst>
          </p:cNvPr>
          <p:cNvSpPr txBox="1"/>
          <p:nvPr/>
        </p:nvSpPr>
        <p:spPr>
          <a:xfrm>
            <a:off x="3379177" y="0"/>
            <a:ext cx="6096000" cy="369332"/>
          </a:xfrm>
          <a:prstGeom prst="rect">
            <a:avLst/>
          </a:prstGeom>
          <a:noFill/>
        </p:spPr>
        <p:txBody>
          <a:bodyPr wrap="square">
            <a:spAutoFit/>
          </a:bodyPr>
          <a:lstStyle/>
          <a:p>
            <a:r>
              <a:rPr lang="el-GR" b="1" i="1" dirty="0"/>
              <a:t>Σύνδεση πυκνωτών  σε σειρά</a:t>
            </a:r>
            <a:r>
              <a:rPr lang="en-US" b="1" i="1" dirty="0"/>
              <a:t> </a:t>
            </a:r>
            <a:r>
              <a:rPr lang="en-US" sz="1800" b="1" i="1" dirty="0"/>
              <a:t>(</a:t>
            </a:r>
            <a:r>
              <a:rPr lang="el-GR" sz="1800" b="1" i="1" dirty="0"/>
              <a:t>προσομοίωση</a:t>
            </a:r>
            <a:r>
              <a:rPr lang="en-US" sz="1800" b="1" i="1" dirty="0"/>
              <a:t>)</a:t>
            </a:r>
            <a:r>
              <a:rPr lang="en-US" b="1" i="1" dirty="0"/>
              <a:t> </a:t>
            </a:r>
            <a:endParaRPr lang="el-GR" b="1" i="1" dirty="0"/>
          </a:p>
        </p:txBody>
      </p:sp>
      <p:sp>
        <p:nvSpPr>
          <p:cNvPr id="5" name="TextBox 4">
            <a:extLst>
              <a:ext uri="{FF2B5EF4-FFF2-40B4-BE49-F238E27FC236}">
                <a16:creationId xmlns:a16="http://schemas.microsoft.com/office/drawing/2014/main" id="{3953E2E4-9A5C-4AE5-AFCA-FE74968FBCE9}"/>
              </a:ext>
            </a:extLst>
          </p:cNvPr>
          <p:cNvSpPr txBox="1"/>
          <p:nvPr/>
        </p:nvSpPr>
        <p:spPr>
          <a:xfrm>
            <a:off x="8487952" y="650211"/>
            <a:ext cx="3429000" cy="5471306"/>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lvl="0">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Δ</a:t>
            </a:r>
            <a:r>
              <a:rPr lang="el-GR" sz="1800" u="sng" dirty="0">
                <a:solidFill>
                  <a:schemeClr val="bg1"/>
                </a:solidFill>
                <a:effectLst/>
                <a:latin typeface="Times New Roman" panose="02020603050405020304" pitchFamily="18" charset="0"/>
                <a:ea typeface="Times New Roman" panose="02020603050405020304" pitchFamily="18" charset="0"/>
              </a:rPr>
              <a:t>υο πυκνωτές συνδεδεμένοι σε σειρά</a:t>
            </a:r>
            <a:r>
              <a:rPr lang="el-GR" sz="1800" u="sng" dirty="0">
                <a:solidFill>
                  <a:schemeClr val="bg1"/>
                </a:solidFill>
                <a:effectLst/>
                <a:latin typeface="Calibri" panose="020F0502020204030204" pitchFamily="34" charset="0"/>
                <a:ea typeface="Calibri" panose="020F0502020204030204" pitchFamily="34" charset="0"/>
              </a:rPr>
              <a:t> </a:t>
            </a:r>
            <a:r>
              <a:rPr lang="el-GR" sz="1800" u="sng" dirty="0">
                <a:solidFill>
                  <a:schemeClr val="bg1"/>
                </a:solidFill>
                <a:effectLst/>
                <a:latin typeface="Times New Roman" panose="02020603050405020304" pitchFamily="18" charset="0"/>
                <a:ea typeface="Times New Roman" panose="02020603050405020304" pitchFamily="18" charset="0"/>
              </a:rPr>
              <a:t>με μπαταριά συνεχούς τάσης</a:t>
            </a:r>
            <a:br>
              <a:rPr lang="el-GR" u="sng" dirty="0">
                <a:solidFill>
                  <a:schemeClr val="bg1"/>
                </a:solidFill>
                <a:latin typeface="Times New Roman" panose="02020603050405020304" pitchFamily="18" charset="0"/>
                <a:ea typeface="Times New Roman" panose="02020603050405020304" pitchFamily="18" charset="0"/>
              </a:rPr>
            </a:br>
            <a:endParaRPr lang="el-GR" u="sng" dirty="0">
              <a:solidFill>
                <a:schemeClr val="bg1"/>
              </a:solidFill>
              <a:latin typeface="Times New Roman" panose="02020603050405020304" pitchFamily="18" charset="0"/>
              <a:ea typeface="Times New Roman" panose="02020603050405020304" pitchFamily="18" charset="0"/>
            </a:endParaRPr>
          </a:p>
          <a:p>
            <a:pPr lvl="0">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Παράμετροι:</a:t>
            </a: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απόσταση των δυο οπλισμών</a:t>
            </a:r>
            <a:r>
              <a:rPr lang="en-US" sz="1800" dirty="0">
                <a:solidFill>
                  <a:schemeClr val="bg1"/>
                </a:solidFill>
                <a:effectLst/>
                <a:latin typeface="Times New Roman" panose="02020603050405020304" pitchFamily="18" charset="0"/>
                <a:ea typeface="Times New Roman" panose="02020603050405020304" pitchFamily="18" charset="0"/>
              </a:rPr>
              <a:t> (d)</a:t>
            </a:r>
            <a:r>
              <a:rPr lang="el-GR" sz="1800" dirty="0">
                <a:solidFill>
                  <a:schemeClr val="bg1"/>
                </a:solidFill>
                <a:effectLst/>
                <a:latin typeface="Times New Roman" panose="02020603050405020304" pitchFamily="18" charset="0"/>
                <a:ea typeface="Times New Roman" panose="02020603050405020304" pitchFamily="18" charset="0"/>
              </a:rPr>
              <a:t> </a:t>
            </a:r>
            <a:endParaRPr lang="el-GR" dirty="0">
              <a:solidFill>
                <a:schemeClr val="bg1"/>
              </a:solidFill>
              <a:latin typeface="Times New Roman" panose="02020603050405020304" pitchFamily="18" charset="0"/>
              <a:ea typeface="Times New Roman" panose="02020603050405020304" pitchFamily="18" charset="0"/>
            </a:endParaRP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ύψος του κάθε οπλισμού</a:t>
            </a:r>
            <a:r>
              <a:rPr lang="en-US" sz="1800" dirty="0">
                <a:solidFill>
                  <a:schemeClr val="bg1"/>
                </a:solidFill>
                <a:effectLst/>
                <a:latin typeface="Times New Roman" panose="02020603050405020304" pitchFamily="18" charset="0"/>
                <a:ea typeface="Times New Roman" panose="02020603050405020304" pitchFamily="18" charset="0"/>
              </a:rPr>
              <a:t> (h</a:t>
            </a:r>
            <a:r>
              <a:rPr lang="el-GR" sz="1800" dirty="0">
                <a:solidFill>
                  <a:schemeClr val="bg1"/>
                </a:solidFill>
                <a:effectLst/>
                <a:latin typeface="Times New Roman" panose="02020603050405020304" pitchFamily="18" charset="0"/>
                <a:ea typeface="Times New Roman" panose="02020603050405020304" pitchFamily="18" charset="0"/>
              </a:rPr>
              <a:t>)</a:t>
            </a:r>
            <a:endParaRPr lang="el-GR" dirty="0">
              <a:solidFill>
                <a:schemeClr val="bg1"/>
              </a:solidFill>
              <a:latin typeface="Times New Roman" panose="02020603050405020304" pitchFamily="18" charset="0"/>
              <a:ea typeface="Times New Roman" panose="02020603050405020304" pitchFamily="18" charset="0"/>
            </a:endParaRP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 η τάση (V)</a:t>
            </a:r>
          </a:p>
          <a:p>
            <a:pPr lvl="0">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το φορτίο, αφού χρησιμοποιούμε τους ανάλογους τύπους στον κώδικα.</a:t>
            </a:r>
            <a:endParaRPr lang="el-GR" sz="18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4B18C223-7EA9-4104-9E92-A66EE907874A}"/>
              </a:ext>
            </a:extLst>
          </p:cNvPr>
          <p:cNvSpPr txBox="1"/>
          <p:nvPr/>
        </p:nvSpPr>
        <p:spPr>
          <a:xfrm>
            <a:off x="3768437" y="369332"/>
            <a:ext cx="2225964" cy="369332"/>
          </a:xfrm>
          <a:prstGeom prst="rect">
            <a:avLst/>
          </a:prstGeom>
          <a:noFill/>
        </p:spPr>
        <p:txBody>
          <a:bodyPr wrap="square" rtlCol="0">
            <a:spAutoFit/>
          </a:bodyPr>
          <a:lstStyle/>
          <a:p>
            <a:r>
              <a:rPr lang="el-GR" dirty="0"/>
              <a:t>Εικόνα 2</a:t>
            </a:r>
          </a:p>
        </p:txBody>
      </p:sp>
    </p:spTree>
    <p:extLst>
      <p:ext uri="{BB962C8B-B14F-4D97-AF65-F5344CB8AC3E}">
        <p14:creationId xmlns:p14="http://schemas.microsoft.com/office/powerpoint/2010/main" val="202110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82745B6B-AFA3-4D7F-BAD6-3A47B7C3C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7" y="1047073"/>
            <a:ext cx="8027377" cy="5149361"/>
          </a:xfrm>
          <a:prstGeom prst="rect">
            <a:avLst/>
          </a:prstGeom>
        </p:spPr>
      </p:pic>
      <p:sp>
        <p:nvSpPr>
          <p:cNvPr id="5" name="TextBox 4">
            <a:extLst>
              <a:ext uri="{FF2B5EF4-FFF2-40B4-BE49-F238E27FC236}">
                <a16:creationId xmlns:a16="http://schemas.microsoft.com/office/drawing/2014/main" id="{039918ED-5629-4511-AA33-4680A3925784}"/>
              </a:ext>
            </a:extLst>
          </p:cNvPr>
          <p:cNvSpPr txBox="1"/>
          <p:nvPr/>
        </p:nvSpPr>
        <p:spPr>
          <a:xfrm>
            <a:off x="2855302" y="38046"/>
            <a:ext cx="6097464" cy="369332"/>
          </a:xfrm>
          <a:prstGeom prst="rect">
            <a:avLst/>
          </a:prstGeom>
          <a:noFill/>
        </p:spPr>
        <p:txBody>
          <a:bodyPr wrap="square">
            <a:spAutoFit/>
          </a:bodyPr>
          <a:lstStyle/>
          <a:p>
            <a:r>
              <a:rPr lang="el-GR" sz="1800" b="1" i="1" dirty="0"/>
              <a:t>Πυκνωτές συνδεδεμένοι παράλληλα </a:t>
            </a:r>
            <a:r>
              <a:rPr lang="en-US" sz="1800" b="1" i="1" dirty="0"/>
              <a:t> (</a:t>
            </a:r>
            <a:r>
              <a:rPr lang="el-GR" sz="1800" b="1" i="1" dirty="0"/>
              <a:t>προσομοίωση</a:t>
            </a:r>
            <a:r>
              <a:rPr lang="en-US" sz="1800" b="1" i="1" dirty="0"/>
              <a:t>)</a:t>
            </a:r>
            <a:endParaRPr lang="el-GR" sz="1800" b="1" i="1" dirty="0"/>
          </a:p>
        </p:txBody>
      </p:sp>
      <p:sp>
        <p:nvSpPr>
          <p:cNvPr id="4" name="TextBox 3">
            <a:extLst>
              <a:ext uri="{FF2B5EF4-FFF2-40B4-BE49-F238E27FC236}">
                <a16:creationId xmlns:a16="http://schemas.microsoft.com/office/drawing/2014/main" id="{31369285-DAC2-4091-9B5F-AD198CE5B5A2}"/>
              </a:ext>
            </a:extLst>
          </p:cNvPr>
          <p:cNvSpPr txBox="1"/>
          <p:nvPr/>
        </p:nvSpPr>
        <p:spPr>
          <a:xfrm>
            <a:off x="8331112" y="688003"/>
            <a:ext cx="3461238" cy="5508431"/>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lvl="0">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Δ</a:t>
            </a:r>
            <a:r>
              <a:rPr lang="el-GR" sz="1800" u="sng" dirty="0">
                <a:solidFill>
                  <a:schemeClr val="bg1"/>
                </a:solidFill>
                <a:effectLst/>
                <a:latin typeface="Times New Roman" panose="02020603050405020304" pitchFamily="18" charset="0"/>
                <a:ea typeface="Times New Roman" panose="02020603050405020304" pitchFamily="18" charset="0"/>
              </a:rPr>
              <a:t>υο πυκνωτές συνδεδεμένοι παράλληλα </a:t>
            </a:r>
            <a:r>
              <a:rPr lang="el-GR" sz="1800" u="sng" dirty="0">
                <a:solidFill>
                  <a:schemeClr val="bg1"/>
                </a:solidFill>
                <a:effectLst/>
                <a:latin typeface="Calibri" panose="020F0502020204030204" pitchFamily="34" charset="0"/>
                <a:ea typeface="Calibri" panose="020F0502020204030204" pitchFamily="34" charset="0"/>
              </a:rPr>
              <a:t> </a:t>
            </a:r>
            <a:r>
              <a:rPr lang="el-GR" sz="1800" u="sng" dirty="0">
                <a:solidFill>
                  <a:schemeClr val="bg1"/>
                </a:solidFill>
                <a:effectLst/>
                <a:latin typeface="Times New Roman" panose="02020603050405020304" pitchFamily="18" charset="0"/>
                <a:ea typeface="Times New Roman" panose="02020603050405020304" pitchFamily="18" charset="0"/>
              </a:rPr>
              <a:t>με μπαταριά συνεχούς τάσης</a:t>
            </a:r>
            <a:r>
              <a:rPr lang="el-GR" sz="1800" dirty="0">
                <a:solidFill>
                  <a:schemeClr val="bg1"/>
                </a:solidFill>
                <a:effectLst/>
                <a:latin typeface="Calibri" panose="020F0502020204030204" pitchFamily="34" charset="0"/>
                <a:ea typeface="Calibri" panose="020F0502020204030204" pitchFamily="34" charset="0"/>
              </a:rPr>
              <a:t> </a:t>
            </a:r>
            <a:br>
              <a:rPr lang="el-GR" sz="1800" dirty="0">
                <a:solidFill>
                  <a:schemeClr val="bg1"/>
                </a:solidFill>
                <a:effectLst/>
                <a:latin typeface="Calibri" panose="020F0502020204030204" pitchFamily="34" charset="0"/>
                <a:ea typeface="Calibri" panose="020F0502020204030204" pitchFamily="34" charset="0"/>
              </a:rPr>
            </a:br>
            <a:br>
              <a:rPr lang="el-GR" sz="1800" dirty="0">
                <a:solidFill>
                  <a:schemeClr val="bg1"/>
                </a:solidFill>
                <a:effectLst/>
                <a:latin typeface="Calibri" panose="020F0502020204030204" pitchFamily="34" charset="0"/>
                <a:ea typeface="Calibri" panose="020F0502020204030204" pitchFamily="34" charset="0"/>
              </a:rPr>
            </a:br>
            <a:r>
              <a:rPr lang="el-GR" sz="1800" dirty="0">
                <a:solidFill>
                  <a:schemeClr val="bg1"/>
                </a:solidFill>
                <a:effectLst/>
                <a:latin typeface="Times New Roman" panose="02020603050405020304" pitchFamily="18" charset="0"/>
                <a:ea typeface="Times New Roman" panose="02020603050405020304" pitchFamily="18" charset="0"/>
              </a:rPr>
              <a:t>Παράμετροι:</a:t>
            </a:r>
            <a:endParaRPr lang="el-GR" dirty="0">
              <a:solidFill>
                <a:schemeClr val="bg1"/>
              </a:solidFill>
              <a:latin typeface="Times New Roman" panose="02020603050405020304" pitchFamily="18" charset="0"/>
              <a:ea typeface="Times New Roman" panose="02020603050405020304" pitchFamily="18" charset="0"/>
            </a:endParaRP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απόσταση των δυο οπλισμών</a:t>
            </a:r>
            <a:r>
              <a:rPr lang="en-US" sz="1800" dirty="0">
                <a:solidFill>
                  <a:schemeClr val="bg1"/>
                </a:solidFill>
                <a:effectLst/>
                <a:latin typeface="Times New Roman" panose="02020603050405020304" pitchFamily="18" charset="0"/>
                <a:ea typeface="Times New Roman" panose="02020603050405020304" pitchFamily="18" charset="0"/>
              </a:rPr>
              <a:t> (d)</a:t>
            </a:r>
            <a:r>
              <a:rPr lang="el-GR" sz="1800" dirty="0">
                <a:solidFill>
                  <a:schemeClr val="bg1"/>
                </a:solidFill>
                <a:effectLst/>
                <a:latin typeface="Times New Roman" panose="02020603050405020304" pitchFamily="18" charset="0"/>
                <a:ea typeface="Times New Roman" panose="02020603050405020304" pitchFamily="18" charset="0"/>
              </a:rPr>
              <a:t> </a:t>
            </a: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ύψος του κάθε οπλισμού</a:t>
            </a:r>
            <a:r>
              <a:rPr lang="en-US" sz="1800" dirty="0">
                <a:solidFill>
                  <a:schemeClr val="bg1"/>
                </a:solidFill>
                <a:effectLst/>
                <a:latin typeface="Times New Roman" panose="02020603050405020304" pitchFamily="18" charset="0"/>
                <a:ea typeface="Times New Roman" panose="02020603050405020304" pitchFamily="18" charset="0"/>
              </a:rPr>
              <a:t> (h)</a:t>
            </a:r>
            <a:endParaRPr lang="el-GR" dirty="0">
              <a:solidFill>
                <a:schemeClr val="bg1"/>
              </a:solidFill>
              <a:latin typeface="Times New Roman" panose="02020603050405020304" pitchFamily="18" charset="0"/>
              <a:ea typeface="Times New Roman" panose="02020603050405020304" pitchFamily="18" charset="0"/>
            </a:endParaRPr>
          </a:p>
          <a:p>
            <a:pPr marL="285750" lvl="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τάση (V). </a:t>
            </a:r>
          </a:p>
          <a:p>
            <a:pPr lvl="0">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το φορτίο, αφού χρησιμοποιούμε τους ανάλογους τύπους στον κώδικα.</a:t>
            </a:r>
            <a:endParaRPr lang="el-GR" sz="18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7A273D94-52B3-44FF-BB1B-A2A39D8BD7F5}"/>
              </a:ext>
            </a:extLst>
          </p:cNvPr>
          <p:cNvSpPr txBox="1"/>
          <p:nvPr/>
        </p:nvSpPr>
        <p:spPr>
          <a:xfrm>
            <a:off x="3860889" y="484987"/>
            <a:ext cx="2225964" cy="369332"/>
          </a:xfrm>
          <a:prstGeom prst="rect">
            <a:avLst/>
          </a:prstGeom>
          <a:noFill/>
        </p:spPr>
        <p:txBody>
          <a:bodyPr wrap="square" rtlCol="0">
            <a:spAutoFit/>
          </a:bodyPr>
          <a:lstStyle/>
          <a:p>
            <a:r>
              <a:rPr lang="el-GR" dirty="0"/>
              <a:t>Εικόνα 3</a:t>
            </a:r>
          </a:p>
        </p:txBody>
      </p:sp>
    </p:spTree>
    <p:extLst>
      <p:ext uri="{BB962C8B-B14F-4D97-AF65-F5344CB8AC3E}">
        <p14:creationId xmlns:p14="http://schemas.microsoft.com/office/powerpoint/2010/main" val="62005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46E5C099-97AA-419C-9F8D-8577CBB11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8700"/>
            <a:ext cx="7895492" cy="5002823"/>
          </a:xfrm>
          <a:prstGeom prst="rect">
            <a:avLst/>
          </a:prstGeom>
        </p:spPr>
      </p:pic>
      <p:sp>
        <p:nvSpPr>
          <p:cNvPr id="5" name="TextBox 4">
            <a:extLst>
              <a:ext uri="{FF2B5EF4-FFF2-40B4-BE49-F238E27FC236}">
                <a16:creationId xmlns:a16="http://schemas.microsoft.com/office/drawing/2014/main" id="{269453AC-6F25-4563-ABA3-4E92BBEAF1B9}"/>
              </a:ext>
            </a:extLst>
          </p:cNvPr>
          <p:cNvSpPr txBox="1"/>
          <p:nvPr/>
        </p:nvSpPr>
        <p:spPr>
          <a:xfrm>
            <a:off x="3444387" y="104149"/>
            <a:ext cx="6097464" cy="369332"/>
          </a:xfrm>
          <a:prstGeom prst="rect">
            <a:avLst/>
          </a:prstGeom>
          <a:noFill/>
        </p:spPr>
        <p:txBody>
          <a:bodyPr wrap="square">
            <a:spAutoFit/>
          </a:bodyPr>
          <a:lstStyle/>
          <a:p>
            <a:r>
              <a:rPr lang="el-GR" sz="1800" b="1" i="1" dirty="0"/>
              <a:t>Μικτή σύνδεση πυκνωτών  </a:t>
            </a:r>
            <a:r>
              <a:rPr lang="en-US" sz="1800" b="1" i="1" dirty="0"/>
              <a:t>(</a:t>
            </a:r>
            <a:r>
              <a:rPr lang="el-GR" sz="1800" b="1" i="1" dirty="0"/>
              <a:t>προσομοίωση</a:t>
            </a:r>
            <a:r>
              <a:rPr lang="en-US" sz="1800" b="1" i="1" dirty="0"/>
              <a:t>)</a:t>
            </a:r>
            <a:endParaRPr lang="el-GR" sz="1800" b="1" i="1" dirty="0"/>
          </a:p>
        </p:txBody>
      </p:sp>
      <p:sp>
        <p:nvSpPr>
          <p:cNvPr id="4" name="TextBox 3">
            <a:extLst>
              <a:ext uri="{FF2B5EF4-FFF2-40B4-BE49-F238E27FC236}">
                <a16:creationId xmlns:a16="http://schemas.microsoft.com/office/drawing/2014/main" id="{0C85AC40-EB42-4762-B9F3-299BCBE3FE5F}"/>
              </a:ext>
            </a:extLst>
          </p:cNvPr>
          <p:cNvSpPr txBox="1"/>
          <p:nvPr/>
        </p:nvSpPr>
        <p:spPr>
          <a:xfrm>
            <a:off x="8239104" y="744251"/>
            <a:ext cx="3253154" cy="5802038"/>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Σ</a:t>
            </a:r>
            <a:r>
              <a:rPr lang="el-GR" sz="1800" u="sng" dirty="0">
                <a:solidFill>
                  <a:schemeClr val="bg1"/>
                </a:solidFill>
                <a:effectLst/>
                <a:latin typeface="Times New Roman" panose="02020603050405020304" pitchFamily="18" charset="0"/>
                <a:ea typeface="Times New Roman" panose="02020603050405020304" pitchFamily="18" charset="0"/>
              </a:rPr>
              <a:t>ύνθετο κύκλωμα με τρεις πυκνωτές συνδεδεμένους με μπαταριά συνεχούς τάσης</a:t>
            </a:r>
            <a:br>
              <a:rPr lang="el-GR" sz="1800" dirty="0">
                <a:solidFill>
                  <a:schemeClr val="bg1"/>
                </a:solidFill>
                <a:effectLst/>
                <a:latin typeface="Times New Roman" panose="02020603050405020304" pitchFamily="18" charset="0"/>
                <a:ea typeface="Times New Roman" panose="02020603050405020304" pitchFamily="18" charset="0"/>
              </a:rPr>
            </a:br>
            <a:br>
              <a:rPr lang="el-GR" sz="1800" dirty="0">
                <a:solidFill>
                  <a:schemeClr val="bg1"/>
                </a:solidFill>
                <a:effectLst/>
                <a:latin typeface="Times New Roman" panose="02020603050405020304" pitchFamily="18" charset="0"/>
                <a:ea typeface="Times New Roman" panose="02020603050405020304" pitchFamily="18" charset="0"/>
              </a:rPr>
            </a:br>
            <a:r>
              <a:rPr lang="el-GR" sz="1800" dirty="0">
                <a:solidFill>
                  <a:schemeClr val="bg1"/>
                </a:solidFill>
                <a:effectLst/>
                <a:latin typeface="Times New Roman" panose="02020603050405020304" pitchFamily="18" charset="0"/>
                <a:ea typeface="Times New Roman" panose="02020603050405020304" pitchFamily="18" charset="0"/>
              </a:rPr>
              <a:t>Παράμετροι:</a:t>
            </a: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απόσταση των  οπλισμών </a:t>
            </a:r>
            <a:r>
              <a:rPr lang="en-US" sz="1800" dirty="0">
                <a:solidFill>
                  <a:schemeClr val="bg1"/>
                </a:solidFill>
                <a:effectLst/>
                <a:latin typeface="Times New Roman" panose="02020603050405020304" pitchFamily="18" charset="0"/>
                <a:ea typeface="Times New Roman" panose="02020603050405020304" pitchFamily="18" charset="0"/>
              </a:rPr>
              <a:t>(d)</a:t>
            </a:r>
            <a:r>
              <a:rPr lang="el-GR" sz="1800" dirty="0">
                <a:solidFill>
                  <a:schemeClr val="bg1"/>
                </a:solidFill>
                <a:effectLst/>
                <a:latin typeface="Times New Roman" panose="02020603050405020304" pitchFamily="18" charset="0"/>
                <a:ea typeface="Times New Roman" panose="02020603050405020304" pitchFamily="18" charset="0"/>
              </a:rPr>
              <a:t>, </a:t>
            </a:r>
            <a:endParaRPr lang="el-GR" dirty="0">
              <a:solidFill>
                <a:schemeClr val="bg1"/>
              </a:solidFill>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ύψος κάθε οπλισμού </a:t>
            </a:r>
            <a:r>
              <a:rPr lang="en-US" sz="1800" dirty="0">
                <a:solidFill>
                  <a:schemeClr val="bg1"/>
                </a:solidFill>
                <a:effectLst/>
                <a:latin typeface="Times New Roman" panose="02020603050405020304" pitchFamily="18" charset="0"/>
                <a:ea typeface="Times New Roman" panose="02020603050405020304" pitchFamily="18" charset="0"/>
              </a:rPr>
              <a:t>(h)</a:t>
            </a:r>
            <a:endParaRPr lang="el-GR" sz="1800" dirty="0">
              <a:solidFill>
                <a:schemeClr val="bg1"/>
              </a:solidFill>
              <a:effectLst/>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τάση (</a:t>
            </a:r>
            <a:r>
              <a:rPr lang="en-US" sz="1800" dirty="0">
                <a:solidFill>
                  <a:schemeClr val="bg1"/>
                </a:solidFill>
                <a:effectLst/>
                <a:latin typeface="Times New Roman" panose="02020603050405020304" pitchFamily="18" charset="0"/>
                <a:ea typeface="Times New Roman" panose="02020603050405020304" pitchFamily="18" charset="0"/>
              </a:rPr>
              <a:t>V</a:t>
            </a:r>
            <a:r>
              <a:rPr lang="el-GR" sz="1800" dirty="0">
                <a:solidFill>
                  <a:schemeClr val="bg1"/>
                </a:solidFill>
                <a:effectLst/>
                <a:latin typeface="Times New Roman" panose="02020603050405020304" pitchFamily="18" charset="0"/>
                <a:ea typeface="Times New Roman" panose="02020603050405020304" pitchFamily="18" charset="0"/>
              </a:rPr>
              <a:t>). </a:t>
            </a:r>
            <a:br>
              <a:rPr lang="el-GR" sz="1800" dirty="0">
                <a:solidFill>
                  <a:schemeClr val="bg1"/>
                </a:solidFill>
                <a:effectLst/>
                <a:latin typeface="Times New Roman" panose="02020603050405020304" pitchFamily="18" charset="0"/>
                <a:ea typeface="Times New Roman" panose="02020603050405020304" pitchFamily="18" charset="0"/>
              </a:rPr>
            </a:br>
            <a:endParaRPr lang="el-GR" sz="1800" dirty="0">
              <a:solidFill>
                <a:schemeClr val="bg1"/>
              </a:solidFill>
              <a:effectLst/>
              <a:latin typeface="Times New Roman" panose="02020603050405020304" pitchFamily="18" charset="0"/>
              <a:ea typeface="Times New Roman" panose="02020603050405020304" pitchFamily="18" charset="0"/>
            </a:endParaRPr>
          </a:p>
          <a:p>
            <a:pPr>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το φορτίο, αφού χρησιμοποιούμε τους ανάλογους τύπους στον κώδικα.</a:t>
            </a:r>
            <a:endParaRPr lang="el-GR" sz="18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0AACCB63-4F01-48FE-95E5-6BD3542AC5CB}"/>
              </a:ext>
            </a:extLst>
          </p:cNvPr>
          <p:cNvSpPr txBox="1"/>
          <p:nvPr/>
        </p:nvSpPr>
        <p:spPr>
          <a:xfrm>
            <a:off x="3777673" y="473481"/>
            <a:ext cx="2225964" cy="369332"/>
          </a:xfrm>
          <a:prstGeom prst="rect">
            <a:avLst/>
          </a:prstGeom>
          <a:noFill/>
        </p:spPr>
        <p:txBody>
          <a:bodyPr wrap="square" rtlCol="0">
            <a:spAutoFit/>
          </a:bodyPr>
          <a:lstStyle/>
          <a:p>
            <a:r>
              <a:rPr lang="el-GR" dirty="0"/>
              <a:t>Εικόνα 4</a:t>
            </a:r>
          </a:p>
        </p:txBody>
      </p:sp>
    </p:spTree>
    <p:extLst>
      <p:ext uri="{BB962C8B-B14F-4D97-AF65-F5344CB8AC3E}">
        <p14:creationId xmlns:p14="http://schemas.microsoft.com/office/powerpoint/2010/main" val="331232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B9E0B1-58C9-4957-B8E1-3F499ABB834E}"/>
              </a:ext>
            </a:extLst>
          </p:cNvPr>
          <p:cNvSpPr txBox="1"/>
          <p:nvPr/>
        </p:nvSpPr>
        <p:spPr>
          <a:xfrm>
            <a:off x="2055201" y="148109"/>
            <a:ext cx="6132634" cy="369332"/>
          </a:xfrm>
          <a:prstGeom prst="rect">
            <a:avLst/>
          </a:prstGeom>
          <a:noFill/>
        </p:spPr>
        <p:txBody>
          <a:bodyPr wrap="square">
            <a:spAutoFit/>
          </a:bodyPr>
          <a:lstStyle/>
          <a:p>
            <a:r>
              <a:rPr lang="el-GR" sz="1800" b="1" i="1" dirty="0"/>
              <a:t>Πυκνωτής με διηλεκτρικό υπό σταθερή τάση (προσομοίωση)</a:t>
            </a:r>
          </a:p>
        </p:txBody>
      </p:sp>
      <p:pic>
        <p:nvPicPr>
          <p:cNvPr id="7" name="Εικόνα 6">
            <a:extLst>
              <a:ext uri="{FF2B5EF4-FFF2-40B4-BE49-F238E27FC236}">
                <a16:creationId xmlns:a16="http://schemas.microsoft.com/office/drawing/2014/main" id="{A35B493B-E680-458E-90FD-D7A9F7B56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399"/>
            <a:ext cx="8187835" cy="5296633"/>
          </a:xfrm>
          <a:prstGeom prst="rect">
            <a:avLst/>
          </a:prstGeom>
        </p:spPr>
      </p:pic>
      <p:sp>
        <p:nvSpPr>
          <p:cNvPr id="4" name="TextBox 3">
            <a:extLst>
              <a:ext uri="{FF2B5EF4-FFF2-40B4-BE49-F238E27FC236}">
                <a16:creationId xmlns:a16="http://schemas.microsoft.com/office/drawing/2014/main" id="{0D280DC6-CC5D-4EFB-9A92-3220149164FC}"/>
              </a:ext>
            </a:extLst>
          </p:cNvPr>
          <p:cNvSpPr txBox="1"/>
          <p:nvPr/>
        </p:nvSpPr>
        <p:spPr>
          <a:xfrm>
            <a:off x="8374697" y="673169"/>
            <a:ext cx="3466321" cy="5537863"/>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06000"/>
              </a:lnSpc>
              <a:spcBef>
                <a:spcPts val="1200"/>
              </a:spcBef>
              <a:spcAft>
                <a:spcPts val="800"/>
              </a:spcAft>
            </a:pPr>
            <a:r>
              <a:rPr lang="el-GR" sz="1600" u="sng" dirty="0">
                <a:solidFill>
                  <a:schemeClr val="bg1"/>
                </a:solidFill>
                <a:latin typeface="Times New Roman" panose="02020603050405020304" pitchFamily="18" charset="0"/>
                <a:ea typeface="Times New Roman" panose="02020603050405020304" pitchFamily="18" charset="0"/>
              </a:rPr>
              <a:t>Κ</a:t>
            </a:r>
            <a:r>
              <a:rPr lang="el-GR" sz="1600" u="sng" dirty="0">
                <a:solidFill>
                  <a:schemeClr val="bg1"/>
                </a:solidFill>
                <a:effectLst/>
                <a:latin typeface="Times New Roman" panose="02020603050405020304" pitchFamily="18" charset="0"/>
                <a:ea typeface="Times New Roman" panose="02020603050405020304" pitchFamily="18" charset="0"/>
              </a:rPr>
              <a:t>ύκλωμα πυκνωτή με διηλεκτρικό υπό σταθερή τάση</a:t>
            </a:r>
            <a:r>
              <a:rPr lang="el-GR" sz="1600" dirty="0">
                <a:solidFill>
                  <a:schemeClr val="bg1"/>
                </a:solidFill>
                <a:effectLst/>
                <a:latin typeface="Times New Roman" panose="02020603050405020304" pitchFamily="18" charset="0"/>
                <a:ea typeface="Times New Roman" panose="02020603050405020304" pitchFamily="18" charset="0"/>
              </a:rPr>
              <a:t>  &amp;</a:t>
            </a:r>
            <a:br>
              <a:rPr lang="el-GR" sz="1600" dirty="0">
                <a:solidFill>
                  <a:schemeClr val="bg1"/>
                </a:solidFill>
                <a:effectLst/>
                <a:latin typeface="Times New Roman" panose="02020603050405020304" pitchFamily="18" charset="0"/>
                <a:ea typeface="Times New Roman" panose="02020603050405020304" pitchFamily="18" charset="0"/>
              </a:rPr>
            </a:br>
            <a:r>
              <a:rPr lang="el-GR" sz="1600" u="sng" dirty="0">
                <a:solidFill>
                  <a:schemeClr val="bg1"/>
                </a:solidFill>
                <a:effectLst/>
                <a:latin typeface="Times New Roman" panose="02020603050405020304" pitchFamily="18" charset="0"/>
                <a:ea typeface="Times New Roman" panose="02020603050405020304" pitchFamily="18" charset="0"/>
              </a:rPr>
              <a:t>Κύκλωμα χωρίς διηλεκτρικό ομοίως υπό σταθερή τάση </a:t>
            </a:r>
            <a:br>
              <a:rPr lang="el-GR" sz="1600" u="sng" dirty="0">
                <a:solidFill>
                  <a:schemeClr val="bg1"/>
                </a:solidFill>
                <a:effectLst/>
                <a:latin typeface="Times New Roman" panose="02020603050405020304" pitchFamily="18" charset="0"/>
                <a:ea typeface="Times New Roman" panose="02020603050405020304" pitchFamily="18" charset="0"/>
              </a:rPr>
            </a:br>
            <a:r>
              <a:rPr lang="el-GR" sz="1600" dirty="0">
                <a:solidFill>
                  <a:schemeClr val="bg1"/>
                </a:solidFill>
                <a:effectLst/>
                <a:latin typeface="Times New Roman" panose="02020603050405020304" pitchFamily="18" charset="0"/>
                <a:ea typeface="Times New Roman" panose="02020603050405020304" pitchFamily="18" charset="0"/>
              </a:rPr>
              <a:t>Παράμετροι:</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απόσταση των  οπλισμών </a:t>
            </a:r>
            <a:r>
              <a:rPr lang="en-US" sz="1600" dirty="0">
                <a:solidFill>
                  <a:schemeClr val="bg1"/>
                </a:solidFill>
                <a:effectLst/>
                <a:latin typeface="Times New Roman" panose="02020603050405020304" pitchFamily="18" charset="0"/>
                <a:ea typeface="Times New Roman" panose="02020603050405020304" pitchFamily="18" charset="0"/>
              </a:rPr>
              <a:t>(d)</a:t>
            </a:r>
            <a:r>
              <a:rPr lang="el-GR" sz="1600" dirty="0">
                <a:solidFill>
                  <a:schemeClr val="bg1"/>
                </a:solidFill>
                <a:effectLst/>
                <a:latin typeface="Times New Roman" panose="02020603050405020304" pitchFamily="18" charset="0"/>
                <a:ea typeface="Times New Roman" panose="02020603050405020304" pitchFamily="18" charset="0"/>
              </a:rPr>
              <a:t>, </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το ύψος του κάθε οπλισμού</a:t>
            </a:r>
            <a:r>
              <a:rPr lang="en-US" sz="1600" dirty="0">
                <a:solidFill>
                  <a:schemeClr val="bg1"/>
                </a:solidFill>
                <a:effectLst/>
                <a:latin typeface="Times New Roman" panose="02020603050405020304" pitchFamily="18" charset="0"/>
                <a:ea typeface="Times New Roman" panose="02020603050405020304" pitchFamily="18" charset="0"/>
              </a:rPr>
              <a:t> (h)</a:t>
            </a:r>
            <a:r>
              <a:rPr lang="el-GR" sz="1600" dirty="0">
                <a:solidFill>
                  <a:schemeClr val="bg1"/>
                </a:solidFill>
                <a:effectLst/>
                <a:latin typeface="Times New Roman" panose="02020603050405020304" pitchFamily="18" charset="0"/>
                <a:ea typeface="Times New Roman" panose="02020603050405020304" pitchFamily="18" charset="0"/>
              </a:rPr>
              <a:t>,</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 η διηλεκτρική σταθερά </a:t>
            </a:r>
            <a:r>
              <a:rPr lang="en-US" sz="1600" dirty="0">
                <a:solidFill>
                  <a:schemeClr val="bg1"/>
                </a:solidFill>
                <a:effectLst/>
                <a:latin typeface="Times New Roman" panose="02020603050405020304" pitchFamily="18" charset="0"/>
                <a:ea typeface="Times New Roman" panose="02020603050405020304" pitchFamily="18" charset="0"/>
              </a:rPr>
              <a:t>(</a:t>
            </a:r>
            <a:r>
              <a:rPr lang="el-GR" sz="1600" dirty="0">
                <a:solidFill>
                  <a:schemeClr val="bg1"/>
                </a:solidFill>
                <a:effectLst/>
                <a:latin typeface="Times New Roman" panose="02020603050405020304" pitchFamily="18" charset="0"/>
                <a:ea typeface="Times New Roman" panose="02020603050405020304" pitchFamily="18" charset="0"/>
              </a:rPr>
              <a:t>ε</a:t>
            </a:r>
            <a:r>
              <a:rPr lang="en-US" sz="1600" dirty="0">
                <a:solidFill>
                  <a:schemeClr val="bg1"/>
                </a:solidFill>
                <a:effectLst/>
                <a:latin typeface="Times New Roman" panose="02020603050405020304" pitchFamily="18" charset="0"/>
                <a:ea typeface="Times New Roman" panose="02020603050405020304" pitchFamily="18" charset="0"/>
              </a:rPr>
              <a:t>)</a:t>
            </a:r>
            <a:r>
              <a:rPr lang="el-GR" sz="1600" dirty="0">
                <a:solidFill>
                  <a:schemeClr val="bg1"/>
                </a:solidFill>
                <a:effectLst/>
                <a:latin typeface="Times New Roman" panose="02020603050405020304" pitchFamily="18" charset="0"/>
                <a:ea typeface="Times New Roman" panose="02020603050405020304" pitchFamily="18" charset="0"/>
              </a:rPr>
              <a:t> </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η τάση (</a:t>
            </a:r>
            <a:r>
              <a:rPr lang="en-US" sz="1600" dirty="0">
                <a:solidFill>
                  <a:schemeClr val="bg1"/>
                </a:solidFill>
                <a:effectLst/>
                <a:latin typeface="Times New Roman" panose="02020603050405020304" pitchFamily="18" charset="0"/>
                <a:ea typeface="Times New Roman" panose="02020603050405020304" pitchFamily="18" charset="0"/>
              </a:rPr>
              <a:t>V</a:t>
            </a:r>
            <a:r>
              <a:rPr lang="el-GR" sz="1600" dirty="0">
                <a:solidFill>
                  <a:schemeClr val="bg1"/>
                </a:solidFill>
                <a:effectLst/>
                <a:latin typeface="Times New Roman" panose="02020603050405020304" pitchFamily="18" charset="0"/>
                <a:ea typeface="Times New Roman" panose="02020603050405020304" pitchFamily="18" charset="0"/>
              </a:rPr>
              <a:t>). </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το φορτίο την ένταση  και την ενέργεια αφού χρησιμοποιούμε τους ανάλογους τύπους στον κώδικα.</a:t>
            </a:r>
            <a:endParaRPr lang="el-GR" sz="16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943A75E2-D50F-45A2-B47E-BFE40D8FB180}"/>
              </a:ext>
            </a:extLst>
          </p:cNvPr>
          <p:cNvSpPr txBox="1"/>
          <p:nvPr/>
        </p:nvSpPr>
        <p:spPr>
          <a:xfrm>
            <a:off x="3817304" y="545067"/>
            <a:ext cx="2225964" cy="369332"/>
          </a:xfrm>
          <a:prstGeom prst="rect">
            <a:avLst/>
          </a:prstGeom>
          <a:noFill/>
        </p:spPr>
        <p:txBody>
          <a:bodyPr wrap="square" rtlCol="0">
            <a:spAutoFit/>
          </a:bodyPr>
          <a:lstStyle/>
          <a:p>
            <a:r>
              <a:rPr lang="el-GR" dirty="0"/>
              <a:t>Εικόνα 5</a:t>
            </a:r>
          </a:p>
        </p:txBody>
      </p:sp>
    </p:spTree>
    <p:extLst>
      <p:ext uri="{BB962C8B-B14F-4D97-AF65-F5344CB8AC3E}">
        <p14:creationId xmlns:p14="http://schemas.microsoft.com/office/powerpoint/2010/main" val="207970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6B4BD378-B824-4324-9FA4-C1E6E466B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1646"/>
            <a:ext cx="8115300" cy="5310554"/>
          </a:xfrm>
          <a:prstGeom prst="rect">
            <a:avLst/>
          </a:prstGeom>
        </p:spPr>
      </p:pic>
      <p:sp>
        <p:nvSpPr>
          <p:cNvPr id="5" name="TextBox 4">
            <a:extLst>
              <a:ext uri="{FF2B5EF4-FFF2-40B4-BE49-F238E27FC236}">
                <a16:creationId xmlns:a16="http://schemas.microsoft.com/office/drawing/2014/main" id="{2711FE97-4A6C-42EC-BBB9-BF9951AEB8BD}"/>
              </a:ext>
            </a:extLst>
          </p:cNvPr>
          <p:cNvSpPr txBox="1"/>
          <p:nvPr/>
        </p:nvSpPr>
        <p:spPr>
          <a:xfrm>
            <a:off x="1782640" y="140650"/>
            <a:ext cx="6332660" cy="369332"/>
          </a:xfrm>
          <a:prstGeom prst="rect">
            <a:avLst/>
          </a:prstGeom>
          <a:noFill/>
        </p:spPr>
        <p:txBody>
          <a:bodyPr wrap="square">
            <a:spAutoFit/>
          </a:bodyPr>
          <a:lstStyle/>
          <a:p>
            <a:r>
              <a:rPr lang="el-GR" sz="1800" b="1" dirty="0"/>
              <a:t>Πυκνωτής με διηλεκτρικό με σταθερό φορτίο  (προσομοίωση)</a:t>
            </a:r>
          </a:p>
        </p:txBody>
      </p:sp>
      <p:sp>
        <p:nvSpPr>
          <p:cNvPr id="4" name="TextBox 3">
            <a:extLst>
              <a:ext uri="{FF2B5EF4-FFF2-40B4-BE49-F238E27FC236}">
                <a16:creationId xmlns:a16="http://schemas.microsoft.com/office/drawing/2014/main" id="{0234D40C-4814-4BE9-85F1-C720FE18E3DD}"/>
              </a:ext>
            </a:extLst>
          </p:cNvPr>
          <p:cNvSpPr txBox="1"/>
          <p:nvPr/>
        </p:nvSpPr>
        <p:spPr>
          <a:xfrm>
            <a:off x="8394412" y="252938"/>
            <a:ext cx="3616568" cy="6314998"/>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Κ</a:t>
            </a:r>
            <a:r>
              <a:rPr lang="el-GR" sz="1800" u="sng" dirty="0">
                <a:solidFill>
                  <a:schemeClr val="bg1"/>
                </a:solidFill>
                <a:effectLst/>
                <a:latin typeface="Times New Roman" panose="02020603050405020304" pitchFamily="18" charset="0"/>
                <a:ea typeface="Times New Roman" panose="02020603050405020304" pitchFamily="18" charset="0"/>
              </a:rPr>
              <a:t>ύκλωμα πυκνωτή με διηλεκτρικό με σταθερό φορτίο &amp;</a:t>
            </a:r>
            <a:br>
              <a:rPr lang="el-GR" sz="1800" u="sng" dirty="0">
                <a:solidFill>
                  <a:schemeClr val="bg1"/>
                </a:solidFill>
                <a:effectLst/>
                <a:latin typeface="Times New Roman" panose="02020603050405020304" pitchFamily="18" charset="0"/>
                <a:ea typeface="Times New Roman" panose="02020603050405020304" pitchFamily="18" charset="0"/>
              </a:rPr>
            </a:br>
            <a:r>
              <a:rPr lang="el-GR" sz="1800" u="sng" dirty="0">
                <a:solidFill>
                  <a:schemeClr val="bg1"/>
                </a:solidFill>
                <a:effectLst/>
                <a:latin typeface="Times New Roman" panose="02020603050405020304" pitchFamily="18" charset="0"/>
                <a:ea typeface="Times New Roman" panose="02020603050405020304" pitchFamily="18" charset="0"/>
              </a:rPr>
              <a:t>Κύκλωμα χωρίς διηλεκτρικό ομοίως με σταθερό φορτίο</a:t>
            </a:r>
            <a:r>
              <a:rPr lang="el-GR" u="sng" dirty="0">
                <a:solidFill>
                  <a:schemeClr val="bg1"/>
                </a:solidFill>
                <a:latin typeface="Times New Roman" panose="02020603050405020304" pitchFamily="18" charset="0"/>
                <a:ea typeface="Times New Roman" panose="02020603050405020304" pitchFamily="18" charset="0"/>
              </a:rPr>
              <a:t> </a:t>
            </a:r>
          </a:p>
          <a:p>
            <a:pPr>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Παράμετροι:</a:t>
            </a:r>
          </a:p>
          <a:p>
            <a:pPr marL="285750" indent="-285750">
              <a:lnSpc>
                <a:spcPct val="106000"/>
              </a:lnSpc>
              <a:spcBef>
                <a:spcPts val="1200"/>
              </a:spcBef>
              <a:spcAft>
                <a:spcPts val="800"/>
              </a:spcAft>
              <a:buFont typeface="Wingdings" panose="05000000000000000000" pitchFamily="2" charset="2"/>
              <a:buChar char="q"/>
            </a:pPr>
            <a:r>
              <a:rPr lang="el-GR" dirty="0">
                <a:solidFill>
                  <a:schemeClr val="bg1"/>
                </a:solidFill>
                <a:latin typeface="Times New Roman" panose="02020603050405020304" pitchFamily="18" charset="0"/>
                <a:ea typeface="Times New Roman" panose="02020603050405020304" pitchFamily="18" charset="0"/>
              </a:rPr>
              <a:t>η</a:t>
            </a:r>
            <a:r>
              <a:rPr lang="el-GR" sz="1800" dirty="0">
                <a:solidFill>
                  <a:schemeClr val="bg1"/>
                </a:solidFill>
                <a:effectLst/>
                <a:latin typeface="Times New Roman" panose="02020603050405020304" pitchFamily="18" charset="0"/>
                <a:ea typeface="Times New Roman" panose="02020603050405020304" pitchFamily="18" charset="0"/>
              </a:rPr>
              <a:t> απόσταση των  οπλισμών</a:t>
            </a:r>
            <a:r>
              <a:rPr lang="en-US" sz="1800" dirty="0">
                <a:solidFill>
                  <a:schemeClr val="bg1"/>
                </a:solidFill>
                <a:effectLst/>
                <a:latin typeface="Times New Roman" panose="02020603050405020304" pitchFamily="18" charset="0"/>
                <a:ea typeface="Times New Roman" panose="02020603050405020304" pitchFamily="18" charset="0"/>
              </a:rPr>
              <a:t> (d)</a:t>
            </a:r>
            <a:endParaRPr lang="el-GR" dirty="0">
              <a:solidFill>
                <a:schemeClr val="bg1"/>
              </a:solidFill>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ύψος του κάθε οπλισμού</a:t>
            </a:r>
            <a:r>
              <a:rPr lang="en-US" sz="1800" dirty="0">
                <a:solidFill>
                  <a:schemeClr val="bg1"/>
                </a:solidFill>
                <a:effectLst/>
                <a:latin typeface="Times New Roman" panose="02020603050405020304" pitchFamily="18" charset="0"/>
                <a:ea typeface="Times New Roman" panose="02020603050405020304" pitchFamily="18" charset="0"/>
              </a:rPr>
              <a:t> (h)</a:t>
            </a:r>
            <a:endParaRPr lang="el-GR" dirty="0">
              <a:solidFill>
                <a:schemeClr val="bg1"/>
              </a:solidFill>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η διηλεκτρική σταθερά </a:t>
            </a:r>
            <a:r>
              <a:rPr lang="en-US" sz="1800" dirty="0">
                <a:solidFill>
                  <a:schemeClr val="bg1"/>
                </a:solidFill>
                <a:effectLst/>
                <a:latin typeface="Times New Roman" panose="02020603050405020304" pitchFamily="18" charset="0"/>
                <a:ea typeface="Times New Roman" panose="02020603050405020304" pitchFamily="18" charset="0"/>
              </a:rPr>
              <a:t>(</a:t>
            </a:r>
            <a:r>
              <a:rPr lang="el-GR" sz="1800" dirty="0">
                <a:solidFill>
                  <a:schemeClr val="bg1"/>
                </a:solidFill>
                <a:effectLst/>
                <a:latin typeface="Times New Roman" panose="02020603050405020304" pitchFamily="18" charset="0"/>
                <a:ea typeface="Times New Roman" panose="02020603050405020304" pitchFamily="18" charset="0"/>
              </a:rPr>
              <a:t>ε</a:t>
            </a:r>
            <a:r>
              <a:rPr lang="en-US" sz="1800" dirty="0">
                <a:solidFill>
                  <a:schemeClr val="bg1"/>
                </a:solidFill>
                <a:effectLst/>
                <a:latin typeface="Times New Roman" panose="02020603050405020304" pitchFamily="18" charset="0"/>
                <a:ea typeface="Times New Roman" panose="02020603050405020304" pitchFamily="18" charset="0"/>
              </a:rPr>
              <a:t>)</a:t>
            </a:r>
            <a:endParaRPr lang="el-GR" dirty="0">
              <a:solidFill>
                <a:schemeClr val="bg1"/>
              </a:solidFill>
              <a:latin typeface="Times New Roman" panose="02020603050405020304" pitchFamily="18" charset="0"/>
              <a:ea typeface="Times New Roman" panose="02020603050405020304" pitchFamily="18" charset="0"/>
            </a:endParaRPr>
          </a:p>
          <a:p>
            <a:pPr marL="285750" indent="-285750">
              <a:lnSpc>
                <a:spcPct val="106000"/>
              </a:lnSpc>
              <a:spcBef>
                <a:spcPts val="1200"/>
              </a:spcBef>
              <a:spcAft>
                <a:spcPts val="800"/>
              </a:spcAft>
              <a:buFont typeface="Wingdings" panose="05000000000000000000" pitchFamily="2" charset="2"/>
              <a:buChar char="q"/>
            </a:pPr>
            <a:r>
              <a:rPr lang="el-GR" sz="1800" dirty="0">
                <a:solidFill>
                  <a:schemeClr val="bg1"/>
                </a:solidFill>
                <a:effectLst/>
                <a:latin typeface="Times New Roman" panose="02020603050405020304" pitchFamily="18" charset="0"/>
                <a:ea typeface="Times New Roman" panose="02020603050405020304" pitchFamily="18" charset="0"/>
              </a:rPr>
              <a:t>το φορτίο (</a:t>
            </a:r>
            <a:r>
              <a:rPr lang="en-US" sz="1800" dirty="0">
                <a:solidFill>
                  <a:schemeClr val="bg1"/>
                </a:solidFill>
                <a:effectLst/>
                <a:latin typeface="Times New Roman" panose="02020603050405020304" pitchFamily="18" charset="0"/>
                <a:ea typeface="Times New Roman" panose="02020603050405020304" pitchFamily="18" charset="0"/>
              </a:rPr>
              <a:t>Q</a:t>
            </a:r>
            <a:r>
              <a:rPr lang="el-GR" sz="1800" dirty="0">
                <a:solidFill>
                  <a:schemeClr val="bg1"/>
                </a:solidFill>
                <a:effectLst/>
                <a:latin typeface="Times New Roman" panose="02020603050405020304" pitchFamily="18" charset="0"/>
                <a:ea typeface="Times New Roman" panose="02020603050405020304" pitchFamily="18" charset="0"/>
              </a:rPr>
              <a:t>). </a:t>
            </a:r>
          </a:p>
          <a:p>
            <a:pPr>
              <a:lnSpc>
                <a:spcPct val="106000"/>
              </a:lnSpc>
              <a:spcBef>
                <a:spcPts val="1200"/>
              </a:spcBef>
              <a:spcAft>
                <a:spcPts val="800"/>
              </a:spcAft>
            </a:pPr>
            <a:r>
              <a:rPr lang="el-GR" sz="18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τη τάση  την ένταση  και την ενέργεια αφού χρησιμοποιούμε τους ανάλογους τύπους στον κώδικα.</a:t>
            </a:r>
            <a:endParaRPr lang="el-GR" sz="18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1D8C9D8F-4B07-41F3-885D-57ABA56445A4}"/>
              </a:ext>
            </a:extLst>
          </p:cNvPr>
          <p:cNvSpPr txBox="1"/>
          <p:nvPr/>
        </p:nvSpPr>
        <p:spPr>
          <a:xfrm>
            <a:off x="3870036" y="509982"/>
            <a:ext cx="2225964" cy="369332"/>
          </a:xfrm>
          <a:prstGeom prst="rect">
            <a:avLst/>
          </a:prstGeom>
          <a:noFill/>
        </p:spPr>
        <p:txBody>
          <a:bodyPr wrap="square" rtlCol="0">
            <a:spAutoFit/>
          </a:bodyPr>
          <a:lstStyle/>
          <a:p>
            <a:r>
              <a:rPr lang="el-GR" dirty="0"/>
              <a:t>Εικόνα 6</a:t>
            </a:r>
          </a:p>
        </p:txBody>
      </p:sp>
    </p:spTree>
    <p:extLst>
      <p:ext uri="{BB962C8B-B14F-4D97-AF65-F5344CB8AC3E}">
        <p14:creationId xmlns:p14="http://schemas.microsoft.com/office/powerpoint/2010/main" val="3835289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E9CC10D0-7074-45F3-BD64-0DB495900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4" y="1063868"/>
            <a:ext cx="8141676" cy="5336931"/>
          </a:xfrm>
          <a:prstGeom prst="rect">
            <a:avLst/>
          </a:prstGeom>
        </p:spPr>
      </p:pic>
      <p:sp>
        <p:nvSpPr>
          <p:cNvPr id="5" name="TextBox 4">
            <a:extLst>
              <a:ext uri="{FF2B5EF4-FFF2-40B4-BE49-F238E27FC236}">
                <a16:creationId xmlns:a16="http://schemas.microsoft.com/office/drawing/2014/main" id="{9E68E0D9-673A-4BD8-944C-2489DEA39CC2}"/>
              </a:ext>
            </a:extLst>
          </p:cNvPr>
          <p:cNvSpPr txBox="1"/>
          <p:nvPr/>
        </p:nvSpPr>
        <p:spPr>
          <a:xfrm>
            <a:off x="3047268" y="202196"/>
            <a:ext cx="6097464" cy="369332"/>
          </a:xfrm>
          <a:prstGeom prst="rect">
            <a:avLst/>
          </a:prstGeom>
          <a:noFill/>
        </p:spPr>
        <p:txBody>
          <a:bodyPr wrap="square">
            <a:spAutoFit/>
          </a:bodyPr>
          <a:lstStyle/>
          <a:p>
            <a:r>
              <a:rPr lang="el-GR" sz="1800" b="1" i="1" dirty="0"/>
              <a:t>Πυκνωτής</a:t>
            </a:r>
            <a:r>
              <a:rPr lang="en-US" sz="1800" b="1" i="1" dirty="0"/>
              <a:t> </a:t>
            </a:r>
            <a:r>
              <a:rPr lang="el-GR" sz="1800" b="1" i="1" dirty="0"/>
              <a:t>με εν μέρει διηλεκτρικό (προσομοίωση)</a:t>
            </a:r>
          </a:p>
        </p:txBody>
      </p:sp>
      <p:sp>
        <p:nvSpPr>
          <p:cNvPr id="4" name="TextBox 3">
            <a:extLst>
              <a:ext uri="{FF2B5EF4-FFF2-40B4-BE49-F238E27FC236}">
                <a16:creationId xmlns:a16="http://schemas.microsoft.com/office/drawing/2014/main" id="{104F443E-AEC5-4966-A84C-D3D632DE56F9}"/>
              </a:ext>
            </a:extLst>
          </p:cNvPr>
          <p:cNvSpPr txBox="1"/>
          <p:nvPr/>
        </p:nvSpPr>
        <p:spPr>
          <a:xfrm>
            <a:off x="8465574" y="741365"/>
            <a:ext cx="3616568" cy="5659434"/>
          </a:xfrm>
          <a:prstGeom prst="rect">
            <a:avLst/>
          </a:prstGeom>
          <a:solidFill>
            <a:schemeClr val="bg2">
              <a:lumMod val="50000"/>
            </a:schemeClr>
          </a:solidFill>
          <a:ln>
            <a:solidFill>
              <a:schemeClr val="bg2">
                <a:lumMod val="25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06000"/>
              </a:lnSpc>
              <a:spcBef>
                <a:spcPts val="1200"/>
              </a:spcBef>
              <a:spcAft>
                <a:spcPts val="800"/>
              </a:spcAft>
            </a:pPr>
            <a:r>
              <a:rPr lang="el-GR" u="sng" dirty="0">
                <a:solidFill>
                  <a:schemeClr val="bg1"/>
                </a:solidFill>
                <a:latin typeface="Times New Roman" panose="02020603050405020304" pitchFamily="18" charset="0"/>
                <a:ea typeface="Times New Roman" panose="02020603050405020304" pitchFamily="18" charset="0"/>
              </a:rPr>
              <a:t>Κ</a:t>
            </a:r>
            <a:r>
              <a:rPr lang="el-GR" sz="1800" u="sng" dirty="0">
                <a:solidFill>
                  <a:schemeClr val="bg1"/>
                </a:solidFill>
                <a:effectLst/>
                <a:latin typeface="Times New Roman" panose="02020603050405020304" pitchFamily="18" charset="0"/>
                <a:ea typeface="Times New Roman" panose="02020603050405020304" pitchFamily="18" charset="0"/>
              </a:rPr>
              <a:t>ύκλωμα πυκνωτή με εν μέρει διηλεκτρικό συνδεδεμένο με μπαταριά συνεχούς τάσης</a:t>
            </a:r>
            <a:endParaRPr lang="el-GR" u="sng" dirty="0">
              <a:solidFill>
                <a:schemeClr val="bg1"/>
              </a:solidFill>
              <a:latin typeface="Times New Roman" panose="02020603050405020304" pitchFamily="18" charset="0"/>
              <a:ea typeface="Times New Roman" panose="02020603050405020304" pitchFamily="18" charset="0"/>
            </a:endParaRPr>
          </a:p>
          <a:p>
            <a:pPr>
              <a:lnSpc>
                <a:spcPct val="106000"/>
              </a:lnSpc>
              <a:spcBef>
                <a:spcPts val="1200"/>
              </a:spcBef>
              <a:spcAft>
                <a:spcPts val="800"/>
              </a:spcAft>
            </a:pPr>
            <a:r>
              <a:rPr lang="el-GR" dirty="0">
                <a:solidFill>
                  <a:schemeClr val="bg1"/>
                </a:solidFill>
                <a:latin typeface="Times New Roman" panose="02020603050405020304" pitchFamily="18" charset="0"/>
                <a:ea typeface="Times New Roman" panose="02020603050405020304" pitchFamily="18" charset="0"/>
              </a:rPr>
              <a:t>Π</a:t>
            </a:r>
            <a:r>
              <a:rPr lang="el-GR" sz="1800" dirty="0">
                <a:solidFill>
                  <a:schemeClr val="bg1"/>
                </a:solidFill>
                <a:effectLst/>
                <a:latin typeface="Times New Roman" panose="02020603050405020304" pitchFamily="18" charset="0"/>
                <a:ea typeface="Times New Roman" panose="02020603050405020304" pitchFamily="18" charset="0"/>
              </a:rPr>
              <a:t>αράμετροι: </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η απόσταση των  οπλισμών (</a:t>
            </a:r>
            <a:r>
              <a:rPr lang="en-US" sz="1600" dirty="0">
                <a:solidFill>
                  <a:schemeClr val="bg1"/>
                </a:solidFill>
                <a:effectLst/>
                <a:latin typeface="Times New Roman" panose="02020603050405020304" pitchFamily="18" charset="0"/>
                <a:ea typeface="Times New Roman" panose="02020603050405020304" pitchFamily="18" charset="0"/>
              </a:rPr>
              <a:t>d</a:t>
            </a:r>
            <a:r>
              <a:rPr lang="el-GR" sz="1600" dirty="0">
                <a:solidFill>
                  <a:schemeClr val="bg1"/>
                </a:solidFill>
                <a:effectLst/>
                <a:latin typeface="Times New Roman" panose="02020603050405020304" pitchFamily="18" charset="0"/>
                <a:ea typeface="Times New Roman" panose="02020603050405020304" pitchFamily="18" charset="0"/>
              </a:rPr>
              <a:t>)</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το ύψος του κάθε οπλισμού (</a:t>
            </a:r>
            <a:r>
              <a:rPr lang="en-US" sz="1600" dirty="0">
                <a:solidFill>
                  <a:schemeClr val="bg1"/>
                </a:solidFill>
                <a:effectLst/>
                <a:latin typeface="Times New Roman" panose="02020603050405020304" pitchFamily="18" charset="0"/>
                <a:ea typeface="Times New Roman" panose="02020603050405020304" pitchFamily="18" charset="0"/>
              </a:rPr>
              <a:t>h</a:t>
            </a:r>
            <a:r>
              <a:rPr lang="el-GR" sz="1600" dirty="0">
                <a:solidFill>
                  <a:schemeClr val="bg1"/>
                </a:solidFill>
                <a:effectLst/>
                <a:latin typeface="Times New Roman" panose="02020603050405020304" pitchFamily="18" charset="0"/>
                <a:ea typeface="Times New Roman" panose="02020603050405020304" pitchFamily="18" charset="0"/>
              </a:rPr>
              <a:t>) </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η τάση (</a:t>
            </a:r>
            <a:r>
              <a:rPr lang="en-US" sz="1600" dirty="0">
                <a:solidFill>
                  <a:schemeClr val="bg1"/>
                </a:solidFill>
                <a:effectLst/>
                <a:latin typeface="Times New Roman" panose="02020603050405020304" pitchFamily="18" charset="0"/>
                <a:ea typeface="Times New Roman" panose="02020603050405020304" pitchFamily="18" charset="0"/>
              </a:rPr>
              <a:t>V</a:t>
            </a:r>
            <a:r>
              <a:rPr lang="el-GR" sz="1600" dirty="0">
                <a:solidFill>
                  <a:schemeClr val="bg1"/>
                </a:solidFill>
                <a:effectLst/>
                <a:latin typeface="Times New Roman" panose="02020603050405020304" pitchFamily="18" charset="0"/>
                <a:ea typeface="Times New Roman" panose="02020603050405020304" pitchFamily="18" charset="0"/>
              </a:rPr>
              <a:t>)</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η διηλεκτρική σταθερά  (ε)</a:t>
            </a:r>
          </a:p>
          <a:p>
            <a:pPr marL="285750" indent="-285750">
              <a:lnSpc>
                <a:spcPct val="106000"/>
              </a:lnSpc>
              <a:spcBef>
                <a:spcPts val="1200"/>
              </a:spcBef>
              <a:spcAft>
                <a:spcPts val="800"/>
              </a:spcAft>
              <a:buFont typeface="Wingdings" panose="05000000000000000000" pitchFamily="2" charset="2"/>
              <a:buChar char="q"/>
            </a:pPr>
            <a:r>
              <a:rPr lang="el-GR" sz="1600" dirty="0">
                <a:solidFill>
                  <a:schemeClr val="bg1"/>
                </a:solidFill>
                <a:effectLst/>
                <a:latin typeface="Times New Roman" panose="02020603050405020304" pitchFamily="18" charset="0"/>
                <a:ea typeface="Times New Roman" panose="02020603050405020304" pitchFamily="18" charset="0"/>
              </a:rPr>
              <a:t> πλάτος  διηλεκτρικού (</a:t>
            </a:r>
            <a:r>
              <a:rPr lang="en-US" sz="1600" dirty="0">
                <a:solidFill>
                  <a:schemeClr val="bg1"/>
                </a:solidFill>
                <a:effectLst/>
                <a:latin typeface="Times New Roman" panose="02020603050405020304" pitchFamily="18" charset="0"/>
                <a:ea typeface="Times New Roman" panose="02020603050405020304" pitchFamily="18" charset="0"/>
              </a:rPr>
              <a:t>x</a:t>
            </a:r>
            <a:r>
              <a:rPr lang="el-GR" sz="1600" dirty="0">
                <a:solidFill>
                  <a:schemeClr val="bg1"/>
                </a:solidFill>
                <a:effectLst/>
                <a:latin typeface="Times New Roman" panose="02020603050405020304" pitchFamily="18" charset="0"/>
                <a:ea typeface="Times New Roman" panose="02020603050405020304" pitchFamily="18" charset="0"/>
              </a:rPr>
              <a:t>). </a:t>
            </a:r>
          </a:p>
          <a:p>
            <a:pPr>
              <a:lnSpc>
                <a:spcPct val="106000"/>
              </a:lnSpc>
              <a:spcBef>
                <a:spcPts val="1200"/>
              </a:spcBef>
              <a:spcAft>
                <a:spcPts val="800"/>
              </a:spcAft>
            </a:pPr>
            <a:r>
              <a:rPr lang="el-GR" sz="1600" dirty="0">
                <a:solidFill>
                  <a:schemeClr val="bg1"/>
                </a:solidFill>
                <a:effectLst/>
                <a:latin typeface="Times New Roman" panose="02020603050405020304" pitchFamily="18" charset="0"/>
                <a:ea typeface="Times New Roman" panose="02020603050405020304" pitchFamily="18" charset="0"/>
              </a:rPr>
              <a:t>Όσο  αλλάζουμε τις παραπάνω παραμέτρους θα έχουμε και διαφορετικά αποτελέσματα στη χωρητικότητα  το φορτίο  , αφού χρησιμοποιούμε τους ανάλογους τύπους στον κώδικα.</a:t>
            </a:r>
            <a:endParaRPr lang="el-GR" sz="1600" dirty="0">
              <a:solidFill>
                <a:schemeClr val="bg1"/>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B07580D0-990B-4AEF-B6EF-86509392832E}"/>
              </a:ext>
            </a:extLst>
          </p:cNvPr>
          <p:cNvSpPr txBox="1"/>
          <p:nvPr/>
        </p:nvSpPr>
        <p:spPr>
          <a:xfrm>
            <a:off x="4070839" y="694536"/>
            <a:ext cx="2225964" cy="369332"/>
          </a:xfrm>
          <a:prstGeom prst="rect">
            <a:avLst/>
          </a:prstGeom>
          <a:noFill/>
        </p:spPr>
        <p:txBody>
          <a:bodyPr wrap="square" rtlCol="0">
            <a:spAutoFit/>
          </a:bodyPr>
          <a:lstStyle/>
          <a:p>
            <a:r>
              <a:rPr lang="el-GR" dirty="0"/>
              <a:t>Εικόνα 7</a:t>
            </a:r>
          </a:p>
        </p:txBody>
      </p:sp>
    </p:spTree>
    <p:extLst>
      <p:ext uri="{BB962C8B-B14F-4D97-AF65-F5344CB8AC3E}">
        <p14:creationId xmlns:p14="http://schemas.microsoft.com/office/powerpoint/2010/main" val="304417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9970C-DC6B-4298-8B17-A572D3CA6A77}"/>
              </a:ext>
            </a:extLst>
          </p:cNvPr>
          <p:cNvSpPr txBox="1"/>
          <p:nvPr/>
        </p:nvSpPr>
        <p:spPr>
          <a:xfrm>
            <a:off x="216310" y="270705"/>
            <a:ext cx="11759380" cy="2677656"/>
          </a:xfrm>
          <a:prstGeom prst="rect">
            <a:avLst/>
          </a:prstGeom>
          <a:noFill/>
        </p:spPr>
        <p:txBody>
          <a:bodyPr wrap="square">
            <a:spAutoFit/>
          </a:bodyPr>
          <a:lstStyle/>
          <a:p>
            <a:pPr algn="just" rtl="0">
              <a:spcBef>
                <a:spcPts val="0"/>
              </a:spcBef>
              <a:spcAft>
                <a:spcPts val="800"/>
              </a:spcAft>
            </a:pPr>
            <a:r>
              <a:rPr lang="el-GR" sz="1800" b="0" i="0" u="sng" dirty="0">
                <a:solidFill>
                  <a:srgbClr val="000000"/>
                </a:solidFill>
                <a:effectLst/>
                <a:latin typeface="Times New Roman" panose="02020603050405020304" pitchFamily="18" charset="0"/>
              </a:rPr>
              <a:t>ΒΙΒΛΙΟΓΡΑΦΙΚΕΣ ΑΝΑΦΟΡΕΣ</a:t>
            </a:r>
            <a:endParaRPr lang="el-GR" b="0" dirty="0">
              <a:effectLst/>
            </a:endParaRPr>
          </a:p>
          <a:p>
            <a:pPr marL="285750" indent="-285750" algn="just" rtl="0">
              <a:spcBef>
                <a:spcPts val="0"/>
              </a:spcBef>
              <a:spcAft>
                <a:spcPts val="800"/>
              </a:spcAft>
              <a:buFont typeface="Arial" panose="020B0604020202020204" pitchFamily="34" charset="0"/>
              <a:buChar char="•"/>
            </a:pPr>
            <a:r>
              <a:rPr lang="el-GR" sz="1800" b="0" i="0" u="none" strike="noStrike" dirty="0">
                <a:solidFill>
                  <a:srgbClr val="000000"/>
                </a:solidFill>
                <a:effectLst/>
                <a:latin typeface="Times New Roman" panose="02020603050405020304" pitchFamily="18" charset="0"/>
                <a:cs typeface="Times New Roman" panose="02020603050405020304" pitchFamily="18" charset="0"/>
              </a:rPr>
              <a:t>Βλάχος, Ι., &amp; </a:t>
            </a:r>
            <a:r>
              <a:rPr lang="el-GR" sz="1800" b="0" i="0" u="none" strike="noStrike" dirty="0" err="1">
                <a:solidFill>
                  <a:srgbClr val="000000"/>
                </a:solidFill>
                <a:effectLst/>
                <a:latin typeface="Times New Roman" panose="02020603050405020304" pitchFamily="18" charset="0"/>
                <a:cs typeface="Times New Roman" panose="02020603050405020304" pitchFamily="18" charset="0"/>
              </a:rPr>
              <a:t>Γραμματικάκης</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Ι., Γ. &amp; Καραπαναγιώτης. Β., Α. &amp; Περιστερόπουλος. Π., </a:t>
            </a:r>
            <a:r>
              <a:rPr lang="el-GR" sz="1800" b="0" i="0" u="none" strike="noStrike" dirty="0" err="1">
                <a:solidFill>
                  <a:srgbClr val="000000"/>
                </a:solidFill>
                <a:effectLst/>
                <a:latin typeface="Times New Roman" panose="02020603050405020304" pitchFamily="18" charset="0"/>
                <a:cs typeface="Times New Roman" panose="02020603050405020304" pitchFamily="18" charset="0"/>
              </a:rPr>
              <a:t>Εμ</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&amp; Τιμοθέου, Γ., Β. (2013). </a:t>
            </a:r>
            <a:r>
              <a:rPr lang="el-GR" sz="1800" b="0" i="1" u="none" strike="noStrike" dirty="0">
                <a:solidFill>
                  <a:srgbClr val="000000"/>
                </a:solidFill>
                <a:effectLst/>
                <a:latin typeface="Times New Roman" panose="02020603050405020304" pitchFamily="18" charset="0"/>
                <a:cs typeface="Times New Roman" panose="02020603050405020304" pitchFamily="18" charset="0"/>
              </a:rPr>
              <a:t>Φυσική Ομάδας Προσανατολισμού Θετικών Σπουδών.</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ΙΝΣΤΙΤΟΥΤΟ ΤΕΧΝΟΛΟΓΙΑΣ ΥΠΟΛΟΓΙΣΤΩΝ ΚΑΙ ΕΚΔΟΣΕΩΝ «ΔΙΟΦΑΝΤΟΣ»</a:t>
            </a:r>
            <a:endParaRPr lang="el-GR" b="0" dirty="0">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800"/>
              </a:spcAft>
              <a:buFont typeface="Arial" panose="020B0604020202020204" pitchFamily="34" charset="0"/>
              <a:buChar char="•"/>
            </a:pPr>
            <a:r>
              <a:rPr lang="el-GR" sz="1800" b="0" i="0" u="none" strike="noStrike" dirty="0" err="1">
                <a:solidFill>
                  <a:srgbClr val="000000"/>
                </a:solidFill>
                <a:effectLst/>
                <a:latin typeface="Times New Roman" panose="02020603050405020304" pitchFamily="18" charset="0"/>
                <a:cs typeface="Times New Roman" panose="02020603050405020304" pitchFamily="18" charset="0"/>
              </a:rPr>
              <a:t>Serway</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R. &amp; </a:t>
            </a:r>
            <a:r>
              <a:rPr lang="el-GR" sz="1800" b="0" i="0" u="none" strike="noStrike" dirty="0" err="1">
                <a:solidFill>
                  <a:srgbClr val="000000"/>
                </a:solidFill>
                <a:effectLst/>
                <a:latin typeface="Times New Roman" panose="02020603050405020304" pitchFamily="18" charset="0"/>
                <a:cs typeface="Times New Roman" panose="02020603050405020304" pitchFamily="18" charset="0"/>
              </a:rPr>
              <a:t>Jewett</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W. J. (2010). Επιστημονική Επιμέλεια: </a:t>
            </a:r>
            <a:r>
              <a:rPr lang="el-GR" sz="1800" b="0" i="0" u="none" strike="noStrike" dirty="0" err="1">
                <a:solidFill>
                  <a:srgbClr val="000000"/>
                </a:solidFill>
                <a:effectLst/>
                <a:latin typeface="Times New Roman" panose="02020603050405020304" pitchFamily="18" charset="0"/>
                <a:cs typeface="Times New Roman" panose="02020603050405020304" pitchFamily="18" charset="0"/>
              </a:rPr>
              <a:t>Βάρβογλης</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 Χ., </a:t>
            </a:r>
            <a:r>
              <a:rPr lang="el-GR" sz="1800" b="0" i="1" u="none" strike="noStrike" dirty="0">
                <a:solidFill>
                  <a:srgbClr val="000000"/>
                </a:solidFill>
                <a:effectLst/>
                <a:latin typeface="Times New Roman" panose="02020603050405020304" pitchFamily="18" charset="0"/>
                <a:cs typeface="Times New Roman" panose="02020603050405020304" pitchFamily="18" charset="0"/>
              </a:rPr>
              <a:t>ΦΥΣΙΚΗ ΓΙΑ ΕΠΙΣΤΗΜΟΝΕΣ ΚΑΙ ΜΗΧΑΝΙΚΟΥΣ. ΗΛΕΚΤΡΙΣΜΟΣ ΚΑΙ ΜΑΓΝΗΤΙΣΜΟΣ, ΦΩΣ ΚΑΙ ΟΠΤΙΚΗ, ΣΥΓΧΡΟΝΗ ΦΥΣΙΚΗ. </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Αθήνα:</a:t>
            </a:r>
            <a:r>
              <a:rPr lang="el-GR" sz="1800" b="0" i="1" u="none" strike="noStrike" dirty="0">
                <a:solidFill>
                  <a:srgbClr val="000000"/>
                </a:solidFill>
                <a:effectLst/>
                <a:latin typeface="Times New Roman" panose="02020603050405020304" pitchFamily="18" charset="0"/>
                <a:cs typeface="Times New Roman" panose="02020603050405020304" pitchFamily="18" charset="0"/>
              </a:rPr>
              <a:t> </a:t>
            </a:r>
            <a:r>
              <a:rPr lang="el-GR" sz="1800" b="0" i="0" u="none" strike="noStrike" dirty="0">
                <a:solidFill>
                  <a:srgbClr val="000000"/>
                </a:solidFill>
                <a:effectLst/>
                <a:latin typeface="Times New Roman" panose="02020603050405020304" pitchFamily="18" charset="0"/>
                <a:cs typeface="Times New Roman" panose="02020603050405020304" pitchFamily="18" charset="0"/>
              </a:rPr>
              <a:t>Εκδόσεις: ΚΛΕΙΔΑΡΙΘΜΟΣ.</a:t>
            </a:r>
            <a:endParaRPr lang="el-GR" b="0" dirty="0">
              <a:effectLst/>
              <a:latin typeface="Times New Roman" panose="02020603050405020304" pitchFamily="18" charset="0"/>
              <a:cs typeface="Times New Roman" panose="02020603050405020304" pitchFamily="18" charset="0"/>
            </a:endParaRPr>
          </a:p>
          <a:p>
            <a:br>
              <a:rPr lang="el-GR" sz="1100" i="1" dirty="0"/>
            </a:br>
            <a:endParaRPr lang="el-GR" sz="1100" i="1" dirty="0"/>
          </a:p>
        </p:txBody>
      </p:sp>
    </p:spTree>
    <p:extLst>
      <p:ext uri="{BB962C8B-B14F-4D97-AF65-F5344CB8AC3E}">
        <p14:creationId xmlns:p14="http://schemas.microsoft.com/office/powerpoint/2010/main" val="207577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8D3CB4-AFB0-490F-94EC-19E83508D1B2}"/>
              </a:ext>
            </a:extLst>
          </p:cNvPr>
          <p:cNvSpPr txBox="1"/>
          <p:nvPr/>
        </p:nvSpPr>
        <p:spPr>
          <a:xfrm>
            <a:off x="762000" y="1289953"/>
            <a:ext cx="10353675" cy="1200329"/>
          </a:xfrm>
          <a:prstGeom prst="rect">
            <a:avLst/>
          </a:prstGeom>
          <a:noFill/>
        </p:spPr>
        <p:txBody>
          <a:bodyPr wrap="square">
            <a:spAutoFit/>
          </a:bodyPr>
          <a:lstStyle/>
          <a:p>
            <a:pPr algn="just" rtl="0">
              <a:spcBef>
                <a:spcPts val="0"/>
              </a:spcBef>
              <a:spcAft>
                <a:spcPts val="0"/>
              </a:spcAft>
            </a:pPr>
            <a:endParaRPr lang="el-GR" sz="1800" i="0" u="none" strike="noStrike" dirty="0">
              <a:solidFill>
                <a:srgbClr val="000000"/>
              </a:solidFill>
              <a:latin typeface="Exo 2"/>
            </a:endParaRPr>
          </a:p>
          <a:p>
            <a:pPr algn="just" rtl="0">
              <a:spcBef>
                <a:spcPts val="0"/>
              </a:spcBef>
              <a:spcAft>
                <a:spcPts val="0"/>
              </a:spcAft>
            </a:pPr>
            <a:endParaRPr lang="el-GR" dirty="0">
              <a:solidFill>
                <a:srgbClr val="000000"/>
              </a:solidFill>
              <a:latin typeface="Exo 2"/>
            </a:endParaRPr>
          </a:p>
          <a:p>
            <a:pPr algn="just" rtl="0">
              <a:spcBef>
                <a:spcPts val="0"/>
              </a:spcBef>
              <a:spcAft>
                <a:spcPts val="0"/>
              </a:spcAft>
            </a:pPr>
            <a:endParaRPr lang="el-GR" sz="1800" i="0" u="none" strike="noStrike" dirty="0">
              <a:solidFill>
                <a:srgbClr val="000000"/>
              </a:solidFill>
              <a:latin typeface="Exo 2"/>
            </a:endParaRPr>
          </a:p>
          <a:p>
            <a:pPr algn="just" rtl="0">
              <a:spcBef>
                <a:spcPts val="0"/>
              </a:spcBef>
              <a:spcAft>
                <a:spcPts val="0"/>
              </a:spcAft>
            </a:pPr>
            <a:endParaRPr lang="el-GR" sz="1800" i="0" u="none" strike="noStrike" dirty="0">
              <a:solidFill>
                <a:srgbClr val="000000"/>
              </a:solidFill>
              <a:latin typeface="Exo 2"/>
            </a:endParaRPr>
          </a:p>
        </p:txBody>
      </p:sp>
      <p:sp>
        <p:nvSpPr>
          <p:cNvPr id="2" name="TextBox 1">
            <a:extLst>
              <a:ext uri="{FF2B5EF4-FFF2-40B4-BE49-F238E27FC236}">
                <a16:creationId xmlns:a16="http://schemas.microsoft.com/office/drawing/2014/main" id="{10FF97E6-702C-49E8-8137-8C5CE7978005}"/>
              </a:ext>
            </a:extLst>
          </p:cNvPr>
          <p:cNvSpPr txBox="1"/>
          <p:nvPr/>
        </p:nvSpPr>
        <p:spPr>
          <a:xfrm>
            <a:off x="333375" y="1036467"/>
            <a:ext cx="6581775" cy="5232202"/>
          </a:xfrm>
          <a:prstGeom prst="rect">
            <a:avLst/>
          </a:prstGeom>
          <a:noFill/>
        </p:spPr>
        <p:txBody>
          <a:bodyPr wrap="square" rtlCol="0">
            <a:spAutoFit/>
          </a:bodyPr>
          <a:lstStyle/>
          <a:p>
            <a:r>
              <a:rPr lang="el-GR" b="1" dirty="0"/>
              <a:t>                                     </a:t>
            </a:r>
            <a:r>
              <a:rPr lang="el-GR" sz="2800" b="1" dirty="0"/>
              <a:t>Θεωρία </a:t>
            </a:r>
          </a:p>
          <a:p>
            <a:pPr marL="285750" indent="-285750">
              <a:buFont typeface="Arial" panose="020B0604020202020204" pitchFamily="34" charset="0"/>
              <a:buChar char="•"/>
            </a:pPr>
            <a:r>
              <a:rPr lang="el-GR" sz="2400" dirty="0">
                <a:solidFill>
                  <a:srgbClr val="00682F"/>
                </a:solidFill>
              </a:rPr>
              <a:t>Οι πυκνωτές γύρω μας</a:t>
            </a:r>
          </a:p>
          <a:p>
            <a:pPr marL="285750" indent="-285750">
              <a:buFont typeface="Arial" panose="020B0604020202020204" pitchFamily="34" charset="0"/>
              <a:buChar char="•"/>
            </a:pPr>
            <a:r>
              <a:rPr lang="el-GR" sz="2400" dirty="0">
                <a:solidFill>
                  <a:srgbClr val="00682F"/>
                </a:solidFill>
              </a:rPr>
              <a:t>Ορισμός πυκνωτή </a:t>
            </a:r>
          </a:p>
          <a:p>
            <a:pPr marL="285750" indent="-285750">
              <a:buFont typeface="Arial" panose="020B0604020202020204" pitchFamily="34" charset="0"/>
              <a:buChar char="•"/>
            </a:pPr>
            <a:r>
              <a:rPr lang="el-GR" sz="2400" dirty="0">
                <a:solidFill>
                  <a:srgbClr val="00682F"/>
                </a:solidFill>
              </a:rPr>
              <a:t>Ορισμός χωρητικότητας- μελέτη πυκνωτή </a:t>
            </a:r>
          </a:p>
          <a:p>
            <a:pPr marL="285750" indent="-285750">
              <a:buFont typeface="Arial" panose="020B0604020202020204" pitchFamily="34" charset="0"/>
              <a:buChar char="•"/>
            </a:pPr>
            <a:r>
              <a:rPr lang="el-GR" sz="2400" dirty="0">
                <a:solidFill>
                  <a:srgbClr val="00682F"/>
                </a:solidFill>
              </a:rPr>
              <a:t>Σύνδεση πυκνωτών σε σειρά</a:t>
            </a:r>
          </a:p>
          <a:p>
            <a:pPr marL="285750" indent="-285750">
              <a:buFont typeface="Arial" panose="020B0604020202020204" pitchFamily="34" charset="0"/>
              <a:buChar char="•"/>
            </a:pPr>
            <a:r>
              <a:rPr lang="el-GR" sz="2400" dirty="0">
                <a:solidFill>
                  <a:srgbClr val="00682F"/>
                </a:solidFill>
              </a:rPr>
              <a:t>Πυκνωτές συνδεδεμένοι παράλληλα</a:t>
            </a:r>
          </a:p>
          <a:p>
            <a:pPr marL="285750" indent="-285750">
              <a:buFont typeface="Arial" panose="020B0604020202020204" pitchFamily="34" charset="0"/>
              <a:buChar char="•"/>
            </a:pPr>
            <a:r>
              <a:rPr lang="el-GR" sz="2400" dirty="0">
                <a:solidFill>
                  <a:srgbClr val="00682F"/>
                </a:solidFill>
              </a:rPr>
              <a:t>Μικτή σύνδεση πυκνωτών </a:t>
            </a:r>
          </a:p>
          <a:p>
            <a:pPr marL="285750" indent="-285750">
              <a:buFont typeface="Arial" panose="020B0604020202020204" pitchFamily="34" charset="0"/>
              <a:buChar char="•"/>
            </a:pPr>
            <a:r>
              <a:rPr lang="el-GR" sz="2400" dirty="0">
                <a:solidFill>
                  <a:srgbClr val="00682F"/>
                </a:solidFill>
              </a:rPr>
              <a:t>Πυκνωτής με διηλεκτρικό υπό σταθερή τάση </a:t>
            </a:r>
          </a:p>
          <a:p>
            <a:pPr marL="285750" indent="-285750">
              <a:buFont typeface="Arial" panose="020B0604020202020204" pitchFamily="34" charset="0"/>
              <a:buChar char="•"/>
            </a:pPr>
            <a:r>
              <a:rPr lang="el-GR" sz="2400" dirty="0">
                <a:solidFill>
                  <a:srgbClr val="00682F"/>
                </a:solidFill>
              </a:rPr>
              <a:t>Πυκνωτής με διηλεκτρικό με σταθερό φορτίο  </a:t>
            </a:r>
          </a:p>
          <a:p>
            <a:pPr marL="285750" indent="-285750">
              <a:buFont typeface="Arial" panose="020B0604020202020204" pitchFamily="34" charset="0"/>
              <a:buChar char="•"/>
            </a:pPr>
            <a:r>
              <a:rPr lang="el-GR" sz="2400" dirty="0">
                <a:solidFill>
                  <a:srgbClr val="00682F"/>
                </a:solidFill>
              </a:rPr>
              <a:t>Πυκνωτής</a:t>
            </a:r>
            <a:r>
              <a:rPr lang="en-US" sz="2400" dirty="0">
                <a:solidFill>
                  <a:srgbClr val="00682F"/>
                </a:solidFill>
              </a:rPr>
              <a:t> </a:t>
            </a:r>
            <a:r>
              <a:rPr lang="el-GR" sz="2400" dirty="0">
                <a:solidFill>
                  <a:srgbClr val="00682F"/>
                </a:solidFill>
              </a:rPr>
              <a:t>με εν μέρει διηλεκτρικό</a:t>
            </a:r>
          </a:p>
          <a:p>
            <a:pPr marL="285750" indent="-285750">
              <a:buFont typeface="Arial" panose="020B0604020202020204" pitchFamily="34" charset="0"/>
              <a:buChar char="•"/>
            </a:pPr>
            <a:endParaRPr lang="el-GR" sz="1800" dirty="0"/>
          </a:p>
          <a:p>
            <a:pPr marL="285750" indent="-285750">
              <a:buFont typeface="Arial" panose="020B0604020202020204" pitchFamily="34" charset="0"/>
              <a:buChar char="•"/>
            </a:pPr>
            <a:endParaRPr lang="el-GR" sz="1800" dirty="0"/>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endParaRPr lang="el-GR" dirty="0"/>
          </a:p>
          <a:p>
            <a:endParaRPr lang="el-GR" dirty="0"/>
          </a:p>
        </p:txBody>
      </p:sp>
      <p:sp>
        <p:nvSpPr>
          <p:cNvPr id="4" name="TextBox 3">
            <a:extLst>
              <a:ext uri="{FF2B5EF4-FFF2-40B4-BE49-F238E27FC236}">
                <a16:creationId xmlns:a16="http://schemas.microsoft.com/office/drawing/2014/main" id="{10FF97E6-702C-49E8-8137-8C5CE7978005}"/>
              </a:ext>
            </a:extLst>
          </p:cNvPr>
          <p:cNvSpPr txBox="1"/>
          <p:nvPr/>
        </p:nvSpPr>
        <p:spPr>
          <a:xfrm>
            <a:off x="6572250" y="809625"/>
            <a:ext cx="5238750" cy="4339650"/>
          </a:xfrm>
          <a:prstGeom prst="rect">
            <a:avLst/>
          </a:prstGeom>
          <a:noFill/>
        </p:spPr>
        <p:txBody>
          <a:bodyPr wrap="square" rtlCol="0">
            <a:spAutoFit/>
          </a:bodyPr>
          <a:lstStyle/>
          <a:p>
            <a:pPr algn="ctr"/>
            <a:r>
              <a:rPr lang="el-GR" b="1" dirty="0"/>
              <a:t>                                                                              </a:t>
            </a:r>
            <a:r>
              <a:rPr lang="el-GR" sz="2800" b="1" dirty="0"/>
              <a:t>Προσομοιώσεις</a:t>
            </a:r>
          </a:p>
          <a:p>
            <a:pPr marL="285750" indent="-285750">
              <a:buFont typeface="Arial" panose="020B0604020202020204" pitchFamily="34" charset="0"/>
              <a:buChar char="•"/>
            </a:pPr>
            <a:r>
              <a:rPr lang="el-GR" sz="2000" dirty="0">
                <a:solidFill>
                  <a:srgbClr val="0000FF"/>
                </a:solidFill>
              </a:rPr>
              <a:t>Ορισμός χωρητικότητας- μελέτη πυκνωτή </a:t>
            </a:r>
          </a:p>
          <a:p>
            <a:pPr marL="285750" indent="-285750">
              <a:buFont typeface="Arial" panose="020B0604020202020204" pitchFamily="34" charset="0"/>
              <a:buChar char="•"/>
            </a:pPr>
            <a:r>
              <a:rPr lang="el-GR" sz="2000" dirty="0">
                <a:solidFill>
                  <a:srgbClr val="0000FF"/>
                </a:solidFill>
              </a:rPr>
              <a:t>Σύνδεση πυκνωτών σε σειρά</a:t>
            </a:r>
          </a:p>
          <a:p>
            <a:pPr marL="285750" indent="-285750">
              <a:buFont typeface="Arial" panose="020B0604020202020204" pitchFamily="34" charset="0"/>
              <a:buChar char="•"/>
            </a:pPr>
            <a:r>
              <a:rPr lang="el-GR" sz="2000" dirty="0">
                <a:solidFill>
                  <a:srgbClr val="0000FF"/>
                </a:solidFill>
              </a:rPr>
              <a:t>Πυκνωτές συνδεδεμένοι παράλληλα</a:t>
            </a:r>
          </a:p>
          <a:p>
            <a:pPr marL="285750" indent="-285750">
              <a:buFont typeface="Arial" panose="020B0604020202020204" pitchFamily="34" charset="0"/>
              <a:buChar char="•"/>
            </a:pPr>
            <a:r>
              <a:rPr lang="el-GR" sz="2000" dirty="0">
                <a:solidFill>
                  <a:srgbClr val="0000FF"/>
                </a:solidFill>
              </a:rPr>
              <a:t>Μικτή σύνδεση πυκνωτών</a:t>
            </a:r>
          </a:p>
          <a:p>
            <a:pPr marL="285750" indent="-285750">
              <a:buFont typeface="Arial" panose="020B0604020202020204" pitchFamily="34" charset="0"/>
              <a:buChar char="•"/>
            </a:pPr>
            <a:r>
              <a:rPr lang="el-GR" sz="2000" dirty="0">
                <a:solidFill>
                  <a:srgbClr val="0000FF"/>
                </a:solidFill>
              </a:rPr>
              <a:t>Πυκνωτής με διηλεκτρικό υπό σταθερή τάση </a:t>
            </a:r>
          </a:p>
          <a:p>
            <a:pPr marL="285750" indent="-285750">
              <a:buFont typeface="Arial" panose="020B0604020202020204" pitchFamily="34" charset="0"/>
              <a:buChar char="•"/>
            </a:pPr>
            <a:r>
              <a:rPr lang="el-GR" sz="2000" dirty="0">
                <a:solidFill>
                  <a:srgbClr val="0000FF"/>
                </a:solidFill>
              </a:rPr>
              <a:t>Πυκνωτής με διηλεκτρικό με σταθερό φορτίο  </a:t>
            </a:r>
          </a:p>
          <a:p>
            <a:pPr marL="285750" indent="-285750">
              <a:buFont typeface="Arial" panose="020B0604020202020204" pitchFamily="34" charset="0"/>
              <a:buChar char="•"/>
            </a:pPr>
            <a:r>
              <a:rPr lang="el-GR" sz="2000" dirty="0">
                <a:solidFill>
                  <a:srgbClr val="0000FF"/>
                </a:solidFill>
              </a:rPr>
              <a:t>Πυκνωτής</a:t>
            </a:r>
            <a:r>
              <a:rPr lang="en-US" sz="2000" dirty="0">
                <a:solidFill>
                  <a:srgbClr val="0000FF"/>
                </a:solidFill>
              </a:rPr>
              <a:t> </a:t>
            </a:r>
            <a:r>
              <a:rPr lang="el-GR" sz="2000" dirty="0">
                <a:solidFill>
                  <a:srgbClr val="0000FF"/>
                </a:solidFill>
              </a:rPr>
              <a:t>με εν μέρει διηλεκτρικό</a:t>
            </a:r>
          </a:p>
          <a:p>
            <a:pPr marL="285750" indent="-285750">
              <a:buFont typeface="Arial" panose="020B0604020202020204" pitchFamily="34" charset="0"/>
              <a:buChar char="•"/>
            </a:pPr>
            <a:endParaRPr lang="el-GR" sz="1800" dirty="0"/>
          </a:p>
          <a:p>
            <a:pPr marL="285750" indent="-285750">
              <a:buFont typeface="Arial" panose="020B0604020202020204" pitchFamily="34" charset="0"/>
              <a:buChar char="•"/>
            </a:pPr>
            <a:endParaRPr lang="el-GR" sz="1800" dirty="0"/>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endParaRPr lang="el-GR" dirty="0"/>
          </a:p>
          <a:p>
            <a:endParaRPr lang="el-GR" dirty="0"/>
          </a:p>
        </p:txBody>
      </p:sp>
      <p:sp>
        <p:nvSpPr>
          <p:cNvPr id="5" name="TextBox 4">
            <a:extLst>
              <a:ext uri="{FF2B5EF4-FFF2-40B4-BE49-F238E27FC236}">
                <a16:creationId xmlns:a16="http://schemas.microsoft.com/office/drawing/2014/main" id="{10FF97E6-702C-49E8-8137-8C5CE7978005}"/>
              </a:ext>
            </a:extLst>
          </p:cNvPr>
          <p:cNvSpPr txBox="1"/>
          <p:nvPr/>
        </p:nvSpPr>
        <p:spPr>
          <a:xfrm>
            <a:off x="3281362" y="205915"/>
            <a:ext cx="6581775" cy="861774"/>
          </a:xfrm>
          <a:prstGeom prst="rect">
            <a:avLst/>
          </a:prstGeom>
          <a:noFill/>
        </p:spPr>
        <p:txBody>
          <a:bodyPr wrap="square" rtlCol="0">
            <a:spAutoFit/>
          </a:bodyPr>
          <a:lstStyle/>
          <a:p>
            <a:r>
              <a:rPr lang="el-GR" b="1" dirty="0"/>
              <a:t>                                     </a:t>
            </a:r>
            <a:r>
              <a:rPr lang="el-GR" sz="3200" b="1" dirty="0"/>
              <a:t>Περιεχόμενα</a:t>
            </a:r>
            <a:r>
              <a:rPr lang="el-GR" sz="2800" b="1" dirty="0"/>
              <a:t> </a:t>
            </a:r>
            <a:endParaRPr lang="el-GR" dirty="0"/>
          </a:p>
          <a:p>
            <a:endParaRPr lang="el-GR" dirty="0"/>
          </a:p>
        </p:txBody>
      </p:sp>
    </p:spTree>
    <p:extLst>
      <p:ext uri="{BB962C8B-B14F-4D97-AF65-F5344CB8AC3E}">
        <p14:creationId xmlns:p14="http://schemas.microsoft.com/office/powerpoint/2010/main" val="332703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8D3CB4-AFB0-490F-94EC-19E83508D1B2}"/>
              </a:ext>
            </a:extLst>
          </p:cNvPr>
          <p:cNvSpPr txBox="1"/>
          <p:nvPr/>
        </p:nvSpPr>
        <p:spPr>
          <a:xfrm>
            <a:off x="4744996" y="70754"/>
            <a:ext cx="2827380" cy="1436291"/>
          </a:xfrm>
          <a:prstGeom prst="rect">
            <a:avLst/>
          </a:prstGeom>
          <a:noFill/>
        </p:spPr>
        <p:txBody>
          <a:bodyPr wrap="square">
            <a:spAutoFit/>
          </a:bodyPr>
          <a:lstStyle/>
          <a:p>
            <a:pPr rtl="0">
              <a:spcBef>
                <a:spcPts val="0"/>
              </a:spcBef>
              <a:spcAft>
                <a:spcPts val="800"/>
              </a:spcAft>
            </a:pPr>
            <a:r>
              <a:rPr lang="el-GR" sz="1800" b="1" i="0" u="none" strike="noStrike" dirty="0">
                <a:solidFill>
                  <a:srgbClr val="000000"/>
                </a:solidFill>
                <a:effectLst/>
                <a:latin typeface="Times New Roman" panose="02020603050405020304" pitchFamily="18" charset="0"/>
              </a:rPr>
              <a:t>                                                                             </a:t>
            </a:r>
            <a:r>
              <a:rPr lang="el-GR" sz="2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rPr>
              <a:t>Οι πυκνωτές γύρω μας</a:t>
            </a:r>
          </a:p>
          <a:p>
            <a:pPr rtl="0">
              <a:spcBef>
                <a:spcPts val="0"/>
              </a:spcBef>
              <a:spcAft>
                <a:spcPts val="800"/>
              </a:spcAft>
            </a:pPr>
            <a:endParaRPr lang="el-GR" b="1" dirty="0">
              <a:solidFill>
                <a:srgbClr val="000000"/>
              </a:solidFill>
              <a:latin typeface="Times New Roman" panose="02020603050405020304" pitchFamily="18" charset="0"/>
            </a:endParaRPr>
          </a:p>
          <a:p>
            <a:pPr rtl="0">
              <a:spcBef>
                <a:spcPts val="0"/>
              </a:spcBef>
              <a:spcAft>
                <a:spcPts val="800"/>
              </a:spcAft>
            </a:pPr>
            <a:endParaRPr lang="el-GR" sz="1800" b="1" i="0" u="none" strike="noStrike" dirty="0">
              <a:solidFill>
                <a:srgbClr val="000000"/>
              </a:solidFill>
              <a:effectLst/>
              <a:latin typeface="Times New Roman" panose="02020603050405020304" pitchFamily="18" charset="0"/>
            </a:endParaRPr>
          </a:p>
        </p:txBody>
      </p:sp>
      <p:pic>
        <p:nvPicPr>
          <p:cNvPr id="2050" name="Picture 2">
            <a:extLst>
              <a:ext uri="{FF2B5EF4-FFF2-40B4-BE49-F238E27FC236}">
                <a16:creationId xmlns:a16="http://schemas.microsoft.com/office/drawing/2014/main" id="{D57C7083-4669-4D2F-8AC1-637CEDBB43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277" y="1091733"/>
            <a:ext cx="3313113" cy="220533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9B113571-BAEB-47B6-BBFD-879CF95EB6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211" y="258975"/>
            <a:ext cx="2014171" cy="298089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BD86EF14-245E-4F0A-BC17-0CA0267ABC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06400" y="1311235"/>
            <a:ext cx="1239502" cy="883168"/>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BEAB6FAE-2D7B-4A65-8C27-E82941419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96" y="3789551"/>
            <a:ext cx="4167704" cy="2778469"/>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265FD739-BB28-448B-B562-42B35DEF3C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24726" y="3567952"/>
            <a:ext cx="2416251" cy="3221668"/>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1938F484-94A5-45BA-AD72-8EB6D660939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4501" y="170819"/>
            <a:ext cx="2947899" cy="210043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Γραμμή σύνδεσης: Γωνιώδης 17">
            <a:extLst>
              <a:ext uri="{FF2B5EF4-FFF2-40B4-BE49-F238E27FC236}">
                <a16:creationId xmlns:a16="http://schemas.microsoft.com/office/drawing/2014/main" id="{6A1FD706-2BCD-425C-AC8A-F99076B37350}"/>
              </a:ext>
            </a:extLst>
          </p:cNvPr>
          <p:cNvCxnSpPr/>
          <p:nvPr/>
        </p:nvCxnSpPr>
        <p:spPr>
          <a:xfrm flipV="1">
            <a:off x="609600" y="2025952"/>
            <a:ext cx="3844413" cy="12139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Ευθύγραμμο βέλος σύνδεσης 22">
            <a:extLst>
              <a:ext uri="{FF2B5EF4-FFF2-40B4-BE49-F238E27FC236}">
                <a16:creationId xmlns:a16="http://schemas.microsoft.com/office/drawing/2014/main" id="{5A20150B-BF42-49DE-9257-06A4A9C3C5F4}"/>
              </a:ext>
            </a:extLst>
          </p:cNvPr>
          <p:cNvCxnSpPr/>
          <p:nvPr/>
        </p:nvCxnSpPr>
        <p:spPr>
          <a:xfrm>
            <a:off x="5579000" y="5692877"/>
            <a:ext cx="3545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Ευθύγραμμο βέλος σύνδεσης 24">
            <a:extLst>
              <a:ext uri="{FF2B5EF4-FFF2-40B4-BE49-F238E27FC236}">
                <a16:creationId xmlns:a16="http://schemas.microsoft.com/office/drawing/2014/main" id="{EFFE44FB-D9F6-4436-A436-B30157C10E37}"/>
              </a:ext>
            </a:extLst>
          </p:cNvPr>
          <p:cNvCxnSpPr/>
          <p:nvPr/>
        </p:nvCxnSpPr>
        <p:spPr>
          <a:xfrm flipV="1">
            <a:off x="10883136" y="2271252"/>
            <a:ext cx="0" cy="1289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Ευθύγραμμο βέλος σύνδεσης 26">
            <a:extLst>
              <a:ext uri="{FF2B5EF4-FFF2-40B4-BE49-F238E27FC236}">
                <a16:creationId xmlns:a16="http://schemas.microsoft.com/office/drawing/2014/main" id="{599AFA5D-584D-4894-B98D-CD5165D29C42}"/>
              </a:ext>
            </a:extLst>
          </p:cNvPr>
          <p:cNvCxnSpPr/>
          <p:nvPr/>
        </p:nvCxnSpPr>
        <p:spPr>
          <a:xfrm flipH="1">
            <a:off x="7762390" y="1612490"/>
            <a:ext cx="8721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Ευθύγραμμο βέλος σύνδεσης 28">
            <a:extLst>
              <a:ext uri="{FF2B5EF4-FFF2-40B4-BE49-F238E27FC236}">
                <a16:creationId xmlns:a16="http://schemas.microsoft.com/office/drawing/2014/main" id="{BF2A70D6-A1A9-4D38-9CBE-339C6DB677B8}"/>
              </a:ext>
            </a:extLst>
          </p:cNvPr>
          <p:cNvCxnSpPr/>
          <p:nvPr/>
        </p:nvCxnSpPr>
        <p:spPr>
          <a:xfrm flipH="1">
            <a:off x="5579000" y="3297072"/>
            <a:ext cx="1618213" cy="1520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685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Ορθογώνιο: Στρογγύλεμα διαγώνιων γωνιών 5">
            <a:extLst>
              <a:ext uri="{FF2B5EF4-FFF2-40B4-BE49-F238E27FC236}">
                <a16:creationId xmlns:a16="http://schemas.microsoft.com/office/drawing/2014/main" id="{D44C35CB-CD64-48D0-84C4-8CAD66B843D3}"/>
              </a:ext>
            </a:extLst>
          </p:cNvPr>
          <p:cNvSpPr/>
          <p:nvPr/>
        </p:nvSpPr>
        <p:spPr>
          <a:xfrm>
            <a:off x="2866392" y="1657313"/>
            <a:ext cx="6754761" cy="4454012"/>
          </a:xfrm>
          <a:prstGeom prst="round2DiagRect">
            <a:avLst/>
          </a:prstGeom>
          <a:solidFill>
            <a:schemeClr val="bg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rtl="0">
              <a:spcBef>
                <a:spcPts val="0"/>
              </a:spcBef>
              <a:spcAft>
                <a:spcPts val="0"/>
              </a:spcAft>
            </a:pPr>
            <a:r>
              <a:rPr lang="el-GR" sz="1800" b="0" i="0" u="sng" dirty="0">
                <a:solidFill>
                  <a:srgbClr val="FFFFFF"/>
                </a:solidFill>
                <a:effectLst/>
                <a:latin typeface="Roboto Condensed" panose="02000000000000000000" pitchFamily="2" charset="0"/>
              </a:rPr>
              <a:t>Πυκνωτής (C)</a:t>
            </a:r>
            <a:r>
              <a:rPr lang="el-GR" sz="1800" b="0" i="0" u="none" strike="noStrike" dirty="0">
                <a:solidFill>
                  <a:srgbClr val="FFFFFF"/>
                </a:solidFill>
                <a:effectLst/>
                <a:latin typeface="Roboto Condensed" panose="02000000000000000000" pitchFamily="2" charset="0"/>
              </a:rPr>
              <a:t> ονομάζεται ένα σύστημα δύο γειτονικών αγωγών ανάμεσα στους οποίους παρεμβάλλεται μονωτικό υλικό. Οι δύο αγωγοί ονομάζονται οπλισμοί του πυκνωτή, ενώ το παρεμβαλλόμενο υλικό ονομάζεται διηλεκτρικό του πυκνωτή. Βασικό χαρακτηριστικό κάθε πυκνωτή είναι η ιδιότητά του να αποθηκεύει ηλεκτρικό φορτίο, επομένως ηλεκτρική ενέργεια. Όταν ένας πυκνωτής είναι φορτισμένος, οι οπλισμοί του έχουν ηλεκτρικά φορτία κατά μέτρο ίσα και αντίθετα.</a:t>
            </a:r>
            <a:endParaRPr lang="el-GR" b="0" dirty="0">
              <a:effectLst/>
            </a:endParaRPr>
          </a:p>
          <a:p>
            <a:pPr algn="r" rtl="0">
              <a:spcBef>
                <a:spcPts val="0"/>
              </a:spcBef>
              <a:spcAft>
                <a:spcPts val="0"/>
              </a:spcAft>
            </a:pPr>
            <a:endParaRPr lang="el-GR" b="0" dirty="0">
              <a:effectLst/>
            </a:endParaRPr>
          </a:p>
          <a:p>
            <a:br>
              <a:rPr lang="el-GR" dirty="0"/>
            </a:br>
            <a:endParaRPr lang="el-GR" dirty="0"/>
          </a:p>
        </p:txBody>
      </p:sp>
      <p:sp>
        <p:nvSpPr>
          <p:cNvPr id="12" name="TextBox 11">
            <a:extLst>
              <a:ext uri="{FF2B5EF4-FFF2-40B4-BE49-F238E27FC236}">
                <a16:creationId xmlns:a16="http://schemas.microsoft.com/office/drawing/2014/main" id="{F929DACB-FC57-4736-A182-69D6BFF6B4B1}"/>
              </a:ext>
            </a:extLst>
          </p:cNvPr>
          <p:cNvSpPr txBox="1"/>
          <p:nvPr/>
        </p:nvSpPr>
        <p:spPr>
          <a:xfrm>
            <a:off x="4100051" y="485227"/>
            <a:ext cx="4493342" cy="1015663"/>
          </a:xfrm>
          <a:prstGeom prst="rect">
            <a:avLst/>
          </a:prstGeom>
          <a:noFill/>
        </p:spPr>
        <p:txBody>
          <a:bodyPr wrap="square">
            <a:spAutoFit/>
          </a:bodyPr>
          <a:lstStyle/>
          <a:p>
            <a:pPr algn="ctr" rtl="0">
              <a:spcBef>
                <a:spcPts val="0"/>
              </a:spcBef>
              <a:spcAft>
                <a:spcPts val="0"/>
              </a:spcAft>
            </a:pPr>
            <a:r>
              <a:rPr lang="el-GR" sz="2400" b="1" i="0" u="none" strike="noStrike" dirty="0">
                <a:solidFill>
                  <a:srgbClr val="434343"/>
                </a:solidFill>
                <a:effectLst/>
                <a:latin typeface="Exo 2"/>
              </a:rPr>
              <a:t>Ορισμός</a:t>
            </a:r>
            <a:endParaRPr lang="el-GR" b="0" dirty="0">
              <a:effectLst/>
            </a:endParaRPr>
          </a:p>
          <a:p>
            <a:br>
              <a:rPr lang="el-GR" dirty="0"/>
            </a:br>
            <a:endParaRPr lang="el-GR" dirty="0"/>
          </a:p>
        </p:txBody>
      </p:sp>
    </p:spTree>
    <p:extLst>
      <p:ext uri="{BB962C8B-B14F-4D97-AF65-F5344CB8AC3E}">
        <p14:creationId xmlns:p14="http://schemas.microsoft.com/office/powerpoint/2010/main" val="275862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E9CF7E6-2EFD-4859-A836-1F6FD0D5E6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752" y="878913"/>
            <a:ext cx="2546248" cy="39368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FF5B76E-37C9-4973-8419-60BC0E8D36AA}"/>
              </a:ext>
            </a:extLst>
          </p:cNvPr>
          <p:cNvSpPr txBox="1"/>
          <p:nvPr/>
        </p:nvSpPr>
        <p:spPr>
          <a:xfrm>
            <a:off x="3419328" y="81148"/>
            <a:ext cx="6096000" cy="461665"/>
          </a:xfrm>
          <a:prstGeom prst="rect">
            <a:avLst/>
          </a:prstGeom>
          <a:noFill/>
        </p:spPr>
        <p:txBody>
          <a:bodyPr wrap="square">
            <a:spAutoFit/>
          </a:bodyPr>
          <a:lstStyle/>
          <a:p>
            <a:r>
              <a:rPr lang="el-GR" sz="2400" b="1" i="1" dirty="0"/>
              <a:t>Ορισμός χωρητικότητας </a:t>
            </a:r>
            <a:r>
              <a:rPr lang="en-US" sz="2400" b="1" i="1" dirty="0"/>
              <a:t>- </a:t>
            </a:r>
            <a:r>
              <a:rPr lang="el-GR" sz="2400" b="1" i="1" dirty="0"/>
              <a:t>μελέτη πυκνωτή </a:t>
            </a:r>
          </a:p>
        </p:txBody>
      </p:sp>
      <p:cxnSp>
        <p:nvCxnSpPr>
          <p:cNvPr id="8" name="Ευθεία γραμμή σύνδεσης 7">
            <a:extLst>
              <a:ext uri="{FF2B5EF4-FFF2-40B4-BE49-F238E27FC236}">
                <a16:creationId xmlns:a16="http://schemas.microsoft.com/office/drawing/2014/main" id="{E69A21C5-97C8-4C7E-8816-1777E34305E3}"/>
              </a:ext>
            </a:extLst>
          </p:cNvPr>
          <p:cNvCxnSpPr>
            <a:cxnSpLocks/>
          </p:cNvCxnSpPr>
          <p:nvPr/>
        </p:nvCxnSpPr>
        <p:spPr>
          <a:xfrm>
            <a:off x="3419328" y="3270738"/>
            <a:ext cx="0" cy="2223246"/>
          </a:xfrm>
          <a:prstGeom prst="line">
            <a:avLst/>
          </a:prstGeom>
          <a:ln/>
        </p:spPr>
        <p:style>
          <a:lnRef idx="3">
            <a:schemeClr val="dk1"/>
          </a:lnRef>
          <a:fillRef idx="0">
            <a:schemeClr val="dk1"/>
          </a:fillRef>
          <a:effectRef idx="2">
            <a:schemeClr val="dk1"/>
          </a:effectRef>
          <a:fontRef idx="minor">
            <a:schemeClr val="tx1"/>
          </a:fontRef>
        </p:style>
      </p:cxnSp>
      <p:cxnSp>
        <p:nvCxnSpPr>
          <p:cNvPr id="10" name="Ευθεία γραμμή σύνδεσης 9">
            <a:extLst>
              <a:ext uri="{FF2B5EF4-FFF2-40B4-BE49-F238E27FC236}">
                <a16:creationId xmlns:a16="http://schemas.microsoft.com/office/drawing/2014/main" id="{11F80379-8204-4D58-BB4B-554602FA3E4C}"/>
              </a:ext>
            </a:extLst>
          </p:cNvPr>
          <p:cNvCxnSpPr>
            <a:cxnSpLocks/>
          </p:cNvCxnSpPr>
          <p:nvPr/>
        </p:nvCxnSpPr>
        <p:spPr>
          <a:xfrm>
            <a:off x="142147" y="3174023"/>
            <a:ext cx="0" cy="2319961"/>
          </a:xfrm>
          <a:prstGeom prst="line">
            <a:avLst/>
          </a:prstGeom>
          <a:ln/>
        </p:spPr>
        <p:style>
          <a:lnRef idx="3">
            <a:schemeClr val="dk1"/>
          </a:lnRef>
          <a:fillRef idx="0">
            <a:schemeClr val="dk1"/>
          </a:fillRef>
          <a:effectRef idx="2">
            <a:schemeClr val="dk1"/>
          </a:effectRef>
          <a:fontRef idx="minor">
            <a:schemeClr val="tx1"/>
          </a:fontRef>
        </p:style>
      </p:cxnSp>
      <p:cxnSp>
        <p:nvCxnSpPr>
          <p:cNvPr id="14" name="Ευθεία γραμμή σύνδεσης 13">
            <a:extLst>
              <a:ext uri="{FF2B5EF4-FFF2-40B4-BE49-F238E27FC236}">
                <a16:creationId xmlns:a16="http://schemas.microsoft.com/office/drawing/2014/main" id="{4FD1D7CA-5421-47A8-A763-36D73F877F9E}"/>
              </a:ext>
            </a:extLst>
          </p:cNvPr>
          <p:cNvCxnSpPr>
            <a:cxnSpLocks/>
          </p:cNvCxnSpPr>
          <p:nvPr/>
        </p:nvCxnSpPr>
        <p:spPr>
          <a:xfrm>
            <a:off x="142147" y="3174023"/>
            <a:ext cx="446938" cy="0"/>
          </a:xfrm>
          <a:prstGeom prst="line">
            <a:avLst/>
          </a:prstGeom>
          <a:ln/>
        </p:spPr>
        <p:style>
          <a:lnRef idx="3">
            <a:schemeClr val="dk1"/>
          </a:lnRef>
          <a:fillRef idx="0">
            <a:schemeClr val="dk1"/>
          </a:fillRef>
          <a:effectRef idx="2">
            <a:schemeClr val="dk1"/>
          </a:effectRef>
          <a:fontRef idx="minor">
            <a:schemeClr val="tx1"/>
          </a:fontRef>
        </p:style>
      </p:cxnSp>
      <p:cxnSp>
        <p:nvCxnSpPr>
          <p:cNvPr id="19" name="Ευθεία γραμμή σύνδεσης 18">
            <a:extLst>
              <a:ext uri="{FF2B5EF4-FFF2-40B4-BE49-F238E27FC236}">
                <a16:creationId xmlns:a16="http://schemas.microsoft.com/office/drawing/2014/main" id="{C0B34991-0668-4EC5-92D9-3D2488677D18}"/>
              </a:ext>
            </a:extLst>
          </p:cNvPr>
          <p:cNvCxnSpPr>
            <a:cxnSpLocks/>
          </p:cNvCxnSpPr>
          <p:nvPr/>
        </p:nvCxnSpPr>
        <p:spPr>
          <a:xfrm>
            <a:off x="2890324" y="3285978"/>
            <a:ext cx="529004" cy="0"/>
          </a:xfrm>
          <a:prstGeom prst="line">
            <a:avLst/>
          </a:prstGeom>
          <a:ln/>
        </p:spPr>
        <p:style>
          <a:lnRef idx="3">
            <a:schemeClr val="dk1"/>
          </a:lnRef>
          <a:fillRef idx="0">
            <a:schemeClr val="dk1"/>
          </a:fillRef>
          <a:effectRef idx="2">
            <a:schemeClr val="dk1"/>
          </a:effectRef>
          <a:fontRef idx="minor">
            <a:schemeClr val="tx1"/>
          </a:fontRef>
        </p:style>
      </p:cxnSp>
      <p:cxnSp>
        <p:nvCxnSpPr>
          <p:cNvPr id="23" name="Ευθεία γραμμή σύνδεσης 22">
            <a:extLst>
              <a:ext uri="{FF2B5EF4-FFF2-40B4-BE49-F238E27FC236}">
                <a16:creationId xmlns:a16="http://schemas.microsoft.com/office/drawing/2014/main" id="{F0174293-9A9F-45B7-B42C-97031B30E5EE}"/>
              </a:ext>
            </a:extLst>
          </p:cNvPr>
          <p:cNvCxnSpPr>
            <a:cxnSpLocks/>
          </p:cNvCxnSpPr>
          <p:nvPr/>
        </p:nvCxnSpPr>
        <p:spPr>
          <a:xfrm>
            <a:off x="142147" y="5493984"/>
            <a:ext cx="974476" cy="0"/>
          </a:xfrm>
          <a:prstGeom prst="line">
            <a:avLst/>
          </a:prstGeom>
          <a:ln/>
        </p:spPr>
        <p:style>
          <a:lnRef idx="3">
            <a:schemeClr val="dk1"/>
          </a:lnRef>
          <a:fillRef idx="0">
            <a:schemeClr val="dk1"/>
          </a:fillRef>
          <a:effectRef idx="2">
            <a:schemeClr val="dk1"/>
          </a:effectRef>
          <a:fontRef idx="minor">
            <a:schemeClr val="tx1"/>
          </a:fontRef>
        </p:style>
      </p:cxnSp>
      <p:cxnSp>
        <p:nvCxnSpPr>
          <p:cNvPr id="24" name="Ευθεία γραμμή σύνδεσης 23">
            <a:extLst>
              <a:ext uri="{FF2B5EF4-FFF2-40B4-BE49-F238E27FC236}">
                <a16:creationId xmlns:a16="http://schemas.microsoft.com/office/drawing/2014/main" id="{1FAE72EC-3B2B-490D-9573-16D7449FE037}"/>
              </a:ext>
            </a:extLst>
          </p:cNvPr>
          <p:cNvCxnSpPr>
            <a:cxnSpLocks/>
          </p:cNvCxnSpPr>
          <p:nvPr/>
        </p:nvCxnSpPr>
        <p:spPr>
          <a:xfrm flipV="1">
            <a:off x="1441938" y="5493985"/>
            <a:ext cx="1977390" cy="12110"/>
          </a:xfrm>
          <a:prstGeom prst="line">
            <a:avLst/>
          </a:prstGeom>
          <a:ln/>
        </p:spPr>
        <p:style>
          <a:lnRef idx="3">
            <a:schemeClr val="dk1"/>
          </a:lnRef>
          <a:fillRef idx="0">
            <a:schemeClr val="dk1"/>
          </a:fillRef>
          <a:effectRef idx="2">
            <a:schemeClr val="dk1"/>
          </a:effectRef>
          <a:fontRef idx="minor">
            <a:schemeClr val="tx1"/>
          </a:fontRef>
        </p:style>
      </p:cxnSp>
      <p:cxnSp>
        <p:nvCxnSpPr>
          <p:cNvPr id="30" name="Ευθεία γραμμή σύνδεσης 29">
            <a:extLst>
              <a:ext uri="{FF2B5EF4-FFF2-40B4-BE49-F238E27FC236}">
                <a16:creationId xmlns:a16="http://schemas.microsoft.com/office/drawing/2014/main" id="{1D0F1BDC-1FBD-496C-8204-C0476E3D312D}"/>
              </a:ext>
            </a:extLst>
          </p:cNvPr>
          <p:cNvCxnSpPr>
            <a:cxnSpLocks/>
          </p:cNvCxnSpPr>
          <p:nvPr/>
        </p:nvCxnSpPr>
        <p:spPr>
          <a:xfrm flipV="1">
            <a:off x="1116623" y="5200279"/>
            <a:ext cx="0" cy="611633"/>
          </a:xfrm>
          <a:prstGeom prst="line">
            <a:avLst/>
          </a:prstGeom>
          <a:ln/>
        </p:spPr>
        <p:style>
          <a:lnRef idx="3">
            <a:schemeClr val="dk1"/>
          </a:lnRef>
          <a:fillRef idx="0">
            <a:schemeClr val="dk1"/>
          </a:fillRef>
          <a:effectRef idx="2">
            <a:schemeClr val="dk1"/>
          </a:effectRef>
          <a:fontRef idx="minor">
            <a:schemeClr val="tx1"/>
          </a:fontRef>
        </p:style>
      </p:cxnSp>
      <p:cxnSp>
        <p:nvCxnSpPr>
          <p:cNvPr id="32" name="Ευθεία γραμμή σύνδεσης 31">
            <a:extLst>
              <a:ext uri="{FF2B5EF4-FFF2-40B4-BE49-F238E27FC236}">
                <a16:creationId xmlns:a16="http://schemas.microsoft.com/office/drawing/2014/main" id="{E7E4693D-F36A-46B9-8424-BE2D81455D07}"/>
              </a:ext>
            </a:extLst>
          </p:cNvPr>
          <p:cNvCxnSpPr>
            <a:cxnSpLocks/>
          </p:cNvCxnSpPr>
          <p:nvPr/>
        </p:nvCxnSpPr>
        <p:spPr>
          <a:xfrm flipV="1">
            <a:off x="1441938" y="5307565"/>
            <a:ext cx="0" cy="372837"/>
          </a:xfrm>
          <a:prstGeom prst="line">
            <a:avLst/>
          </a:prstGeom>
          <a:ln/>
        </p:spPr>
        <p:style>
          <a:lnRef idx="3">
            <a:schemeClr val="dk1"/>
          </a:lnRef>
          <a:fillRef idx="0">
            <a:schemeClr val="dk1"/>
          </a:fillRef>
          <a:effectRef idx="2">
            <a:schemeClr val="dk1"/>
          </a:effectRef>
          <a:fontRef idx="minor">
            <a:schemeClr val="tx1"/>
          </a:fontRef>
        </p:style>
      </p:cxnSp>
      <p:sp>
        <p:nvSpPr>
          <p:cNvPr id="40" name="Πλαίσιο κειμένου 2">
            <a:extLst>
              <a:ext uri="{FF2B5EF4-FFF2-40B4-BE49-F238E27FC236}">
                <a16:creationId xmlns:a16="http://schemas.microsoft.com/office/drawing/2014/main" id="{C0CF83F9-909B-4ED7-992B-9679D20C6391}"/>
              </a:ext>
            </a:extLst>
          </p:cNvPr>
          <p:cNvSpPr txBox="1">
            <a:spLocks noChangeArrowheads="1"/>
          </p:cNvSpPr>
          <p:nvPr/>
        </p:nvSpPr>
        <p:spPr bwMode="auto">
          <a:xfrm>
            <a:off x="1531327" y="4953938"/>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a:effectLst/>
                <a:latin typeface="Calibri" panose="020F0502020204030204" pitchFamily="34" charset="0"/>
                <a:ea typeface="Calibri" panose="020F0502020204030204" pitchFamily="34" charset="0"/>
                <a:cs typeface="Times New Roman" panose="02020603050405020304" pitchFamily="18" charset="0"/>
              </a:rPr>
              <a: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Πλαίσιο κειμένου 2">
            <a:extLst>
              <a:ext uri="{FF2B5EF4-FFF2-40B4-BE49-F238E27FC236}">
                <a16:creationId xmlns:a16="http://schemas.microsoft.com/office/drawing/2014/main" id="{BCA8AAE2-56F3-49CD-AE8A-8079896AAEFF}"/>
              </a:ext>
            </a:extLst>
          </p:cNvPr>
          <p:cNvSpPr txBox="1">
            <a:spLocks noChangeArrowheads="1"/>
          </p:cNvSpPr>
          <p:nvPr/>
        </p:nvSpPr>
        <p:spPr bwMode="auto">
          <a:xfrm>
            <a:off x="695767" y="4942801"/>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Εικόνα 34">
            <a:extLst>
              <a:ext uri="{FF2B5EF4-FFF2-40B4-BE49-F238E27FC236}">
                <a16:creationId xmlns:a16="http://schemas.microsoft.com/office/drawing/2014/main" id="{ACD77587-3211-4CD8-95FD-85BE6A1EBC27}"/>
              </a:ext>
            </a:extLst>
          </p:cNvPr>
          <p:cNvPicPr>
            <a:picLocks noChangeAspect="1"/>
          </p:cNvPicPr>
          <p:nvPr/>
        </p:nvPicPr>
        <p:blipFill>
          <a:blip r:embed="rId3"/>
          <a:stretch>
            <a:fillRect/>
          </a:stretch>
        </p:blipFill>
        <p:spPr>
          <a:xfrm>
            <a:off x="6929628" y="2775438"/>
            <a:ext cx="5262372" cy="990600"/>
          </a:xfrm>
          <a:prstGeom prst="rect">
            <a:avLst/>
          </a:prstGeom>
        </p:spPr>
      </p:pic>
      <p:pic>
        <p:nvPicPr>
          <p:cNvPr id="37" name="Εικόνα 36">
            <a:extLst>
              <a:ext uri="{FF2B5EF4-FFF2-40B4-BE49-F238E27FC236}">
                <a16:creationId xmlns:a16="http://schemas.microsoft.com/office/drawing/2014/main" id="{5A995053-63C2-4006-ACC1-029AF1651CB5}"/>
              </a:ext>
            </a:extLst>
          </p:cNvPr>
          <p:cNvPicPr>
            <a:picLocks noChangeAspect="1"/>
          </p:cNvPicPr>
          <p:nvPr/>
        </p:nvPicPr>
        <p:blipFill>
          <a:blip r:embed="rId4"/>
          <a:stretch>
            <a:fillRect/>
          </a:stretch>
        </p:blipFill>
        <p:spPr>
          <a:xfrm>
            <a:off x="3723385" y="3109540"/>
            <a:ext cx="4399488" cy="712708"/>
          </a:xfrm>
          <a:prstGeom prst="rect">
            <a:avLst/>
          </a:prstGeom>
        </p:spPr>
      </p:pic>
      <p:pic>
        <p:nvPicPr>
          <p:cNvPr id="44" name="Εικόνα 43">
            <a:extLst>
              <a:ext uri="{FF2B5EF4-FFF2-40B4-BE49-F238E27FC236}">
                <a16:creationId xmlns:a16="http://schemas.microsoft.com/office/drawing/2014/main" id="{4FF4E00F-DA05-4246-A439-7C9566AEFC21}"/>
              </a:ext>
            </a:extLst>
          </p:cNvPr>
          <p:cNvPicPr>
            <a:picLocks noChangeAspect="1"/>
          </p:cNvPicPr>
          <p:nvPr/>
        </p:nvPicPr>
        <p:blipFill>
          <a:blip r:embed="rId5"/>
          <a:stretch>
            <a:fillRect/>
          </a:stretch>
        </p:blipFill>
        <p:spPr>
          <a:xfrm>
            <a:off x="6118748" y="1841806"/>
            <a:ext cx="5398849" cy="553212"/>
          </a:xfrm>
          <a:prstGeom prst="rect">
            <a:avLst/>
          </a:prstGeom>
        </p:spPr>
      </p:pic>
      <p:pic>
        <p:nvPicPr>
          <p:cNvPr id="46" name="Εικόνα 45">
            <a:extLst>
              <a:ext uri="{FF2B5EF4-FFF2-40B4-BE49-F238E27FC236}">
                <a16:creationId xmlns:a16="http://schemas.microsoft.com/office/drawing/2014/main" id="{3834CB47-B5A7-4CFD-8A46-7697941AFA77}"/>
              </a:ext>
            </a:extLst>
          </p:cNvPr>
          <p:cNvPicPr>
            <a:picLocks noChangeAspect="1"/>
          </p:cNvPicPr>
          <p:nvPr/>
        </p:nvPicPr>
        <p:blipFill>
          <a:blip r:embed="rId6"/>
          <a:stretch>
            <a:fillRect/>
          </a:stretch>
        </p:blipFill>
        <p:spPr>
          <a:xfrm>
            <a:off x="3291943" y="1613054"/>
            <a:ext cx="5262372" cy="938784"/>
          </a:xfrm>
          <a:prstGeom prst="rect">
            <a:avLst/>
          </a:prstGeom>
        </p:spPr>
      </p:pic>
    </p:spTree>
    <p:extLst>
      <p:ext uri="{BB962C8B-B14F-4D97-AF65-F5344CB8AC3E}">
        <p14:creationId xmlns:p14="http://schemas.microsoft.com/office/powerpoint/2010/main" val="14979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C5EA73-8F9C-439D-8507-6445023E7F29}"/>
              </a:ext>
            </a:extLst>
          </p:cNvPr>
          <p:cNvSpPr txBox="1"/>
          <p:nvPr/>
        </p:nvSpPr>
        <p:spPr>
          <a:xfrm>
            <a:off x="3692486" y="183855"/>
            <a:ext cx="6096000" cy="461665"/>
          </a:xfrm>
          <a:prstGeom prst="rect">
            <a:avLst/>
          </a:prstGeom>
          <a:noFill/>
        </p:spPr>
        <p:txBody>
          <a:bodyPr wrap="square">
            <a:spAutoFit/>
          </a:bodyPr>
          <a:lstStyle/>
          <a:p>
            <a:r>
              <a:rPr lang="el-GR" sz="2400" b="1" i="1" dirty="0"/>
              <a:t>Σύνδεση πυκνωτών σε σειρά</a:t>
            </a:r>
          </a:p>
        </p:txBody>
      </p:sp>
      <p:pic>
        <p:nvPicPr>
          <p:cNvPr id="4098" name="Picture 2">
            <a:extLst>
              <a:ext uri="{FF2B5EF4-FFF2-40B4-BE49-F238E27FC236}">
                <a16:creationId xmlns:a16="http://schemas.microsoft.com/office/drawing/2014/main" id="{5B4404EB-1A66-4EA8-846D-C3F8C78817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850" y="2047886"/>
            <a:ext cx="2743814" cy="2021758"/>
          </a:xfrm>
          <a:prstGeom prst="rect">
            <a:avLst/>
          </a:prstGeom>
          <a:noFill/>
          <a:extLst>
            <a:ext uri="{909E8E84-426E-40DD-AFC4-6F175D3DCCD1}">
              <a14:hiddenFill xmlns:a14="http://schemas.microsoft.com/office/drawing/2010/main">
                <a:solidFill>
                  <a:srgbClr val="FFFFFF"/>
                </a:solidFill>
              </a14:hiddenFill>
            </a:ext>
          </a:extLst>
        </p:spPr>
      </p:pic>
      <p:sp>
        <p:nvSpPr>
          <p:cNvPr id="5" name="Πλαίσιο κειμένου 2">
            <a:extLst>
              <a:ext uri="{FF2B5EF4-FFF2-40B4-BE49-F238E27FC236}">
                <a16:creationId xmlns:a16="http://schemas.microsoft.com/office/drawing/2014/main" id="{D4207C84-40AD-471B-9608-06ADEF211CF0}"/>
              </a:ext>
            </a:extLst>
          </p:cNvPr>
          <p:cNvSpPr txBox="1">
            <a:spLocks noChangeArrowheads="1"/>
          </p:cNvSpPr>
          <p:nvPr/>
        </p:nvSpPr>
        <p:spPr bwMode="auto">
          <a:xfrm>
            <a:off x="2759626" y="194439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Πλαίσιο κειμένου 2">
            <a:extLst>
              <a:ext uri="{FF2B5EF4-FFF2-40B4-BE49-F238E27FC236}">
                <a16:creationId xmlns:a16="http://schemas.microsoft.com/office/drawing/2014/main" id="{B12A83AC-3474-4636-9F95-A8D081309CE0}"/>
              </a:ext>
            </a:extLst>
          </p:cNvPr>
          <p:cNvSpPr txBox="1">
            <a:spLocks noChangeArrowheads="1"/>
          </p:cNvSpPr>
          <p:nvPr/>
        </p:nvSpPr>
        <p:spPr bwMode="auto">
          <a:xfrm>
            <a:off x="1804195" y="194439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Πλαίσιο κειμένου 2">
            <a:extLst>
              <a:ext uri="{FF2B5EF4-FFF2-40B4-BE49-F238E27FC236}">
                <a16:creationId xmlns:a16="http://schemas.microsoft.com/office/drawing/2014/main" id="{EFC643B0-9C2A-4AD6-870B-897561E04F0D}"/>
              </a:ext>
            </a:extLst>
          </p:cNvPr>
          <p:cNvSpPr txBox="1">
            <a:spLocks noChangeArrowheads="1"/>
          </p:cNvSpPr>
          <p:nvPr/>
        </p:nvSpPr>
        <p:spPr bwMode="auto">
          <a:xfrm>
            <a:off x="1130704" y="190173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Πλαίσιο κειμένου 2">
            <a:extLst>
              <a:ext uri="{FF2B5EF4-FFF2-40B4-BE49-F238E27FC236}">
                <a16:creationId xmlns:a16="http://schemas.microsoft.com/office/drawing/2014/main" id="{2B0B476E-3DA2-49A1-B208-D2953A752302}"/>
              </a:ext>
            </a:extLst>
          </p:cNvPr>
          <p:cNvSpPr txBox="1">
            <a:spLocks noChangeArrowheads="1"/>
          </p:cNvSpPr>
          <p:nvPr/>
        </p:nvSpPr>
        <p:spPr bwMode="auto">
          <a:xfrm>
            <a:off x="2085787" y="190173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Ευθεία γραμμή σύνδεσης 9">
            <a:extLst>
              <a:ext uri="{FF2B5EF4-FFF2-40B4-BE49-F238E27FC236}">
                <a16:creationId xmlns:a16="http://schemas.microsoft.com/office/drawing/2014/main" id="{8EE98BEC-81EE-40FF-8767-8B391BA3E6A6}"/>
              </a:ext>
            </a:extLst>
          </p:cNvPr>
          <p:cNvCxnSpPr>
            <a:cxnSpLocks/>
          </p:cNvCxnSpPr>
          <p:nvPr/>
        </p:nvCxnSpPr>
        <p:spPr>
          <a:xfrm>
            <a:off x="755259" y="4730262"/>
            <a:ext cx="0" cy="1654126"/>
          </a:xfrm>
          <a:prstGeom prst="line">
            <a:avLst/>
          </a:prstGeom>
          <a:noFill/>
          <a:ln w="19050" cap="flat" cmpd="sng" algn="ctr">
            <a:solidFill>
              <a:sysClr val="windowText" lastClr="000000"/>
            </a:solidFill>
            <a:prstDash val="solid"/>
            <a:miter lim="800000"/>
          </a:ln>
          <a:effectLst/>
        </p:spPr>
      </p:cxnSp>
      <p:cxnSp>
        <p:nvCxnSpPr>
          <p:cNvPr id="11" name="Ευθεία γραμμή σύνδεσης 10">
            <a:extLst>
              <a:ext uri="{FF2B5EF4-FFF2-40B4-BE49-F238E27FC236}">
                <a16:creationId xmlns:a16="http://schemas.microsoft.com/office/drawing/2014/main" id="{5EC3BA9D-67EC-4CD2-AB93-D95B55801693}"/>
              </a:ext>
            </a:extLst>
          </p:cNvPr>
          <p:cNvCxnSpPr>
            <a:cxnSpLocks/>
          </p:cNvCxnSpPr>
          <p:nvPr/>
        </p:nvCxnSpPr>
        <p:spPr>
          <a:xfrm>
            <a:off x="3387088" y="4730262"/>
            <a:ext cx="0" cy="1654126"/>
          </a:xfrm>
          <a:prstGeom prst="line">
            <a:avLst/>
          </a:prstGeom>
          <a:noFill/>
          <a:ln w="19050" cap="flat" cmpd="sng" algn="ctr">
            <a:solidFill>
              <a:sysClr val="windowText" lastClr="000000"/>
            </a:solidFill>
            <a:prstDash val="solid"/>
            <a:miter lim="800000"/>
          </a:ln>
          <a:effectLst/>
        </p:spPr>
      </p:cxnSp>
      <p:cxnSp>
        <p:nvCxnSpPr>
          <p:cNvPr id="12" name="Ευθεία γραμμή σύνδεσης 11">
            <a:extLst>
              <a:ext uri="{FF2B5EF4-FFF2-40B4-BE49-F238E27FC236}">
                <a16:creationId xmlns:a16="http://schemas.microsoft.com/office/drawing/2014/main" id="{7D1C5AAE-D611-4403-A7EE-5A2B728E0152}"/>
              </a:ext>
            </a:extLst>
          </p:cNvPr>
          <p:cNvCxnSpPr>
            <a:cxnSpLocks/>
          </p:cNvCxnSpPr>
          <p:nvPr/>
        </p:nvCxnSpPr>
        <p:spPr>
          <a:xfrm>
            <a:off x="2900595" y="4730262"/>
            <a:ext cx="486493" cy="0"/>
          </a:xfrm>
          <a:prstGeom prst="line">
            <a:avLst/>
          </a:prstGeom>
          <a:noFill/>
          <a:ln w="19050" cap="flat" cmpd="sng" algn="ctr">
            <a:solidFill>
              <a:sysClr val="windowText" lastClr="000000"/>
            </a:solidFill>
            <a:prstDash val="solid"/>
            <a:miter lim="800000"/>
          </a:ln>
          <a:effectLst/>
        </p:spPr>
      </p:cxnSp>
      <p:cxnSp>
        <p:nvCxnSpPr>
          <p:cNvPr id="14" name="Ευθεία γραμμή σύνδεσης 13">
            <a:extLst>
              <a:ext uri="{FF2B5EF4-FFF2-40B4-BE49-F238E27FC236}">
                <a16:creationId xmlns:a16="http://schemas.microsoft.com/office/drawing/2014/main" id="{C073CCBF-6D72-4BCD-84D0-80AB44BE7666}"/>
              </a:ext>
            </a:extLst>
          </p:cNvPr>
          <p:cNvCxnSpPr>
            <a:cxnSpLocks/>
          </p:cNvCxnSpPr>
          <p:nvPr/>
        </p:nvCxnSpPr>
        <p:spPr>
          <a:xfrm>
            <a:off x="1804195" y="6384388"/>
            <a:ext cx="1582893" cy="0"/>
          </a:xfrm>
          <a:prstGeom prst="line">
            <a:avLst/>
          </a:prstGeom>
          <a:noFill/>
          <a:ln w="19050" cap="flat" cmpd="sng" algn="ctr">
            <a:solidFill>
              <a:sysClr val="windowText" lastClr="000000"/>
            </a:solidFill>
            <a:prstDash val="solid"/>
            <a:miter lim="800000"/>
          </a:ln>
          <a:effectLst/>
        </p:spPr>
      </p:cxnSp>
      <p:cxnSp>
        <p:nvCxnSpPr>
          <p:cNvPr id="15" name="Ευθεία γραμμή σύνδεσης 14">
            <a:extLst>
              <a:ext uri="{FF2B5EF4-FFF2-40B4-BE49-F238E27FC236}">
                <a16:creationId xmlns:a16="http://schemas.microsoft.com/office/drawing/2014/main" id="{67D55529-5CF2-4D27-A4FE-3C645FC939BC}"/>
              </a:ext>
            </a:extLst>
          </p:cNvPr>
          <p:cNvCxnSpPr>
            <a:cxnSpLocks/>
          </p:cNvCxnSpPr>
          <p:nvPr/>
        </p:nvCxnSpPr>
        <p:spPr>
          <a:xfrm>
            <a:off x="755259" y="6384388"/>
            <a:ext cx="790429" cy="0"/>
          </a:xfrm>
          <a:prstGeom prst="line">
            <a:avLst/>
          </a:prstGeom>
          <a:noFill/>
          <a:ln w="19050" cap="flat" cmpd="sng" algn="ctr">
            <a:solidFill>
              <a:sysClr val="windowText" lastClr="000000"/>
            </a:solidFill>
            <a:prstDash val="solid"/>
            <a:miter lim="800000"/>
          </a:ln>
          <a:effectLst/>
        </p:spPr>
      </p:cxnSp>
      <p:cxnSp>
        <p:nvCxnSpPr>
          <p:cNvPr id="18" name="Ευθεία γραμμή σύνδεσης 17">
            <a:extLst>
              <a:ext uri="{FF2B5EF4-FFF2-40B4-BE49-F238E27FC236}">
                <a16:creationId xmlns:a16="http://schemas.microsoft.com/office/drawing/2014/main" id="{0E036676-29FA-4BB0-B73A-9AF629B59AA2}"/>
              </a:ext>
            </a:extLst>
          </p:cNvPr>
          <p:cNvCxnSpPr>
            <a:cxnSpLocks/>
          </p:cNvCxnSpPr>
          <p:nvPr/>
        </p:nvCxnSpPr>
        <p:spPr>
          <a:xfrm>
            <a:off x="755259" y="4730262"/>
            <a:ext cx="486493" cy="0"/>
          </a:xfrm>
          <a:prstGeom prst="line">
            <a:avLst/>
          </a:prstGeom>
          <a:noFill/>
          <a:ln w="19050" cap="flat" cmpd="sng" algn="ctr">
            <a:solidFill>
              <a:sysClr val="windowText" lastClr="000000"/>
            </a:solidFill>
            <a:prstDash val="solid"/>
            <a:miter lim="800000"/>
          </a:ln>
          <a:effectLst/>
        </p:spPr>
      </p:cxnSp>
      <p:cxnSp>
        <p:nvCxnSpPr>
          <p:cNvPr id="19" name="Ευθεία γραμμή σύνδεσης 18">
            <a:extLst>
              <a:ext uri="{FF2B5EF4-FFF2-40B4-BE49-F238E27FC236}">
                <a16:creationId xmlns:a16="http://schemas.microsoft.com/office/drawing/2014/main" id="{33B8ABF2-7AC3-4C50-9AA3-21ACAF8DA11A}"/>
              </a:ext>
            </a:extLst>
          </p:cNvPr>
          <p:cNvCxnSpPr>
            <a:cxnSpLocks/>
          </p:cNvCxnSpPr>
          <p:nvPr/>
        </p:nvCxnSpPr>
        <p:spPr>
          <a:xfrm flipV="1">
            <a:off x="2900595" y="4518649"/>
            <a:ext cx="0" cy="423225"/>
          </a:xfrm>
          <a:prstGeom prst="line">
            <a:avLst/>
          </a:prstGeom>
          <a:noFill/>
          <a:ln w="19050" cap="flat" cmpd="sng" algn="ctr">
            <a:solidFill>
              <a:sysClr val="windowText" lastClr="000000"/>
            </a:solidFill>
            <a:prstDash val="solid"/>
            <a:miter lim="800000"/>
          </a:ln>
          <a:effectLst/>
        </p:spPr>
      </p:cxnSp>
      <p:cxnSp>
        <p:nvCxnSpPr>
          <p:cNvPr id="21" name="Ευθεία γραμμή σύνδεσης 20">
            <a:extLst>
              <a:ext uri="{FF2B5EF4-FFF2-40B4-BE49-F238E27FC236}">
                <a16:creationId xmlns:a16="http://schemas.microsoft.com/office/drawing/2014/main" id="{1696A8A1-7A14-42D1-8761-174C42BDA208}"/>
              </a:ext>
            </a:extLst>
          </p:cNvPr>
          <p:cNvCxnSpPr>
            <a:cxnSpLocks/>
          </p:cNvCxnSpPr>
          <p:nvPr/>
        </p:nvCxnSpPr>
        <p:spPr>
          <a:xfrm flipV="1">
            <a:off x="2666133" y="4518648"/>
            <a:ext cx="0" cy="423225"/>
          </a:xfrm>
          <a:prstGeom prst="line">
            <a:avLst/>
          </a:prstGeom>
          <a:noFill/>
          <a:ln w="19050" cap="flat" cmpd="sng" algn="ctr">
            <a:solidFill>
              <a:sysClr val="windowText" lastClr="000000"/>
            </a:solidFill>
            <a:prstDash val="solid"/>
            <a:miter lim="800000"/>
          </a:ln>
          <a:effectLst/>
        </p:spPr>
      </p:cxnSp>
      <p:cxnSp>
        <p:nvCxnSpPr>
          <p:cNvPr id="22" name="Ευθεία γραμμή σύνδεσης 21">
            <a:extLst>
              <a:ext uri="{FF2B5EF4-FFF2-40B4-BE49-F238E27FC236}">
                <a16:creationId xmlns:a16="http://schemas.microsoft.com/office/drawing/2014/main" id="{54973F98-F905-4EF3-BC44-5AB51371344F}"/>
              </a:ext>
            </a:extLst>
          </p:cNvPr>
          <p:cNvCxnSpPr>
            <a:cxnSpLocks/>
          </p:cNvCxnSpPr>
          <p:nvPr/>
        </p:nvCxnSpPr>
        <p:spPr>
          <a:xfrm flipV="1">
            <a:off x="1241752" y="4518648"/>
            <a:ext cx="0" cy="423225"/>
          </a:xfrm>
          <a:prstGeom prst="line">
            <a:avLst/>
          </a:prstGeom>
          <a:noFill/>
          <a:ln w="19050" cap="flat" cmpd="sng" algn="ctr">
            <a:solidFill>
              <a:sysClr val="windowText" lastClr="000000"/>
            </a:solidFill>
            <a:prstDash val="solid"/>
            <a:miter lim="800000"/>
          </a:ln>
          <a:effectLst/>
        </p:spPr>
      </p:cxnSp>
      <p:cxnSp>
        <p:nvCxnSpPr>
          <p:cNvPr id="23" name="Ευθεία γραμμή σύνδεσης 22">
            <a:extLst>
              <a:ext uri="{FF2B5EF4-FFF2-40B4-BE49-F238E27FC236}">
                <a16:creationId xmlns:a16="http://schemas.microsoft.com/office/drawing/2014/main" id="{9A24839E-3879-4F0B-BBF0-815976BE03A0}"/>
              </a:ext>
            </a:extLst>
          </p:cNvPr>
          <p:cNvCxnSpPr>
            <a:cxnSpLocks/>
          </p:cNvCxnSpPr>
          <p:nvPr/>
        </p:nvCxnSpPr>
        <p:spPr>
          <a:xfrm flipV="1">
            <a:off x="1530168" y="4518648"/>
            <a:ext cx="0" cy="423225"/>
          </a:xfrm>
          <a:prstGeom prst="line">
            <a:avLst/>
          </a:prstGeom>
          <a:noFill/>
          <a:ln w="19050" cap="flat" cmpd="sng" algn="ctr">
            <a:solidFill>
              <a:sysClr val="windowText" lastClr="000000"/>
            </a:solidFill>
            <a:prstDash val="solid"/>
            <a:miter lim="800000"/>
          </a:ln>
          <a:effectLst/>
        </p:spPr>
      </p:cxnSp>
      <p:cxnSp>
        <p:nvCxnSpPr>
          <p:cNvPr id="24" name="Ευθεία γραμμή σύνδεσης 23">
            <a:extLst>
              <a:ext uri="{FF2B5EF4-FFF2-40B4-BE49-F238E27FC236}">
                <a16:creationId xmlns:a16="http://schemas.microsoft.com/office/drawing/2014/main" id="{1141992D-D28F-444B-9CC1-42780103EAFF}"/>
              </a:ext>
            </a:extLst>
          </p:cNvPr>
          <p:cNvCxnSpPr>
            <a:cxnSpLocks/>
          </p:cNvCxnSpPr>
          <p:nvPr/>
        </p:nvCxnSpPr>
        <p:spPr>
          <a:xfrm flipV="1">
            <a:off x="1545688" y="6066693"/>
            <a:ext cx="0" cy="571499"/>
          </a:xfrm>
          <a:prstGeom prst="line">
            <a:avLst/>
          </a:prstGeom>
          <a:noFill/>
          <a:ln w="19050" cap="flat" cmpd="sng" algn="ctr">
            <a:solidFill>
              <a:sysClr val="windowText" lastClr="000000"/>
            </a:solidFill>
            <a:prstDash val="solid"/>
            <a:miter lim="800000"/>
          </a:ln>
          <a:effectLst/>
        </p:spPr>
      </p:cxnSp>
      <p:cxnSp>
        <p:nvCxnSpPr>
          <p:cNvPr id="27" name="Ευθεία γραμμή σύνδεσης 26">
            <a:extLst>
              <a:ext uri="{FF2B5EF4-FFF2-40B4-BE49-F238E27FC236}">
                <a16:creationId xmlns:a16="http://schemas.microsoft.com/office/drawing/2014/main" id="{D3AE3BA3-D9EF-4581-84B7-25519375A0AF}"/>
              </a:ext>
            </a:extLst>
          </p:cNvPr>
          <p:cNvCxnSpPr>
            <a:cxnSpLocks/>
          </p:cNvCxnSpPr>
          <p:nvPr/>
        </p:nvCxnSpPr>
        <p:spPr>
          <a:xfrm flipV="1">
            <a:off x="1804195" y="6219233"/>
            <a:ext cx="0" cy="330309"/>
          </a:xfrm>
          <a:prstGeom prst="line">
            <a:avLst/>
          </a:prstGeom>
          <a:noFill/>
          <a:ln w="19050" cap="flat" cmpd="sng" algn="ctr">
            <a:solidFill>
              <a:sysClr val="windowText" lastClr="000000"/>
            </a:solidFill>
            <a:prstDash val="solid"/>
            <a:miter lim="800000"/>
          </a:ln>
          <a:effectLst/>
        </p:spPr>
      </p:cxnSp>
      <p:cxnSp>
        <p:nvCxnSpPr>
          <p:cNvPr id="31" name="Ευθεία γραμμή σύνδεσης 30">
            <a:extLst>
              <a:ext uri="{FF2B5EF4-FFF2-40B4-BE49-F238E27FC236}">
                <a16:creationId xmlns:a16="http://schemas.microsoft.com/office/drawing/2014/main" id="{935AF37F-659B-4B01-95DA-58841B0BDA9A}"/>
              </a:ext>
            </a:extLst>
          </p:cNvPr>
          <p:cNvCxnSpPr>
            <a:cxnSpLocks/>
          </p:cNvCxnSpPr>
          <p:nvPr/>
        </p:nvCxnSpPr>
        <p:spPr>
          <a:xfrm>
            <a:off x="1530168" y="4734363"/>
            <a:ext cx="1135965" cy="0"/>
          </a:xfrm>
          <a:prstGeom prst="line">
            <a:avLst/>
          </a:prstGeom>
          <a:noFill/>
          <a:ln w="190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A956B1-2806-43EB-AEDA-1655F4A19335}"/>
                  </a:ext>
                </a:extLst>
              </p:cNvPr>
              <p:cNvSpPr txBox="1"/>
              <p:nvPr/>
            </p:nvSpPr>
            <p:spPr>
              <a:xfrm>
                <a:off x="1412296" y="1694223"/>
                <a:ext cx="3813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1</m:t>
                          </m:r>
                        </m:sub>
                      </m:sSub>
                    </m:oMath>
                  </m:oMathPara>
                </a14:m>
                <a:endParaRPr lang="el-GR" dirty="0"/>
              </a:p>
            </p:txBody>
          </p:sp>
        </mc:Choice>
        <mc:Fallback xmlns="">
          <p:sp>
            <p:nvSpPr>
              <p:cNvPr id="36" name="TextBox 35">
                <a:extLst>
                  <a:ext uri="{FF2B5EF4-FFF2-40B4-BE49-F238E27FC236}">
                    <a16:creationId xmlns:a16="http://schemas.microsoft.com/office/drawing/2014/main" id="{0AA956B1-2806-43EB-AEDA-1655F4A19335}"/>
                  </a:ext>
                </a:extLst>
              </p:cNvPr>
              <p:cNvSpPr txBox="1">
                <a:spLocks noRot="1" noChangeAspect="1" noMove="1" noResize="1" noEditPoints="1" noAdjustHandles="1" noChangeArrowheads="1" noChangeShapeType="1" noTextEdit="1"/>
              </p:cNvSpPr>
              <p:nvPr/>
            </p:nvSpPr>
            <p:spPr>
              <a:xfrm>
                <a:off x="1412296" y="1694223"/>
                <a:ext cx="381323" cy="369332"/>
              </a:xfrm>
              <a:prstGeom prst="rect">
                <a:avLst/>
              </a:prstGeom>
              <a:blipFill>
                <a:blip r:embed="rId3"/>
                <a:stretch>
                  <a:fillRect r="-161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33434F8-DE93-4C9E-A10D-F24FA6E92CDD}"/>
                  </a:ext>
                </a:extLst>
              </p:cNvPr>
              <p:cNvSpPr txBox="1"/>
              <p:nvPr/>
            </p:nvSpPr>
            <p:spPr>
              <a:xfrm>
                <a:off x="2404979" y="1677154"/>
                <a:ext cx="3813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2</m:t>
                          </m:r>
                        </m:sub>
                      </m:sSub>
                    </m:oMath>
                  </m:oMathPara>
                </a14:m>
                <a:endParaRPr lang="el-GR" dirty="0"/>
              </a:p>
            </p:txBody>
          </p:sp>
        </mc:Choice>
        <mc:Fallback xmlns="">
          <p:sp>
            <p:nvSpPr>
              <p:cNvPr id="37" name="TextBox 36">
                <a:extLst>
                  <a:ext uri="{FF2B5EF4-FFF2-40B4-BE49-F238E27FC236}">
                    <a16:creationId xmlns:a16="http://schemas.microsoft.com/office/drawing/2014/main" id="{533434F8-DE93-4C9E-A10D-F24FA6E92CDD}"/>
                  </a:ext>
                </a:extLst>
              </p:cNvPr>
              <p:cNvSpPr txBox="1">
                <a:spLocks noRot="1" noChangeAspect="1" noMove="1" noResize="1" noEditPoints="1" noAdjustHandles="1" noChangeArrowheads="1" noChangeShapeType="1" noTextEdit="1"/>
              </p:cNvSpPr>
              <p:nvPr/>
            </p:nvSpPr>
            <p:spPr>
              <a:xfrm>
                <a:off x="2404979" y="1677154"/>
                <a:ext cx="381323" cy="369332"/>
              </a:xfrm>
              <a:prstGeom prst="rect">
                <a:avLst/>
              </a:prstGeom>
              <a:blipFill>
                <a:blip r:embed="rId4"/>
                <a:stretch>
                  <a:fillRect r="-3226"/>
                </a:stretch>
              </a:blipFill>
            </p:spPr>
            <p:txBody>
              <a:bodyPr/>
              <a:lstStyle/>
              <a:p>
                <a:r>
                  <a:rPr lang="el-GR">
                    <a:noFill/>
                  </a:rPr>
                  <a:t> </a:t>
                </a:r>
              </a:p>
            </p:txBody>
          </p:sp>
        </mc:Fallback>
      </mc:AlternateContent>
      <p:pic>
        <p:nvPicPr>
          <p:cNvPr id="4101" name="Εικόνα 4100">
            <a:extLst>
              <a:ext uri="{FF2B5EF4-FFF2-40B4-BE49-F238E27FC236}">
                <a16:creationId xmlns:a16="http://schemas.microsoft.com/office/drawing/2014/main" id="{59879530-CA73-4580-9C1E-307043C2D589}"/>
              </a:ext>
            </a:extLst>
          </p:cNvPr>
          <p:cNvPicPr>
            <a:picLocks noChangeAspect="1"/>
          </p:cNvPicPr>
          <p:nvPr/>
        </p:nvPicPr>
        <p:blipFill>
          <a:blip r:embed="rId5"/>
          <a:stretch>
            <a:fillRect/>
          </a:stretch>
        </p:blipFill>
        <p:spPr>
          <a:xfrm>
            <a:off x="2085787" y="4089901"/>
            <a:ext cx="5262372" cy="371856"/>
          </a:xfrm>
          <a:prstGeom prst="rect">
            <a:avLst/>
          </a:prstGeom>
        </p:spPr>
      </p:pic>
      <p:pic>
        <p:nvPicPr>
          <p:cNvPr id="40" name="Εικόνα 39">
            <a:extLst>
              <a:ext uri="{FF2B5EF4-FFF2-40B4-BE49-F238E27FC236}">
                <a16:creationId xmlns:a16="http://schemas.microsoft.com/office/drawing/2014/main" id="{24AE9D27-4695-4AD4-A8DE-103C42A900FD}"/>
              </a:ext>
            </a:extLst>
          </p:cNvPr>
          <p:cNvPicPr>
            <a:picLocks noChangeAspect="1"/>
          </p:cNvPicPr>
          <p:nvPr/>
        </p:nvPicPr>
        <p:blipFill>
          <a:blip r:embed="rId5"/>
          <a:stretch>
            <a:fillRect/>
          </a:stretch>
        </p:blipFill>
        <p:spPr>
          <a:xfrm>
            <a:off x="1602957" y="6569038"/>
            <a:ext cx="5262372" cy="371856"/>
          </a:xfrm>
          <a:prstGeom prst="rect">
            <a:avLst/>
          </a:prstGeom>
        </p:spPr>
      </p:pic>
      <p:sp>
        <p:nvSpPr>
          <p:cNvPr id="41" name="Πλαίσιο κειμένου 2">
            <a:extLst>
              <a:ext uri="{FF2B5EF4-FFF2-40B4-BE49-F238E27FC236}">
                <a16:creationId xmlns:a16="http://schemas.microsoft.com/office/drawing/2014/main" id="{7D00F620-A610-42BF-AE4D-0B0357E34F26}"/>
              </a:ext>
            </a:extLst>
          </p:cNvPr>
          <p:cNvSpPr txBox="1">
            <a:spLocks noChangeArrowheads="1"/>
          </p:cNvSpPr>
          <p:nvPr/>
        </p:nvSpPr>
        <p:spPr bwMode="auto">
          <a:xfrm>
            <a:off x="1804195" y="5950933"/>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Πλαίσιο κειμένου 2">
            <a:extLst>
              <a:ext uri="{FF2B5EF4-FFF2-40B4-BE49-F238E27FC236}">
                <a16:creationId xmlns:a16="http://schemas.microsoft.com/office/drawing/2014/main" id="{8A45A6FF-3AB0-4B53-A332-81D6863D4F0C}"/>
              </a:ext>
            </a:extLst>
          </p:cNvPr>
          <p:cNvSpPr txBox="1">
            <a:spLocks noChangeArrowheads="1"/>
          </p:cNvSpPr>
          <p:nvPr/>
        </p:nvSpPr>
        <p:spPr bwMode="auto">
          <a:xfrm>
            <a:off x="2885641" y="429119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Πλαίσιο κειμένου 2">
            <a:extLst>
              <a:ext uri="{FF2B5EF4-FFF2-40B4-BE49-F238E27FC236}">
                <a16:creationId xmlns:a16="http://schemas.microsoft.com/office/drawing/2014/main" id="{90E04217-B84B-4818-B406-8F2A78FDDB80}"/>
              </a:ext>
            </a:extLst>
          </p:cNvPr>
          <p:cNvSpPr txBox="1">
            <a:spLocks noChangeArrowheads="1"/>
          </p:cNvSpPr>
          <p:nvPr/>
        </p:nvSpPr>
        <p:spPr bwMode="auto">
          <a:xfrm>
            <a:off x="1502913" y="429119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195FF07-F3F7-4127-8BBD-7EA5A2E3F9DC}"/>
                  </a:ext>
                </a:extLst>
              </p:cNvPr>
              <p:cNvSpPr txBox="1"/>
              <p:nvPr/>
            </p:nvSpPr>
            <p:spPr>
              <a:xfrm>
                <a:off x="2568964" y="4133729"/>
                <a:ext cx="3813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2</m:t>
                          </m:r>
                        </m:sub>
                      </m:sSub>
                    </m:oMath>
                  </m:oMathPara>
                </a14:m>
                <a:endParaRPr lang="el-GR" dirty="0"/>
              </a:p>
            </p:txBody>
          </p:sp>
        </mc:Choice>
        <mc:Fallback xmlns="">
          <p:sp>
            <p:nvSpPr>
              <p:cNvPr id="44" name="TextBox 43">
                <a:extLst>
                  <a:ext uri="{FF2B5EF4-FFF2-40B4-BE49-F238E27FC236}">
                    <a16:creationId xmlns:a16="http://schemas.microsoft.com/office/drawing/2014/main" id="{4195FF07-F3F7-4127-8BBD-7EA5A2E3F9DC}"/>
                  </a:ext>
                </a:extLst>
              </p:cNvPr>
              <p:cNvSpPr txBox="1">
                <a:spLocks noRot="1" noChangeAspect="1" noMove="1" noResize="1" noEditPoints="1" noAdjustHandles="1" noChangeArrowheads="1" noChangeShapeType="1" noTextEdit="1"/>
              </p:cNvSpPr>
              <p:nvPr/>
            </p:nvSpPr>
            <p:spPr>
              <a:xfrm>
                <a:off x="2568964" y="4133729"/>
                <a:ext cx="381323" cy="369332"/>
              </a:xfrm>
              <a:prstGeom prst="rect">
                <a:avLst/>
              </a:prstGeom>
              <a:blipFill>
                <a:blip r:embed="rId6"/>
                <a:stretch>
                  <a:fillRect r="-3175"/>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1D7A82F-830D-43CC-ACCE-6090EE537D85}"/>
                  </a:ext>
                </a:extLst>
              </p:cNvPr>
              <p:cNvSpPr txBox="1"/>
              <p:nvPr/>
            </p:nvSpPr>
            <p:spPr>
              <a:xfrm>
                <a:off x="1181672" y="4172772"/>
                <a:ext cx="3813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1</m:t>
                          </m:r>
                        </m:sub>
                      </m:sSub>
                    </m:oMath>
                  </m:oMathPara>
                </a14:m>
                <a:endParaRPr lang="el-GR" dirty="0"/>
              </a:p>
            </p:txBody>
          </p:sp>
        </mc:Choice>
        <mc:Fallback xmlns="">
          <p:sp>
            <p:nvSpPr>
              <p:cNvPr id="45" name="TextBox 44">
                <a:extLst>
                  <a:ext uri="{FF2B5EF4-FFF2-40B4-BE49-F238E27FC236}">
                    <a16:creationId xmlns:a16="http://schemas.microsoft.com/office/drawing/2014/main" id="{41D7A82F-830D-43CC-ACCE-6090EE537D85}"/>
                  </a:ext>
                </a:extLst>
              </p:cNvPr>
              <p:cNvSpPr txBox="1">
                <a:spLocks noRot="1" noChangeAspect="1" noMove="1" noResize="1" noEditPoints="1" noAdjustHandles="1" noChangeArrowheads="1" noChangeShapeType="1" noTextEdit="1"/>
              </p:cNvSpPr>
              <p:nvPr/>
            </p:nvSpPr>
            <p:spPr>
              <a:xfrm>
                <a:off x="1181672" y="4172772"/>
                <a:ext cx="381323" cy="369332"/>
              </a:xfrm>
              <a:prstGeom prst="rect">
                <a:avLst/>
              </a:prstGeom>
              <a:blipFill>
                <a:blip r:embed="rId7"/>
                <a:stretch>
                  <a:fillRect r="-1613"/>
                </a:stretch>
              </a:blipFill>
            </p:spPr>
            <p:txBody>
              <a:bodyPr/>
              <a:lstStyle/>
              <a:p>
                <a:r>
                  <a:rPr lang="el-GR">
                    <a:noFill/>
                  </a:rPr>
                  <a:t> </a:t>
                </a:r>
              </a:p>
            </p:txBody>
          </p:sp>
        </mc:Fallback>
      </mc:AlternateContent>
      <p:sp>
        <p:nvSpPr>
          <p:cNvPr id="46" name="Πλαίσιο κειμένου 2">
            <a:extLst>
              <a:ext uri="{FF2B5EF4-FFF2-40B4-BE49-F238E27FC236}">
                <a16:creationId xmlns:a16="http://schemas.microsoft.com/office/drawing/2014/main" id="{3FACFE48-7B45-48E6-9FA5-BFA64E21936B}"/>
              </a:ext>
            </a:extLst>
          </p:cNvPr>
          <p:cNvSpPr txBox="1">
            <a:spLocks noChangeArrowheads="1"/>
          </p:cNvSpPr>
          <p:nvPr/>
        </p:nvSpPr>
        <p:spPr bwMode="auto">
          <a:xfrm>
            <a:off x="894293" y="4279214"/>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Πλαίσιο κειμένου 2">
            <a:extLst>
              <a:ext uri="{FF2B5EF4-FFF2-40B4-BE49-F238E27FC236}">
                <a16:creationId xmlns:a16="http://schemas.microsoft.com/office/drawing/2014/main" id="{3EDCB91C-0AD6-4AFC-9723-6FCB6200C261}"/>
              </a:ext>
            </a:extLst>
          </p:cNvPr>
          <p:cNvSpPr txBox="1">
            <a:spLocks noChangeArrowheads="1"/>
          </p:cNvSpPr>
          <p:nvPr/>
        </p:nvSpPr>
        <p:spPr bwMode="auto">
          <a:xfrm>
            <a:off x="1176233" y="5950933"/>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Πλαίσιο κειμένου 2">
            <a:extLst>
              <a:ext uri="{FF2B5EF4-FFF2-40B4-BE49-F238E27FC236}">
                <a16:creationId xmlns:a16="http://schemas.microsoft.com/office/drawing/2014/main" id="{CAEC4C60-551F-44D8-B03E-24E4F57F1DFE}"/>
              </a:ext>
            </a:extLst>
          </p:cNvPr>
          <p:cNvSpPr txBox="1">
            <a:spLocks noChangeArrowheads="1"/>
          </p:cNvSpPr>
          <p:nvPr/>
        </p:nvSpPr>
        <p:spPr bwMode="auto">
          <a:xfrm>
            <a:off x="2304393" y="4308839"/>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5" name="Εικόνα 54">
            <a:extLst>
              <a:ext uri="{FF2B5EF4-FFF2-40B4-BE49-F238E27FC236}">
                <a16:creationId xmlns:a16="http://schemas.microsoft.com/office/drawing/2014/main" id="{7434E573-B135-4369-B69B-C7D60E8C49E4}"/>
              </a:ext>
            </a:extLst>
          </p:cNvPr>
          <p:cNvPicPr>
            <a:picLocks noChangeAspect="1"/>
          </p:cNvPicPr>
          <p:nvPr/>
        </p:nvPicPr>
        <p:blipFill>
          <a:blip r:embed="rId8"/>
          <a:stretch>
            <a:fillRect/>
          </a:stretch>
        </p:blipFill>
        <p:spPr>
          <a:xfrm>
            <a:off x="4041061" y="5397721"/>
            <a:ext cx="5398849" cy="553212"/>
          </a:xfrm>
          <a:prstGeom prst="rect">
            <a:avLst/>
          </a:prstGeom>
        </p:spPr>
      </p:pic>
      <p:pic>
        <p:nvPicPr>
          <p:cNvPr id="4108" name="Εικόνα 4107">
            <a:extLst>
              <a:ext uri="{FF2B5EF4-FFF2-40B4-BE49-F238E27FC236}">
                <a16:creationId xmlns:a16="http://schemas.microsoft.com/office/drawing/2014/main" id="{8B8D7F24-A641-4EFD-9579-2E1BD7F962C5}"/>
              </a:ext>
            </a:extLst>
          </p:cNvPr>
          <p:cNvPicPr>
            <a:picLocks noChangeAspect="1"/>
          </p:cNvPicPr>
          <p:nvPr/>
        </p:nvPicPr>
        <p:blipFill>
          <a:blip r:embed="rId9"/>
          <a:stretch>
            <a:fillRect/>
          </a:stretch>
        </p:blipFill>
        <p:spPr>
          <a:xfrm>
            <a:off x="4013847" y="599745"/>
            <a:ext cx="5262372" cy="1008888"/>
          </a:xfrm>
          <a:prstGeom prst="rect">
            <a:avLst/>
          </a:prstGeom>
        </p:spPr>
      </p:pic>
      <p:pic>
        <p:nvPicPr>
          <p:cNvPr id="4110" name="Εικόνα 4109">
            <a:extLst>
              <a:ext uri="{FF2B5EF4-FFF2-40B4-BE49-F238E27FC236}">
                <a16:creationId xmlns:a16="http://schemas.microsoft.com/office/drawing/2014/main" id="{5D91CBC6-696B-4AB1-984C-965106A8781B}"/>
              </a:ext>
            </a:extLst>
          </p:cNvPr>
          <p:cNvPicPr>
            <a:picLocks noChangeAspect="1"/>
          </p:cNvPicPr>
          <p:nvPr/>
        </p:nvPicPr>
        <p:blipFill>
          <a:blip r:embed="rId10"/>
          <a:stretch>
            <a:fillRect/>
          </a:stretch>
        </p:blipFill>
        <p:spPr>
          <a:xfrm>
            <a:off x="4018302" y="1439953"/>
            <a:ext cx="5262372" cy="1008888"/>
          </a:xfrm>
          <a:prstGeom prst="rect">
            <a:avLst/>
          </a:prstGeom>
        </p:spPr>
      </p:pic>
      <p:pic>
        <p:nvPicPr>
          <p:cNvPr id="4112" name="Εικόνα 4111">
            <a:extLst>
              <a:ext uri="{FF2B5EF4-FFF2-40B4-BE49-F238E27FC236}">
                <a16:creationId xmlns:a16="http://schemas.microsoft.com/office/drawing/2014/main" id="{DF55D368-BB7F-4581-9375-BBF81221E8E4}"/>
              </a:ext>
            </a:extLst>
          </p:cNvPr>
          <p:cNvPicPr>
            <a:picLocks noChangeAspect="1"/>
          </p:cNvPicPr>
          <p:nvPr/>
        </p:nvPicPr>
        <p:blipFill>
          <a:blip r:embed="rId11"/>
          <a:stretch>
            <a:fillRect/>
          </a:stretch>
        </p:blipFill>
        <p:spPr>
          <a:xfrm>
            <a:off x="5574324" y="3266941"/>
            <a:ext cx="5262372" cy="1008888"/>
          </a:xfrm>
          <a:prstGeom prst="rect">
            <a:avLst/>
          </a:prstGeom>
        </p:spPr>
      </p:pic>
      <p:pic>
        <p:nvPicPr>
          <p:cNvPr id="4114" name="Εικόνα 4113">
            <a:extLst>
              <a:ext uri="{FF2B5EF4-FFF2-40B4-BE49-F238E27FC236}">
                <a16:creationId xmlns:a16="http://schemas.microsoft.com/office/drawing/2014/main" id="{776F671B-D8AA-4FF1-9DB2-9A23DAF20245}"/>
              </a:ext>
            </a:extLst>
          </p:cNvPr>
          <p:cNvPicPr>
            <a:picLocks noChangeAspect="1"/>
          </p:cNvPicPr>
          <p:nvPr/>
        </p:nvPicPr>
        <p:blipFill>
          <a:blip r:embed="rId12"/>
          <a:stretch>
            <a:fillRect/>
          </a:stretch>
        </p:blipFill>
        <p:spPr>
          <a:xfrm>
            <a:off x="5574324" y="4357438"/>
            <a:ext cx="5262372" cy="1008888"/>
          </a:xfrm>
          <a:prstGeom prst="rect">
            <a:avLst/>
          </a:prstGeom>
        </p:spPr>
      </p:pic>
      <p:pic>
        <p:nvPicPr>
          <p:cNvPr id="4116" name="Εικόνα 4115">
            <a:extLst>
              <a:ext uri="{FF2B5EF4-FFF2-40B4-BE49-F238E27FC236}">
                <a16:creationId xmlns:a16="http://schemas.microsoft.com/office/drawing/2014/main" id="{948A3C89-A07F-4BAF-B230-66D1C790DBCC}"/>
              </a:ext>
            </a:extLst>
          </p:cNvPr>
          <p:cNvPicPr>
            <a:picLocks noChangeAspect="1"/>
          </p:cNvPicPr>
          <p:nvPr/>
        </p:nvPicPr>
        <p:blipFill>
          <a:blip r:embed="rId13"/>
          <a:stretch>
            <a:fillRect/>
          </a:stretch>
        </p:blipFill>
        <p:spPr>
          <a:xfrm>
            <a:off x="4406068" y="2505553"/>
            <a:ext cx="4918521" cy="553212"/>
          </a:xfrm>
          <a:prstGeom prst="rect">
            <a:avLst/>
          </a:prstGeom>
        </p:spPr>
      </p:pic>
      <p:sp>
        <p:nvSpPr>
          <p:cNvPr id="39" name="TextBox 44">
            <a:extLst>
              <a:ext uri="{FF2B5EF4-FFF2-40B4-BE49-F238E27FC236}">
                <a16:creationId xmlns:a16="http://schemas.microsoft.com/office/drawing/2014/main" id="{341ACF72-FED9-4651-9574-846B04472FD0}"/>
              </a:ext>
            </a:extLst>
          </p:cNvPr>
          <p:cNvSpPr txBox="1"/>
          <p:nvPr/>
        </p:nvSpPr>
        <p:spPr>
          <a:xfrm>
            <a:off x="1025296" y="4926623"/>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4">
            <a:extLst>
              <a:ext uri="{FF2B5EF4-FFF2-40B4-BE49-F238E27FC236}">
                <a16:creationId xmlns:a16="http://schemas.microsoft.com/office/drawing/2014/main" id="{072014FB-F320-4889-9230-8D814FF6C862}"/>
              </a:ext>
            </a:extLst>
          </p:cNvPr>
          <p:cNvSpPr txBox="1"/>
          <p:nvPr/>
        </p:nvSpPr>
        <p:spPr>
          <a:xfrm>
            <a:off x="2409343" y="4902699"/>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362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C5EA73-8F9C-439D-8507-6445023E7F29}"/>
              </a:ext>
            </a:extLst>
          </p:cNvPr>
          <p:cNvSpPr txBox="1"/>
          <p:nvPr/>
        </p:nvSpPr>
        <p:spPr>
          <a:xfrm>
            <a:off x="3358378" y="91905"/>
            <a:ext cx="6096000" cy="830997"/>
          </a:xfrm>
          <a:prstGeom prst="rect">
            <a:avLst/>
          </a:prstGeom>
          <a:noFill/>
        </p:spPr>
        <p:txBody>
          <a:bodyPr wrap="square">
            <a:spAutoFit/>
          </a:bodyPr>
          <a:lstStyle/>
          <a:p>
            <a:r>
              <a:rPr lang="el-GR" sz="2400" b="1" i="1" dirty="0"/>
              <a:t>Πυκνωτές συνδεδεμένοι παράλληλα</a:t>
            </a:r>
          </a:p>
          <a:p>
            <a:endParaRPr lang="el-GR" sz="2400" b="1" dirty="0"/>
          </a:p>
        </p:txBody>
      </p:sp>
      <p:pic>
        <p:nvPicPr>
          <p:cNvPr id="5122" name="Picture 2">
            <a:extLst>
              <a:ext uri="{FF2B5EF4-FFF2-40B4-BE49-F238E27FC236}">
                <a16:creationId xmlns:a16="http://schemas.microsoft.com/office/drawing/2014/main" id="{44001B58-F921-4B84-8308-54550879F5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587" y="537823"/>
            <a:ext cx="2422218" cy="3375967"/>
          </a:xfrm>
          <a:prstGeom prst="rect">
            <a:avLst/>
          </a:prstGeom>
          <a:noFill/>
          <a:extLst>
            <a:ext uri="{909E8E84-426E-40DD-AFC4-6F175D3DCCD1}">
              <a14:hiddenFill xmlns:a14="http://schemas.microsoft.com/office/drawing/2010/main">
                <a:solidFill>
                  <a:srgbClr val="FFFFFF"/>
                </a:solidFill>
              </a14:hiddenFill>
            </a:ext>
          </a:extLst>
        </p:spPr>
      </p:pic>
      <p:pic>
        <p:nvPicPr>
          <p:cNvPr id="3" name="Εικόνα 2">
            <a:extLst>
              <a:ext uri="{FF2B5EF4-FFF2-40B4-BE49-F238E27FC236}">
                <a16:creationId xmlns:a16="http://schemas.microsoft.com/office/drawing/2014/main" id="{9EA76C9F-47C1-44DC-916B-EB5C633D3026}"/>
              </a:ext>
            </a:extLst>
          </p:cNvPr>
          <p:cNvPicPr>
            <a:picLocks noChangeAspect="1"/>
          </p:cNvPicPr>
          <p:nvPr/>
        </p:nvPicPr>
        <p:blipFill>
          <a:blip r:embed="rId3"/>
          <a:stretch>
            <a:fillRect/>
          </a:stretch>
        </p:blipFill>
        <p:spPr>
          <a:xfrm>
            <a:off x="3498967" y="2378141"/>
            <a:ext cx="5262372" cy="553212"/>
          </a:xfrm>
          <a:prstGeom prst="rect">
            <a:avLst/>
          </a:prstGeom>
        </p:spPr>
      </p:pic>
      <p:pic>
        <p:nvPicPr>
          <p:cNvPr id="5" name="Εικόνα 4">
            <a:extLst>
              <a:ext uri="{FF2B5EF4-FFF2-40B4-BE49-F238E27FC236}">
                <a16:creationId xmlns:a16="http://schemas.microsoft.com/office/drawing/2014/main" id="{4808A5DA-8BFC-41C8-96DC-450B5518873F}"/>
              </a:ext>
            </a:extLst>
          </p:cNvPr>
          <p:cNvPicPr>
            <a:picLocks noChangeAspect="1"/>
          </p:cNvPicPr>
          <p:nvPr/>
        </p:nvPicPr>
        <p:blipFill>
          <a:blip r:embed="rId4"/>
          <a:stretch>
            <a:fillRect/>
          </a:stretch>
        </p:blipFill>
        <p:spPr>
          <a:xfrm>
            <a:off x="3464814" y="646296"/>
            <a:ext cx="5262372" cy="553212"/>
          </a:xfrm>
          <a:prstGeom prst="rect">
            <a:avLst/>
          </a:prstGeom>
        </p:spPr>
      </p:pic>
      <p:pic>
        <p:nvPicPr>
          <p:cNvPr id="7" name="Εικόνα 6">
            <a:extLst>
              <a:ext uri="{FF2B5EF4-FFF2-40B4-BE49-F238E27FC236}">
                <a16:creationId xmlns:a16="http://schemas.microsoft.com/office/drawing/2014/main" id="{641047CA-DA51-4F4A-9E2F-E3B371C88A6A}"/>
              </a:ext>
            </a:extLst>
          </p:cNvPr>
          <p:cNvPicPr>
            <a:picLocks noChangeAspect="1"/>
          </p:cNvPicPr>
          <p:nvPr/>
        </p:nvPicPr>
        <p:blipFill>
          <a:blip r:embed="rId5"/>
          <a:stretch>
            <a:fillRect/>
          </a:stretch>
        </p:blipFill>
        <p:spPr>
          <a:xfrm>
            <a:off x="4903821" y="2987426"/>
            <a:ext cx="5262372" cy="553212"/>
          </a:xfrm>
          <a:prstGeom prst="rect">
            <a:avLst/>
          </a:prstGeom>
        </p:spPr>
      </p:pic>
      <p:pic>
        <p:nvPicPr>
          <p:cNvPr id="10" name="Εικόνα 9">
            <a:extLst>
              <a:ext uri="{FF2B5EF4-FFF2-40B4-BE49-F238E27FC236}">
                <a16:creationId xmlns:a16="http://schemas.microsoft.com/office/drawing/2014/main" id="{D149AEDD-F905-4F5C-817A-E05B901F0FC0}"/>
              </a:ext>
            </a:extLst>
          </p:cNvPr>
          <p:cNvPicPr>
            <a:picLocks noChangeAspect="1"/>
          </p:cNvPicPr>
          <p:nvPr/>
        </p:nvPicPr>
        <p:blipFill>
          <a:blip r:embed="rId6"/>
          <a:stretch>
            <a:fillRect/>
          </a:stretch>
        </p:blipFill>
        <p:spPr>
          <a:xfrm>
            <a:off x="3286125" y="1096088"/>
            <a:ext cx="5108829" cy="553212"/>
          </a:xfrm>
          <a:prstGeom prst="rect">
            <a:avLst/>
          </a:prstGeom>
        </p:spPr>
      </p:pic>
      <p:pic>
        <p:nvPicPr>
          <p:cNvPr id="12" name="Εικόνα 11">
            <a:extLst>
              <a:ext uri="{FF2B5EF4-FFF2-40B4-BE49-F238E27FC236}">
                <a16:creationId xmlns:a16="http://schemas.microsoft.com/office/drawing/2014/main" id="{FF64C5A7-2892-4A24-BAE0-5E9DBE6A95D3}"/>
              </a:ext>
            </a:extLst>
          </p:cNvPr>
          <p:cNvPicPr>
            <a:picLocks noChangeAspect="1"/>
          </p:cNvPicPr>
          <p:nvPr/>
        </p:nvPicPr>
        <p:blipFill>
          <a:blip r:embed="rId7"/>
          <a:stretch>
            <a:fillRect/>
          </a:stretch>
        </p:blipFill>
        <p:spPr>
          <a:xfrm>
            <a:off x="3286125" y="1569572"/>
            <a:ext cx="5262372" cy="553212"/>
          </a:xfrm>
          <a:prstGeom prst="rect">
            <a:avLst/>
          </a:prstGeom>
        </p:spPr>
      </p:pic>
      <p:pic>
        <p:nvPicPr>
          <p:cNvPr id="14" name="Εικόνα 13">
            <a:extLst>
              <a:ext uri="{FF2B5EF4-FFF2-40B4-BE49-F238E27FC236}">
                <a16:creationId xmlns:a16="http://schemas.microsoft.com/office/drawing/2014/main" id="{4034E36F-CBD8-4935-AF87-C4C6D3F09AE0}"/>
              </a:ext>
            </a:extLst>
          </p:cNvPr>
          <p:cNvPicPr>
            <a:picLocks noChangeAspect="1"/>
          </p:cNvPicPr>
          <p:nvPr/>
        </p:nvPicPr>
        <p:blipFill>
          <a:blip r:embed="rId8"/>
          <a:stretch>
            <a:fillRect/>
          </a:stretch>
        </p:blipFill>
        <p:spPr>
          <a:xfrm>
            <a:off x="3132582" y="3665737"/>
            <a:ext cx="5262372" cy="553212"/>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0DBFEA4-D235-40AA-879B-B31F844AAA30}"/>
                  </a:ext>
                </a:extLst>
              </p:cNvPr>
              <p:cNvSpPr txBox="1"/>
              <p:nvPr/>
            </p:nvSpPr>
            <p:spPr>
              <a:xfrm>
                <a:off x="184381" y="353113"/>
                <a:ext cx="1841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l-GR" b="0" i="0">
                              <a:latin typeface="Cambria Math" panose="02040503050406030204" pitchFamily="18" charset="0"/>
                            </a:rPr>
                            <m:t>1</m:t>
                          </m:r>
                        </m:sub>
                      </m:sSub>
                    </m:oMath>
                  </m:oMathPara>
                </a14:m>
                <a:endParaRPr lang="el-GR" dirty="0"/>
              </a:p>
            </p:txBody>
          </p:sp>
        </mc:Choice>
        <mc:Fallback xmlns="">
          <p:sp>
            <p:nvSpPr>
              <p:cNvPr id="26" name="TextBox 25">
                <a:extLst>
                  <a:ext uri="{FF2B5EF4-FFF2-40B4-BE49-F238E27FC236}">
                    <a16:creationId xmlns:a16="http://schemas.microsoft.com/office/drawing/2014/main" id="{60DBFEA4-D235-40AA-879B-B31F844AAA30}"/>
                  </a:ext>
                </a:extLst>
              </p:cNvPr>
              <p:cNvSpPr txBox="1">
                <a:spLocks noRot="1" noChangeAspect="1" noMove="1" noResize="1" noEditPoints="1" noAdjustHandles="1" noChangeArrowheads="1" noChangeShapeType="1" noTextEdit="1"/>
              </p:cNvSpPr>
              <p:nvPr/>
            </p:nvSpPr>
            <p:spPr>
              <a:xfrm>
                <a:off x="184381" y="353113"/>
                <a:ext cx="1841064" cy="369332"/>
              </a:xfrm>
              <a:prstGeom prst="rect">
                <a:avLst/>
              </a:prstGeom>
              <a:blipFill>
                <a:blip r:embed="rId9"/>
                <a:stretch>
                  <a:fillRect b="-819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C8E61FC-812B-49D3-A58F-9039D3822A43}"/>
                  </a:ext>
                </a:extLst>
              </p:cNvPr>
              <p:cNvSpPr txBox="1"/>
              <p:nvPr/>
            </p:nvSpPr>
            <p:spPr>
              <a:xfrm>
                <a:off x="1340539" y="362693"/>
                <a:ext cx="1841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1</m:t>
                          </m:r>
                        </m:sub>
                      </m:sSub>
                    </m:oMath>
                  </m:oMathPara>
                </a14:m>
                <a:endParaRPr lang="el-GR" dirty="0"/>
              </a:p>
            </p:txBody>
          </p:sp>
        </mc:Choice>
        <mc:Fallback xmlns="">
          <p:sp>
            <p:nvSpPr>
              <p:cNvPr id="27" name="TextBox 26">
                <a:extLst>
                  <a:ext uri="{FF2B5EF4-FFF2-40B4-BE49-F238E27FC236}">
                    <a16:creationId xmlns:a16="http://schemas.microsoft.com/office/drawing/2014/main" id="{5C8E61FC-812B-49D3-A58F-9039D3822A43}"/>
                  </a:ext>
                </a:extLst>
              </p:cNvPr>
              <p:cNvSpPr txBox="1">
                <a:spLocks noRot="1" noChangeAspect="1" noMove="1" noResize="1" noEditPoints="1" noAdjustHandles="1" noChangeArrowheads="1" noChangeShapeType="1" noTextEdit="1"/>
              </p:cNvSpPr>
              <p:nvPr/>
            </p:nvSpPr>
            <p:spPr>
              <a:xfrm>
                <a:off x="1340539" y="362693"/>
                <a:ext cx="1841064" cy="369332"/>
              </a:xfrm>
              <a:prstGeom prst="rect">
                <a:avLst/>
              </a:prstGeom>
              <a:blipFill>
                <a:blip r:embed="rId10"/>
                <a:stretch>
                  <a:fillRect b="-9836"/>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F702525-6BCD-4B4E-A65B-6E4604C176A5}"/>
                  </a:ext>
                </a:extLst>
              </p:cNvPr>
              <p:cNvSpPr txBox="1"/>
              <p:nvPr/>
            </p:nvSpPr>
            <p:spPr>
              <a:xfrm>
                <a:off x="700572" y="1372694"/>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2</m:t>
                          </m:r>
                        </m:sub>
                      </m:sSub>
                    </m:oMath>
                  </m:oMathPara>
                </a14:m>
                <a:endParaRPr lang="el-GR" dirty="0"/>
              </a:p>
            </p:txBody>
          </p:sp>
        </mc:Choice>
        <mc:Fallback xmlns="">
          <p:sp>
            <p:nvSpPr>
              <p:cNvPr id="28" name="TextBox 27">
                <a:extLst>
                  <a:ext uri="{FF2B5EF4-FFF2-40B4-BE49-F238E27FC236}">
                    <a16:creationId xmlns:a16="http://schemas.microsoft.com/office/drawing/2014/main" id="{FF702525-6BCD-4B4E-A65B-6E4604C176A5}"/>
                  </a:ext>
                </a:extLst>
              </p:cNvPr>
              <p:cNvSpPr txBox="1">
                <a:spLocks noRot="1" noChangeAspect="1" noMove="1" noResize="1" noEditPoints="1" noAdjustHandles="1" noChangeArrowheads="1" noChangeShapeType="1" noTextEdit="1"/>
              </p:cNvSpPr>
              <p:nvPr/>
            </p:nvSpPr>
            <p:spPr>
              <a:xfrm>
                <a:off x="700572" y="1372694"/>
                <a:ext cx="808682" cy="369332"/>
              </a:xfrm>
              <a:prstGeom prst="rect">
                <a:avLst/>
              </a:prstGeom>
              <a:blipFill>
                <a:blip r:embed="rId11"/>
                <a:stretch>
                  <a:fillRect b="-9836"/>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14C92E-C56E-42D8-9841-D0F693F63FB0}"/>
                  </a:ext>
                </a:extLst>
              </p:cNvPr>
              <p:cNvSpPr txBox="1"/>
              <p:nvPr/>
            </p:nvSpPr>
            <p:spPr>
              <a:xfrm>
                <a:off x="1621104" y="4931842"/>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2</m:t>
                          </m:r>
                        </m:sub>
                      </m:sSub>
                    </m:oMath>
                  </m:oMathPara>
                </a14:m>
                <a:endParaRPr lang="el-GR" dirty="0"/>
              </a:p>
            </p:txBody>
          </p:sp>
        </mc:Choice>
        <mc:Fallback xmlns="">
          <p:sp>
            <p:nvSpPr>
              <p:cNvPr id="29" name="TextBox 28">
                <a:extLst>
                  <a:ext uri="{FF2B5EF4-FFF2-40B4-BE49-F238E27FC236}">
                    <a16:creationId xmlns:a16="http://schemas.microsoft.com/office/drawing/2014/main" id="{0914C92E-C56E-42D8-9841-D0F693F63FB0}"/>
                  </a:ext>
                </a:extLst>
              </p:cNvPr>
              <p:cNvSpPr txBox="1">
                <a:spLocks noRot="1" noChangeAspect="1" noMove="1" noResize="1" noEditPoints="1" noAdjustHandles="1" noChangeArrowheads="1" noChangeShapeType="1" noTextEdit="1"/>
              </p:cNvSpPr>
              <p:nvPr/>
            </p:nvSpPr>
            <p:spPr>
              <a:xfrm>
                <a:off x="1621104" y="4931842"/>
                <a:ext cx="808682" cy="369332"/>
              </a:xfrm>
              <a:prstGeom prst="rect">
                <a:avLst/>
              </a:prstGeom>
              <a:blipFill>
                <a:blip r:embed="rId12"/>
                <a:stretch>
                  <a:fillRect b="-9836"/>
                </a:stretch>
              </a:blipFill>
            </p:spPr>
            <p:txBody>
              <a:bodyPr/>
              <a:lstStyle/>
              <a:p>
                <a:r>
                  <a:rPr lang="el-GR">
                    <a:noFill/>
                  </a:rPr>
                  <a:t> </a:t>
                </a:r>
              </a:p>
            </p:txBody>
          </p:sp>
        </mc:Fallback>
      </mc:AlternateContent>
      <p:cxnSp>
        <p:nvCxnSpPr>
          <p:cNvPr id="31" name="Ευθεία γραμμή σύνδεσης 30">
            <a:extLst>
              <a:ext uri="{FF2B5EF4-FFF2-40B4-BE49-F238E27FC236}">
                <a16:creationId xmlns:a16="http://schemas.microsoft.com/office/drawing/2014/main" id="{8CD5BD65-9084-45AB-94B8-BE7C9DF08133}"/>
              </a:ext>
            </a:extLst>
          </p:cNvPr>
          <p:cNvCxnSpPr>
            <a:cxnSpLocks/>
          </p:cNvCxnSpPr>
          <p:nvPr/>
        </p:nvCxnSpPr>
        <p:spPr>
          <a:xfrm>
            <a:off x="330123" y="4392706"/>
            <a:ext cx="0" cy="2054435"/>
          </a:xfrm>
          <a:prstGeom prst="line">
            <a:avLst/>
          </a:prstGeom>
          <a:noFill/>
          <a:ln w="19050" cap="flat" cmpd="sng" algn="ctr">
            <a:solidFill>
              <a:sysClr val="windowText" lastClr="000000"/>
            </a:solidFill>
            <a:prstDash val="solid"/>
            <a:miter lim="800000"/>
          </a:ln>
          <a:effectLst/>
        </p:spPr>
      </p:cxnSp>
      <p:cxnSp>
        <p:nvCxnSpPr>
          <p:cNvPr id="33" name="Ευθεία γραμμή σύνδεσης 32">
            <a:extLst>
              <a:ext uri="{FF2B5EF4-FFF2-40B4-BE49-F238E27FC236}">
                <a16:creationId xmlns:a16="http://schemas.microsoft.com/office/drawing/2014/main" id="{FE4A57F1-91D4-4368-AAD0-D79D9E9D8C89}"/>
              </a:ext>
            </a:extLst>
          </p:cNvPr>
          <p:cNvCxnSpPr>
            <a:cxnSpLocks/>
          </p:cNvCxnSpPr>
          <p:nvPr/>
        </p:nvCxnSpPr>
        <p:spPr>
          <a:xfrm>
            <a:off x="2651982" y="4392705"/>
            <a:ext cx="0" cy="2054435"/>
          </a:xfrm>
          <a:prstGeom prst="line">
            <a:avLst/>
          </a:prstGeom>
          <a:noFill/>
          <a:ln w="19050" cap="flat" cmpd="sng" algn="ctr">
            <a:solidFill>
              <a:sysClr val="windowText" lastClr="000000"/>
            </a:solidFill>
            <a:prstDash val="solid"/>
            <a:miter lim="800000"/>
          </a:ln>
          <a:effectLst/>
        </p:spPr>
      </p:cxnSp>
      <p:cxnSp>
        <p:nvCxnSpPr>
          <p:cNvPr id="34" name="Ευθεία γραμμή σύνδεσης 33">
            <a:extLst>
              <a:ext uri="{FF2B5EF4-FFF2-40B4-BE49-F238E27FC236}">
                <a16:creationId xmlns:a16="http://schemas.microsoft.com/office/drawing/2014/main" id="{075FE36C-4FD0-40F9-B189-74B0C0F9B38F}"/>
              </a:ext>
            </a:extLst>
          </p:cNvPr>
          <p:cNvCxnSpPr>
            <a:cxnSpLocks/>
          </p:cNvCxnSpPr>
          <p:nvPr/>
        </p:nvCxnSpPr>
        <p:spPr>
          <a:xfrm>
            <a:off x="1792941" y="6447140"/>
            <a:ext cx="859041" cy="0"/>
          </a:xfrm>
          <a:prstGeom prst="line">
            <a:avLst/>
          </a:prstGeom>
          <a:noFill/>
          <a:ln w="19050" cap="flat" cmpd="sng" algn="ctr">
            <a:solidFill>
              <a:sysClr val="windowText" lastClr="000000"/>
            </a:solidFill>
            <a:prstDash val="solid"/>
            <a:miter lim="800000"/>
          </a:ln>
          <a:effectLst/>
        </p:spPr>
      </p:cxnSp>
      <p:cxnSp>
        <p:nvCxnSpPr>
          <p:cNvPr id="37" name="Ευθεία γραμμή σύνδεσης 36">
            <a:extLst>
              <a:ext uri="{FF2B5EF4-FFF2-40B4-BE49-F238E27FC236}">
                <a16:creationId xmlns:a16="http://schemas.microsoft.com/office/drawing/2014/main" id="{33D9DB02-5579-4DA8-B23B-B31C98234208}"/>
              </a:ext>
            </a:extLst>
          </p:cNvPr>
          <p:cNvCxnSpPr>
            <a:cxnSpLocks/>
          </p:cNvCxnSpPr>
          <p:nvPr/>
        </p:nvCxnSpPr>
        <p:spPr>
          <a:xfrm>
            <a:off x="1792941" y="5317587"/>
            <a:ext cx="859041" cy="0"/>
          </a:xfrm>
          <a:prstGeom prst="line">
            <a:avLst/>
          </a:prstGeom>
          <a:noFill/>
          <a:ln w="19050" cap="flat" cmpd="sng" algn="ctr">
            <a:solidFill>
              <a:sysClr val="windowText" lastClr="000000"/>
            </a:solidFill>
            <a:prstDash val="solid"/>
            <a:miter lim="800000"/>
          </a:ln>
          <a:effectLst/>
        </p:spPr>
      </p:cxnSp>
      <p:cxnSp>
        <p:nvCxnSpPr>
          <p:cNvPr id="38" name="Ευθεία γραμμή σύνδεσης 37">
            <a:extLst>
              <a:ext uri="{FF2B5EF4-FFF2-40B4-BE49-F238E27FC236}">
                <a16:creationId xmlns:a16="http://schemas.microsoft.com/office/drawing/2014/main" id="{7CD3988C-D06E-4CDC-A5BD-15055243F9D6}"/>
              </a:ext>
            </a:extLst>
          </p:cNvPr>
          <p:cNvCxnSpPr>
            <a:cxnSpLocks/>
          </p:cNvCxnSpPr>
          <p:nvPr/>
        </p:nvCxnSpPr>
        <p:spPr>
          <a:xfrm>
            <a:off x="1792941" y="4392705"/>
            <a:ext cx="859041" cy="0"/>
          </a:xfrm>
          <a:prstGeom prst="line">
            <a:avLst/>
          </a:prstGeom>
          <a:noFill/>
          <a:ln w="19050" cap="flat" cmpd="sng" algn="ctr">
            <a:solidFill>
              <a:sysClr val="windowText" lastClr="000000"/>
            </a:solidFill>
            <a:prstDash val="solid"/>
            <a:miter lim="800000"/>
          </a:ln>
          <a:effectLst/>
        </p:spPr>
      </p:cxnSp>
      <p:cxnSp>
        <p:nvCxnSpPr>
          <p:cNvPr id="39" name="Ευθεία γραμμή σύνδεσης 38">
            <a:extLst>
              <a:ext uri="{FF2B5EF4-FFF2-40B4-BE49-F238E27FC236}">
                <a16:creationId xmlns:a16="http://schemas.microsoft.com/office/drawing/2014/main" id="{7E2EEC39-31AC-4919-9E07-06BA753CEC00}"/>
              </a:ext>
            </a:extLst>
          </p:cNvPr>
          <p:cNvCxnSpPr>
            <a:cxnSpLocks/>
          </p:cNvCxnSpPr>
          <p:nvPr/>
        </p:nvCxnSpPr>
        <p:spPr>
          <a:xfrm>
            <a:off x="330123" y="5317587"/>
            <a:ext cx="859041" cy="0"/>
          </a:xfrm>
          <a:prstGeom prst="line">
            <a:avLst/>
          </a:prstGeom>
          <a:noFill/>
          <a:ln w="19050" cap="flat" cmpd="sng" algn="ctr">
            <a:solidFill>
              <a:sysClr val="windowText" lastClr="000000"/>
            </a:solidFill>
            <a:prstDash val="solid"/>
            <a:miter lim="800000"/>
          </a:ln>
          <a:effectLst/>
        </p:spPr>
      </p:cxnSp>
      <p:cxnSp>
        <p:nvCxnSpPr>
          <p:cNvPr id="40" name="Ευθεία γραμμή σύνδεσης 39">
            <a:extLst>
              <a:ext uri="{FF2B5EF4-FFF2-40B4-BE49-F238E27FC236}">
                <a16:creationId xmlns:a16="http://schemas.microsoft.com/office/drawing/2014/main" id="{F1E0B1AA-0D82-4B15-9FF2-F2519AD642F4}"/>
              </a:ext>
            </a:extLst>
          </p:cNvPr>
          <p:cNvCxnSpPr>
            <a:cxnSpLocks/>
          </p:cNvCxnSpPr>
          <p:nvPr/>
        </p:nvCxnSpPr>
        <p:spPr>
          <a:xfrm>
            <a:off x="330122" y="4394221"/>
            <a:ext cx="859041" cy="0"/>
          </a:xfrm>
          <a:prstGeom prst="line">
            <a:avLst/>
          </a:prstGeom>
          <a:noFill/>
          <a:ln w="19050" cap="flat" cmpd="sng" algn="ctr">
            <a:solidFill>
              <a:sysClr val="windowText" lastClr="000000"/>
            </a:solidFill>
            <a:prstDash val="solid"/>
            <a:miter lim="800000"/>
          </a:ln>
          <a:effectLst/>
        </p:spPr>
      </p:cxnSp>
      <p:cxnSp>
        <p:nvCxnSpPr>
          <p:cNvPr id="41" name="Ευθεία γραμμή σύνδεσης 40">
            <a:extLst>
              <a:ext uri="{FF2B5EF4-FFF2-40B4-BE49-F238E27FC236}">
                <a16:creationId xmlns:a16="http://schemas.microsoft.com/office/drawing/2014/main" id="{E70EDA7D-AB02-4ED0-8875-92866AB71EE6}"/>
              </a:ext>
            </a:extLst>
          </p:cNvPr>
          <p:cNvCxnSpPr>
            <a:cxnSpLocks/>
          </p:cNvCxnSpPr>
          <p:nvPr/>
        </p:nvCxnSpPr>
        <p:spPr>
          <a:xfrm>
            <a:off x="330122" y="6447140"/>
            <a:ext cx="1290982" cy="0"/>
          </a:xfrm>
          <a:prstGeom prst="line">
            <a:avLst/>
          </a:prstGeom>
          <a:noFill/>
          <a:ln w="19050" cap="flat" cmpd="sng" algn="ctr">
            <a:solidFill>
              <a:sysClr val="windowText" lastClr="000000"/>
            </a:solidFill>
            <a:prstDash val="solid"/>
            <a:miter lim="800000"/>
          </a:ln>
          <a:effectLst/>
        </p:spPr>
      </p:cxnSp>
      <p:cxnSp>
        <p:nvCxnSpPr>
          <p:cNvPr id="42" name="Ευθεία γραμμή σύνδεσης 41">
            <a:extLst>
              <a:ext uri="{FF2B5EF4-FFF2-40B4-BE49-F238E27FC236}">
                <a16:creationId xmlns:a16="http://schemas.microsoft.com/office/drawing/2014/main" id="{90698E39-47A0-4C20-B440-303888A7EA6A}"/>
              </a:ext>
            </a:extLst>
          </p:cNvPr>
          <p:cNvCxnSpPr>
            <a:cxnSpLocks/>
          </p:cNvCxnSpPr>
          <p:nvPr/>
        </p:nvCxnSpPr>
        <p:spPr>
          <a:xfrm>
            <a:off x="1792941" y="5077056"/>
            <a:ext cx="0" cy="448236"/>
          </a:xfrm>
          <a:prstGeom prst="line">
            <a:avLst/>
          </a:prstGeom>
          <a:noFill/>
          <a:ln w="19050" cap="flat" cmpd="sng" algn="ctr">
            <a:solidFill>
              <a:sysClr val="windowText" lastClr="000000"/>
            </a:solidFill>
            <a:prstDash val="solid"/>
            <a:miter lim="800000"/>
          </a:ln>
          <a:effectLst/>
        </p:spPr>
      </p:cxnSp>
      <p:cxnSp>
        <p:nvCxnSpPr>
          <p:cNvPr id="44" name="Ευθεία γραμμή σύνδεσης 43">
            <a:extLst>
              <a:ext uri="{FF2B5EF4-FFF2-40B4-BE49-F238E27FC236}">
                <a16:creationId xmlns:a16="http://schemas.microsoft.com/office/drawing/2014/main" id="{4CA672AA-BA97-4C09-8028-0EA131B20D1F}"/>
              </a:ext>
            </a:extLst>
          </p:cNvPr>
          <p:cNvCxnSpPr>
            <a:cxnSpLocks/>
          </p:cNvCxnSpPr>
          <p:nvPr/>
        </p:nvCxnSpPr>
        <p:spPr>
          <a:xfrm>
            <a:off x="1189163" y="5093469"/>
            <a:ext cx="0" cy="448236"/>
          </a:xfrm>
          <a:prstGeom prst="line">
            <a:avLst/>
          </a:prstGeom>
          <a:noFill/>
          <a:ln w="19050" cap="flat" cmpd="sng" algn="ctr">
            <a:solidFill>
              <a:sysClr val="windowText" lastClr="000000"/>
            </a:solidFill>
            <a:prstDash val="solid"/>
            <a:miter lim="800000"/>
          </a:ln>
          <a:effectLst/>
        </p:spPr>
      </p:cxnSp>
      <p:cxnSp>
        <p:nvCxnSpPr>
          <p:cNvPr id="45" name="Ευθεία γραμμή σύνδεσης 44">
            <a:extLst>
              <a:ext uri="{FF2B5EF4-FFF2-40B4-BE49-F238E27FC236}">
                <a16:creationId xmlns:a16="http://schemas.microsoft.com/office/drawing/2014/main" id="{40ABE911-DA02-4A0F-B8C5-382C8FC0768D}"/>
              </a:ext>
            </a:extLst>
          </p:cNvPr>
          <p:cNvCxnSpPr>
            <a:cxnSpLocks/>
          </p:cNvCxnSpPr>
          <p:nvPr/>
        </p:nvCxnSpPr>
        <p:spPr>
          <a:xfrm>
            <a:off x="1189163" y="4168587"/>
            <a:ext cx="0" cy="448236"/>
          </a:xfrm>
          <a:prstGeom prst="line">
            <a:avLst/>
          </a:prstGeom>
          <a:noFill/>
          <a:ln w="19050" cap="flat" cmpd="sng" algn="ctr">
            <a:solidFill>
              <a:sysClr val="windowText" lastClr="000000"/>
            </a:solidFill>
            <a:prstDash val="solid"/>
            <a:miter lim="800000"/>
          </a:ln>
          <a:effectLst/>
        </p:spPr>
      </p:cxnSp>
      <p:cxnSp>
        <p:nvCxnSpPr>
          <p:cNvPr id="46" name="Ευθεία γραμμή σύνδεσης 45">
            <a:extLst>
              <a:ext uri="{FF2B5EF4-FFF2-40B4-BE49-F238E27FC236}">
                <a16:creationId xmlns:a16="http://schemas.microsoft.com/office/drawing/2014/main" id="{CE223A6B-24E3-4DAF-BD92-2AA1519FB083}"/>
              </a:ext>
            </a:extLst>
          </p:cNvPr>
          <p:cNvCxnSpPr>
            <a:cxnSpLocks/>
          </p:cNvCxnSpPr>
          <p:nvPr/>
        </p:nvCxnSpPr>
        <p:spPr>
          <a:xfrm>
            <a:off x="1792941" y="4168587"/>
            <a:ext cx="0" cy="448236"/>
          </a:xfrm>
          <a:prstGeom prst="line">
            <a:avLst/>
          </a:prstGeom>
          <a:noFill/>
          <a:ln w="190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A97E9CC-9B11-4256-9B20-7E8575EA4D65}"/>
                  </a:ext>
                </a:extLst>
              </p:cNvPr>
              <p:cNvSpPr txBox="1"/>
              <p:nvPr/>
            </p:nvSpPr>
            <p:spPr>
              <a:xfrm>
                <a:off x="1673540" y="1372694"/>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2</m:t>
                          </m:r>
                        </m:sub>
                      </m:sSub>
                    </m:oMath>
                  </m:oMathPara>
                </a14:m>
                <a:endParaRPr lang="el-GR" dirty="0"/>
              </a:p>
            </p:txBody>
          </p:sp>
        </mc:Choice>
        <mc:Fallback xmlns="">
          <p:sp>
            <p:nvSpPr>
              <p:cNvPr id="47" name="TextBox 46">
                <a:extLst>
                  <a:ext uri="{FF2B5EF4-FFF2-40B4-BE49-F238E27FC236}">
                    <a16:creationId xmlns:a16="http://schemas.microsoft.com/office/drawing/2014/main" id="{4A97E9CC-9B11-4256-9B20-7E8575EA4D65}"/>
                  </a:ext>
                </a:extLst>
              </p:cNvPr>
              <p:cNvSpPr txBox="1">
                <a:spLocks noRot="1" noChangeAspect="1" noMove="1" noResize="1" noEditPoints="1" noAdjustHandles="1" noChangeArrowheads="1" noChangeShapeType="1" noTextEdit="1"/>
              </p:cNvSpPr>
              <p:nvPr/>
            </p:nvSpPr>
            <p:spPr>
              <a:xfrm>
                <a:off x="1673540" y="1372694"/>
                <a:ext cx="808682" cy="369332"/>
              </a:xfrm>
              <a:prstGeom prst="rect">
                <a:avLst/>
              </a:prstGeom>
              <a:blipFill>
                <a:blip r:embed="rId13"/>
                <a:stretch>
                  <a:fillRect b="-9836"/>
                </a:stretch>
              </a:blipFill>
            </p:spPr>
            <p:txBody>
              <a:bodyPr/>
              <a:lstStyle/>
              <a:p>
                <a:r>
                  <a:rPr lang="el-GR">
                    <a:noFill/>
                  </a:rPr>
                  <a:t> </a:t>
                </a:r>
              </a:p>
            </p:txBody>
          </p:sp>
        </mc:Fallback>
      </mc:AlternateContent>
      <p:cxnSp>
        <p:nvCxnSpPr>
          <p:cNvPr id="48" name="Ευθεία γραμμή σύνδεσης 47">
            <a:extLst>
              <a:ext uri="{FF2B5EF4-FFF2-40B4-BE49-F238E27FC236}">
                <a16:creationId xmlns:a16="http://schemas.microsoft.com/office/drawing/2014/main" id="{8B69D261-5F85-44BD-B6AC-747D459BAF83}"/>
              </a:ext>
            </a:extLst>
          </p:cNvPr>
          <p:cNvCxnSpPr>
            <a:cxnSpLocks/>
          </p:cNvCxnSpPr>
          <p:nvPr/>
        </p:nvCxnSpPr>
        <p:spPr>
          <a:xfrm>
            <a:off x="1792941" y="6285775"/>
            <a:ext cx="0" cy="322730"/>
          </a:xfrm>
          <a:prstGeom prst="line">
            <a:avLst/>
          </a:prstGeom>
          <a:noFill/>
          <a:ln w="19050" cap="flat" cmpd="sng" algn="ctr">
            <a:solidFill>
              <a:sysClr val="windowText" lastClr="000000"/>
            </a:solidFill>
            <a:prstDash val="solid"/>
            <a:miter lim="800000"/>
          </a:ln>
          <a:effectLst/>
        </p:spPr>
      </p:cxnSp>
      <p:cxnSp>
        <p:nvCxnSpPr>
          <p:cNvPr id="51" name="Ευθεία γραμμή σύνδεσης 50">
            <a:extLst>
              <a:ext uri="{FF2B5EF4-FFF2-40B4-BE49-F238E27FC236}">
                <a16:creationId xmlns:a16="http://schemas.microsoft.com/office/drawing/2014/main" id="{2ABD4C09-92BD-44DF-A667-90443BCA96BF}"/>
              </a:ext>
            </a:extLst>
          </p:cNvPr>
          <p:cNvCxnSpPr>
            <a:cxnSpLocks/>
          </p:cNvCxnSpPr>
          <p:nvPr/>
        </p:nvCxnSpPr>
        <p:spPr>
          <a:xfrm>
            <a:off x="1621104" y="6096000"/>
            <a:ext cx="0" cy="663388"/>
          </a:xfrm>
          <a:prstGeom prst="line">
            <a:avLst/>
          </a:prstGeom>
          <a:noFill/>
          <a:ln w="190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6C4FCB-493E-4923-8BDA-0B14E9951FEB}"/>
                  </a:ext>
                </a:extLst>
              </p:cNvPr>
              <p:cNvSpPr txBox="1"/>
              <p:nvPr/>
            </p:nvSpPr>
            <p:spPr>
              <a:xfrm>
                <a:off x="528287" y="4948517"/>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2</m:t>
                          </m:r>
                        </m:sub>
                      </m:sSub>
                    </m:oMath>
                  </m:oMathPara>
                </a14:m>
                <a:endParaRPr lang="el-GR" dirty="0"/>
              </a:p>
            </p:txBody>
          </p:sp>
        </mc:Choice>
        <mc:Fallback xmlns="">
          <p:sp>
            <p:nvSpPr>
              <p:cNvPr id="58" name="TextBox 57">
                <a:extLst>
                  <a:ext uri="{FF2B5EF4-FFF2-40B4-BE49-F238E27FC236}">
                    <a16:creationId xmlns:a16="http://schemas.microsoft.com/office/drawing/2014/main" id="{016C4FCB-493E-4923-8BDA-0B14E9951FEB}"/>
                  </a:ext>
                </a:extLst>
              </p:cNvPr>
              <p:cNvSpPr txBox="1">
                <a:spLocks noRot="1" noChangeAspect="1" noMove="1" noResize="1" noEditPoints="1" noAdjustHandles="1" noChangeArrowheads="1" noChangeShapeType="1" noTextEdit="1"/>
              </p:cNvSpPr>
              <p:nvPr/>
            </p:nvSpPr>
            <p:spPr>
              <a:xfrm>
                <a:off x="528287" y="4948517"/>
                <a:ext cx="808682" cy="369332"/>
              </a:xfrm>
              <a:prstGeom prst="rect">
                <a:avLst/>
              </a:prstGeom>
              <a:blipFill>
                <a:blip r:embed="rId14"/>
                <a:stretch>
                  <a:fillRect b="-10000"/>
                </a:stretch>
              </a:blipFill>
            </p:spPr>
            <p:txBody>
              <a:bodyPr/>
              <a:lstStyle/>
              <a:p>
                <a:r>
                  <a:rPr lang="el-GR">
                    <a:noFill/>
                  </a:rPr>
                  <a:t> </a:t>
                </a:r>
              </a:p>
            </p:txBody>
          </p:sp>
        </mc:Fallback>
      </mc:AlternateContent>
      <p:sp>
        <p:nvSpPr>
          <p:cNvPr id="59" name="Πλαίσιο κειμένου 2">
            <a:extLst>
              <a:ext uri="{FF2B5EF4-FFF2-40B4-BE49-F238E27FC236}">
                <a16:creationId xmlns:a16="http://schemas.microsoft.com/office/drawing/2014/main" id="{3F13696F-C709-41A2-AE77-6EBE8483C707}"/>
              </a:ext>
            </a:extLst>
          </p:cNvPr>
          <p:cNvSpPr txBox="1">
            <a:spLocks noChangeArrowheads="1"/>
          </p:cNvSpPr>
          <p:nvPr/>
        </p:nvSpPr>
        <p:spPr bwMode="auto">
          <a:xfrm>
            <a:off x="1743505" y="606165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2DBF5E6-8458-4007-B60F-4F0713C7669A}"/>
                  </a:ext>
                </a:extLst>
              </p:cNvPr>
              <p:cNvSpPr txBox="1"/>
              <p:nvPr/>
            </p:nvSpPr>
            <p:spPr>
              <a:xfrm>
                <a:off x="513157" y="4015924"/>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1</m:t>
                          </m:r>
                        </m:sub>
                      </m:sSub>
                    </m:oMath>
                  </m:oMathPara>
                </a14:m>
                <a:endParaRPr lang="el-GR" dirty="0"/>
              </a:p>
            </p:txBody>
          </p:sp>
        </mc:Choice>
        <mc:Fallback xmlns="">
          <p:sp>
            <p:nvSpPr>
              <p:cNvPr id="60" name="TextBox 59">
                <a:extLst>
                  <a:ext uri="{FF2B5EF4-FFF2-40B4-BE49-F238E27FC236}">
                    <a16:creationId xmlns:a16="http://schemas.microsoft.com/office/drawing/2014/main" id="{22DBF5E6-8458-4007-B60F-4F0713C7669A}"/>
                  </a:ext>
                </a:extLst>
              </p:cNvPr>
              <p:cNvSpPr txBox="1">
                <a:spLocks noRot="1" noChangeAspect="1" noMove="1" noResize="1" noEditPoints="1" noAdjustHandles="1" noChangeArrowheads="1" noChangeShapeType="1" noTextEdit="1"/>
              </p:cNvSpPr>
              <p:nvPr/>
            </p:nvSpPr>
            <p:spPr>
              <a:xfrm>
                <a:off x="513157" y="4015924"/>
                <a:ext cx="808682" cy="369332"/>
              </a:xfrm>
              <a:prstGeom prst="rect">
                <a:avLst/>
              </a:prstGeom>
              <a:blipFill>
                <a:blip r:embed="rId15"/>
                <a:stretch>
                  <a:fillRect b="-1000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C3F81F7-2A61-4EAD-9A3F-E80D80CE0070}"/>
                  </a:ext>
                </a:extLst>
              </p:cNvPr>
              <p:cNvSpPr txBox="1"/>
              <p:nvPr/>
            </p:nvSpPr>
            <p:spPr>
              <a:xfrm>
                <a:off x="1621104" y="3997734"/>
                <a:ext cx="8086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sSub>
                        <m:sSubPr>
                          <m:ctrlPr>
                            <a:rPr lang="el-GR" i="1">
                              <a:solidFill>
                                <a:srgbClr val="836967"/>
                              </a:solidFill>
                              <a:latin typeface="Cambria Math" panose="02040503050406030204" pitchFamily="18" charset="0"/>
                            </a:rPr>
                          </m:ctrlPr>
                        </m:sSubPr>
                        <m:e>
                          <m:r>
                            <a:rPr lang="el-GR" b="1" i="1">
                              <a:latin typeface="Cambria Math" panose="02040503050406030204" pitchFamily="18" charset="0"/>
                            </a:rPr>
                            <m:t>𝑸</m:t>
                          </m:r>
                        </m:e>
                        <m:sub>
                          <m:r>
                            <a:rPr lang="en-US" b="0" i="0" smtClean="0">
                              <a:latin typeface="Cambria Math" panose="02040503050406030204" pitchFamily="18" charset="0"/>
                            </a:rPr>
                            <m:t>1</m:t>
                          </m:r>
                        </m:sub>
                      </m:sSub>
                    </m:oMath>
                  </m:oMathPara>
                </a14:m>
                <a:endParaRPr lang="el-GR" dirty="0"/>
              </a:p>
            </p:txBody>
          </p:sp>
        </mc:Choice>
        <mc:Fallback xmlns="">
          <p:sp>
            <p:nvSpPr>
              <p:cNvPr id="61" name="TextBox 60">
                <a:extLst>
                  <a:ext uri="{FF2B5EF4-FFF2-40B4-BE49-F238E27FC236}">
                    <a16:creationId xmlns:a16="http://schemas.microsoft.com/office/drawing/2014/main" id="{9C3F81F7-2A61-4EAD-9A3F-E80D80CE0070}"/>
                  </a:ext>
                </a:extLst>
              </p:cNvPr>
              <p:cNvSpPr txBox="1">
                <a:spLocks noRot="1" noChangeAspect="1" noMove="1" noResize="1" noEditPoints="1" noAdjustHandles="1" noChangeArrowheads="1" noChangeShapeType="1" noTextEdit="1"/>
              </p:cNvSpPr>
              <p:nvPr/>
            </p:nvSpPr>
            <p:spPr>
              <a:xfrm>
                <a:off x="1621104" y="3997734"/>
                <a:ext cx="808682" cy="369332"/>
              </a:xfrm>
              <a:prstGeom prst="rect">
                <a:avLst/>
              </a:prstGeom>
              <a:blipFill>
                <a:blip r:embed="rId16"/>
                <a:stretch>
                  <a:fillRect b="-10000"/>
                </a:stretch>
              </a:blipFill>
            </p:spPr>
            <p:txBody>
              <a:bodyPr/>
              <a:lstStyle/>
              <a:p>
                <a:r>
                  <a:rPr lang="el-GR">
                    <a:noFill/>
                  </a:rPr>
                  <a:t> </a:t>
                </a:r>
              </a:p>
            </p:txBody>
          </p:sp>
        </mc:Fallback>
      </mc:AlternateContent>
      <p:sp>
        <p:nvSpPr>
          <p:cNvPr id="62" name="Πλαίσιο κειμένου 2">
            <a:extLst>
              <a:ext uri="{FF2B5EF4-FFF2-40B4-BE49-F238E27FC236}">
                <a16:creationId xmlns:a16="http://schemas.microsoft.com/office/drawing/2014/main" id="{1DC9D6A9-BC3B-4BEB-A8E1-18C785115232}"/>
              </a:ext>
            </a:extLst>
          </p:cNvPr>
          <p:cNvSpPr txBox="1">
            <a:spLocks noChangeArrowheads="1"/>
          </p:cNvSpPr>
          <p:nvPr/>
        </p:nvSpPr>
        <p:spPr bwMode="auto">
          <a:xfrm>
            <a:off x="1295877" y="6022885"/>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B8E877A-4359-453A-92A1-2D2FB8131391}"/>
                  </a:ext>
                </a:extLst>
              </p:cNvPr>
              <p:cNvSpPr txBox="1"/>
              <p:nvPr/>
            </p:nvSpPr>
            <p:spPr>
              <a:xfrm>
                <a:off x="1282281" y="4218949"/>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lang="el-GR" dirty="0"/>
              </a:p>
            </p:txBody>
          </p:sp>
        </mc:Choice>
        <mc:Fallback xmlns="">
          <p:sp>
            <p:nvSpPr>
              <p:cNvPr id="66" name="TextBox 65">
                <a:extLst>
                  <a:ext uri="{FF2B5EF4-FFF2-40B4-BE49-F238E27FC236}">
                    <a16:creationId xmlns:a16="http://schemas.microsoft.com/office/drawing/2014/main" id="{EB8E877A-4359-453A-92A1-2D2FB8131391}"/>
                  </a:ext>
                </a:extLst>
              </p:cNvPr>
              <p:cNvSpPr txBox="1">
                <a:spLocks noRot="1" noChangeAspect="1" noMove="1" noResize="1" noEditPoints="1" noAdjustHandles="1" noChangeArrowheads="1" noChangeShapeType="1" noTextEdit="1"/>
              </p:cNvSpPr>
              <p:nvPr/>
            </p:nvSpPr>
            <p:spPr>
              <a:xfrm>
                <a:off x="1282281" y="4218949"/>
                <a:ext cx="328551" cy="369332"/>
              </a:xfrm>
              <a:prstGeom prst="rect">
                <a:avLst/>
              </a:prstGeom>
              <a:blipFill>
                <a:blip r:embed="rId17"/>
                <a:stretch>
                  <a:fillRect r="-1851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91E70E9-E20E-409B-975C-7E2D057828DC}"/>
                  </a:ext>
                </a:extLst>
              </p:cNvPr>
              <p:cNvSpPr txBox="1"/>
              <p:nvPr/>
            </p:nvSpPr>
            <p:spPr>
              <a:xfrm>
                <a:off x="1300058" y="5087835"/>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lang="el-GR" dirty="0"/>
              </a:p>
            </p:txBody>
          </p:sp>
        </mc:Choice>
        <mc:Fallback xmlns="">
          <p:sp>
            <p:nvSpPr>
              <p:cNvPr id="67" name="TextBox 66">
                <a:extLst>
                  <a:ext uri="{FF2B5EF4-FFF2-40B4-BE49-F238E27FC236}">
                    <a16:creationId xmlns:a16="http://schemas.microsoft.com/office/drawing/2014/main" id="{991E70E9-E20E-409B-975C-7E2D057828DC}"/>
                  </a:ext>
                </a:extLst>
              </p:cNvPr>
              <p:cNvSpPr txBox="1">
                <a:spLocks noRot="1" noChangeAspect="1" noMove="1" noResize="1" noEditPoints="1" noAdjustHandles="1" noChangeArrowheads="1" noChangeShapeType="1" noTextEdit="1"/>
              </p:cNvSpPr>
              <p:nvPr/>
            </p:nvSpPr>
            <p:spPr>
              <a:xfrm>
                <a:off x="1300058" y="5087835"/>
                <a:ext cx="328551" cy="369332"/>
              </a:xfrm>
              <a:prstGeom prst="rect">
                <a:avLst/>
              </a:prstGeom>
              <a:blipFill>
                <a:blip r:embed="rId18"/>
                <a:stretch>
                  <a:fillRect r="-20370"/>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7AC27DC-1F2A-4605-829B-8DF4C8F850C7}"/>
                  </a:ext>
                </a:extLst>
              </p:cNvPr>
              <p:cNvSpPr txBox="1"/>
              <p:nvPr/>
            </p:nvSpPr>
            <p:spPr>
              <a:xfrm>
                <a:off x="1247806" y="2220807"/>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lang="el-GR" dirty="0"/>
              </a:p>
            </p:txBody>
          </p:sp>
        </mc:Choice>
        <mc:Fallback xmlns="">
          <p:sp>
            <p:nvSpPr>
              <p:cNvPr id="68" name="TextBox 67">
                <a:extLst>
                  <a:ext uri="{FF2B5EF4-FFF2-40B4-BE49-F238E27FC236}">
                    <a16:creationId xmlns:a16="http://schemas.microsoft.com/office/drawing/2014/main" id="{87AC27DC-1F2A-4605-829B-8DF4C8F850C7}"/>
                  </a:ext>
                </a:extLst>
              </p:cNvPr>
              <p:cNvSpPr txBox="1">
                <a:spLocks noRot="1" noChangeAspect="1" noMove="1" noResize="1" noEditPoints="1" noAdjustHandles="1" noChangeArrowheads="1" noChangeShapeType="1" noTextEdit="1"/>
              </p:cNvSpPr>
              <p:nvPr/>
            </p:nvSpPr>
            <p:spPr>
              <a:xfrm>
                <a:off x="1247806" y="2220807"/>
                <a:ext cx="328551" cy="369332"/>
              </a:xfrm>
              <a:prstGeom prst="rect">
                <a:avLst/>
              </a:prstGeom>
              <a:blipFill>
                <a:blip r:embed="rId19"/>
                <a:stretch>
                  <a:fillRect r="-1851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C107EB0-5959-430A-AC4F-99A1C5ABF8C2}"/>
                  </a:ext>
                </a:extLst>
              </p:cNvPr>
              <p:cNvSpPr txBox="1"/>
              <p:nvPr/>
            </p:nvSpPr>
            <p:spPr>
              <a:xfrm>
                <a:off x="1311146" y="1037184"/>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lang="el-GR" dirty="0"/>
              </a:p>
            </p:txBody>
          </p:sp>
        </mc:Choice>
        <mc:Fallback xmlns="">
          <p:sp>
            <p:nvSpPr>
              <p:cNvPr id="69" name="TextBox 68">
                <a:extLst>
                  <a:ext uri="{FF2B5EF4-FFF2-40B4-BE49-F238E27FC236}">
                    <a16:creationId xmlns:a16="http://schemas.microsoft.com/office/drawing/2014/main" id="{FC107EB0-5959-430A-AC4F-99A1C5ABF8C2}"/>
                  </a:ext>
                </a:extLst>
              </p:cNvPr>
              <p:cNvSpPr txBox="1">
                <a:spLocks noRot="1" noChangeAspect="1" noMove="1" noResize="1" noEditPoints="1" noAdjustHandles="1" noChangeArrowheads="1" noChangeShapeType="1" noTextEdit="1"/>
              </p:cNvSpPr>
              <p:nvPr/>
            </p:nvSpPr>
            <p:spPr>
              <a:xfrm>
                <a:off x="1311146" y="1037184"/>
                <a:ext cx="328551" cy="369332"/>
              </a:xfrm>
              <a:prstGeom prst="rect">
                <a:avLst/>
              </a:prstGeom>
              <a:blipFill>
                <a:blip r:embed="rId20"/>
                <a:stretch>
                  <a:fillRect r="-18519"/>
                </a:stretch>
              </a:blipFill>
            </p:spPr>
            <p:txBody>
              <a:bodyPr/>
              <a:lstStyle/>
              <a:p>
                <a:r>
                  <a:rPr lang="el-GR">
                    <a:noFill/>
                  </a:rPr>
                  <a:t> </a:t>
                </a:r>
              </a:p>
            </p:txBody>
          </p:sp>
        </mc:Fallback>
      </mc:AlternateContent>
      <p:sp>
        <p:nvSpPr>
          <p:cNvPr id="70" name="TextBox 69">
            <a:extLst>
              <a:ext uri="{FF2B5EF4-FFF2-40B4-BE49-F238E27FC236}">
                <a16:creationId xmlns:a16="http://schemas.microsoft.com/office/drawing/2014/main" id="{E5840367-193E-4532-81E0-E9676C5906D9}"/>
              </a:ext>
            </a:extLst>
          </p:cNvPr>
          <p:cNvSpPr txBox="1"/>
          <p:nvPr/>
        </p:nvSpPr>
        <p:spPr>
          <a:xfrm>
            <a:off x="1621104" y="5905402"/>
            <a:ext cx="328551" cy="369332"/>
          </a:xfrm>
          <a:prstGeom prst="rect">
            <a:avLst/>
          </a:prstGeom>
          <a:noFill/>
        </p:spPr>
        <p:txBody>
          <a:bodyPr wrap="square">
            <a:spAutoFit/>
          </a:bodyPr>
          <a:lstStyle/>
          <a:p>
            <a:r>
              <a:rPr lang="en-US" dirty="0"/>
              <a:t>V</a:t>
            </a:r>
            <a:endParaRPr lang="el-GR" dirty="0"/>
          </a:p>
        </p:txBody>
      </p:sp>
      <p:sp>
        <p:nvSpPr>
          <p:cNvPr id="71" name="TextBox 70">
            <a:extLst>
              <a:ext uri="{FF2B5EF4-FFF2-40B4-BE49-F238E27FC236}">
                <a16:creationId xmlns:a16="http://schemas.microsoft.com/office/drawing/2014/main" id="{31C36FB5-5ADB-4928-8602-CC2D08EFCBB0}"/>
              </a:ext>
            </a:extLst>
          </p:cNvPr>
          <p:cNvSpPr txBox="1"/>
          <p:nvPr/>
        </p:nvSpPr>
        <p:spPr>
          <a:xfrm>
            <a:off x="1300057" y="2746687"/>
            <a:ext cx="328551" cy="369332"/>
          </a:xfrm>
          <a:prstGeom prst="rect">
            <a:avLst/>
          </a:prstGeom>
          <a:noFill/>
        </p:spPr>
        <p:txBody>
          <a:bodyPr wrap="square">
            <a:spAutoFit/>
          </a:bodyPr>
          <a:lstStyle/>
          <a:p>
            <a:r>
              <a:rPr lang="en-US" dirty="0"/>
              <a:t>V</a:t>
            </a:r>
            <a:endParaRPr lang="el-GR" dirty="0"/>
          </a:p>
        </p:txBody>
      </p:sp>
    </p:spTree>
    <p:extLst>
      <p:ext uri="{BB962C8B-B14F-4D97-AF65-F5344CB8AC3E}">
        <p14:creationId xmlns:p14="http://schemas.microsoft.com/office/powerpoint/2010/main" val="304469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C5EA73-8F9C-439D-8507-6445023E7F29}"/>
              </a:ext>
            </a:extLst>
          </p:cNvPr>
          <p:cNvSpPr txBox="1"/>
          <p:nvPr/>
        </p:nvSpPr>
        <p:spPr>
          <a:xfrm>
            <a:off x="3897040" y="25025"/>
            <a:ext cx="6096000" cy="461665"/>
          </a:xfrm>
          <a:prstGeom prst="rect">
            <a:avLst/>
          </a:prstGeom>
          <a:noFill/>
        </p:spPr>
        <p:txBody>
          <a:bodyPr wrap="square">
            <a:spAutoFit/>
          </a:bodyPr>
          <a:lstStyle/>
          <a:p>
            <a:r>
              <a:rPr lang="el-GR" sz="2400" b="1" i="1" dirty="0"/>
              <a:t>Μικτή σύνδεση πυκνωτών  </a:t>
            </a:r>
          </a:p>
        </p:txBody>
      </p:sp>
      <p:cxnSp>
        <p:nvCxnSpPr>
          <p:cNvPr id="11" name="Ευθεία γραμμή σύνδεσης 10">
            <a:extLst>
              <a:ext uri="{FF2B5EF4-FFF2-40B4-BE49-F238E27FC236}">
                <a16:creationId xmlns:a16="http://schemas.microsoft.com/office/drawing/2014/main" id="{E9534335-2C3B-40E1-BF0D-11DECF107072}"/>
              </a:ext>
            </a:extLst>
          </p:cNvPr>
          <p:cNvCxnSpPr>
            <a:cxnSpLocks/>
          </p:cNvCxnSpPr>
          <p:nvPr/>
        </p:nvCxnSpPr>
        <p:spPr>
          <a:xfrm>
            <a:off x="3853252" y="1827446"/>
            <a:ext cx="0" cy="2054435"/>
          </a:xfrm>
          <a:prstGeom prst="line">
            <a:avLst/>
          </a:prstGeom>
          <a:noFill/>
          <a:ln w="19050" cap="flat" cmpd="sng" algn="ctr">
            <a:solidFill>
              <a:sysClr val="windowText" lastClr="000000"/>
            </a:solidFill>
            <a:prstDash val="solid"/>
            <a:miter lim="800000"/>
          </a:ln>
          <a:effectLst/>
        </p:spPr>
      </p:cxnSp>
      <p:cxnSp>
        <p:nvCxnSpPr>
          <p:cNvPr id="12" name="Ευθεία γραμμή σύνδεσης 11">
            <a:extLst>
              <a:ext uri="{FF2B5EF4-FFF2-40B4-BE49-F238E27FC236}">
                <a16:creationId xmlns:a16="http://schemas.microsoft.com/office/drawing/2014/main" id="{E2CBF738-BF86-4921-BC90-3A02B31A6544}"/>
              </a:ext>
            </a:extLst>
          </p:cNvPr>
          <p:cNvCxnSpPr>
            <a:cxnSpLocks/>
          </p:cNvCxnSpPr>
          <p:nvPr/>
        </p:nvCxnSpPr>
        <p:spPr>
          <a:xfrm>
            <a:off x="428735" y="1861320"/>
            <a:ext cx="0" cy="2054435"/>
          </a:xfrm>
          <a:prstGeom prst="line">
            <a:avLst/>
          </a:prstGeom>
          <a:noFill/>
          <a:ln w="19050" cap="flat" cmpd="sng" algn="ctr">
            <a:solidFill>
              <a:sysClr val="windowText" lastClr="000000"/>
            </a:solidFill>
            <a:prstDash val="solid"/>
            <a:miter lim="800000"/>
          </a:ln>
          <a:effectLst/>
        </p:spPr>
      </p:cxnSp>
      <p:cxnSp>
        <p:nvCxnSpPr>
          <p:cNvPr id="13" name="Ευθεία γραμμή σύνδεσης 12">
            <a:extLst>
              <a:ext uri="{FF2B5EF4-FFF2-40B4-BE49-F238E27FC236}">
                <a16:creationId xmlns:a16="http://schemas.microsoft.com/office/drawing/2014/main" id="{D1744EDA-3F68-4B5B-AF5F-92014D0387AE}"/>
              </a:ext>
            </a:extLst>
          </p:cNvPr>
          <p:cNvCxnSpPr>
            <a:cxnSpLocks/>
          </p:cNvCxnSpPr>
          <p:nvPr/>
        </p:nvCxnSpPr>
        <p:spPr>
          <a:xfrm>
            <a:off x="428735" y="3915755"/>
            <a:ext cx="1256630" cy="0"/>
          </a:xfrm>
          <a:prstGeom prst="line">
            <a:avLst/>
          </a:prstGeom>
          <a:noFill/>
          <a:ln w="19050" cap="flat" cmpd="sng" algn="ctr">
            <a:solidFill>
              <a:sysClr val="windowText" lastClr="000000"/>
            </a:solidFill>
            <a:prstDash val="solid"/>
            <a:miter lim="800000"/>
          </a:ln>
          <a:effectLst/>
        </p:spPr>
      </p:cxnSp>
      <p:cxnSp>
        <p:nvCxnSpPr>
          <p:cNvPr id="14" name="Ευθεία γραμμή σύνδεσης 13">
            <a:extLst>
              <a:ext uri="{FF2B5EF4-FFF2-40B4-BE49-F238E27FC236}">
                <a16:creationId xmlns:a16="http://schemas.microsoft.com/office/drawing/2014/main" id="{05388BCB-8BD6-4371-B0F1-A4B31085FEA8}"/>
              </a:ext>
            </a:extLst>
          </p:cNvPr>
          <p:cNvCxnSpPr>
            <a:cxnSpLocks/>
          </p:cNvCxnSpPr>
          <p:nvPr/>
        </p:nvCxnSpPr>
        <p:spPr>
          <a:xfrm>
            <a:off x="428735" y="1868464"/>
            <a:ext cx="243618" cy="0"/>
          </a:xfrm>
          <a:prstGeom prst="line">
            <a:avLst/>
          </a:prstGeom>
          <a:noFill/>
          <a:ln w="19050" cap="flat" cmpd="sng" algn="ctr">
            <a:solidFill>
              <a:sysClr val="windowText" lastClr="000000"/>
            </a:solidFill>
            <a:prstDash val="solid"/>
            <a:miter lim="800000"/>
          </a:ln>
          <a:effectLst/>
        </p:spPr>
      </p:cxnSp>
      <p:cxnSp>
        <p:nvCxnSpPr>
          <p:cNvPr id="15" name="Ευθεία γραμμή σύνδεσης 14">
            <a:extLst>
              <a:ext uri="{FF2B5EF4-FFF2-40B4-BE49-F238E27FC236}">
                <a16:creationId xmlns:a16="http://schemas.microsoft.com/office/drawing/2014/main" id="{BC302299-23F8-4DFA-962A-BCE8F8667589}"/>
              </a:ext>
            </a:extLst>
          </p:cNvPr>
          <p:cNvCxnSpPr>
            <a:cxnSpLocks/>
          </p:cNvCxnSpPr>
          <p:nvPr/>
        </p:nvCxnSpPr>
        <p:spPr>
          <a:xfrm>
            <a:off x="672353" y="1049707"/>
            <a:ext cx="0" cy="1578401"/>
          </a:xfrm>
          <a:prstGeom prst="line">
            <a:avLst/>
          </a:prstGeom>
          <a:noFill/>
          <a:ln w="19050" cap="flat" cmpd="sng" algn="ctr">
            <a:solidFill>
              <a:sysClr val="windowText" lastClr="000000"/>
            </a:solidFill>
            <a:prstDash val="solid"/>
            <a:miter lim="800000"/>
          </a:ln>
          <a:effectLst/>
        </p:spPr>
      </p:cxnSp>
      <p:cxnSp>
        <p:nvCxnSpPr>
          <p:cNvPr id="17" name="Ευθεία γραμμή σύνδεσης 16">
            <a:extLst>
              <a:ext uri="{FF2B5EF4-FFF2-40B4-BE49-F238E27FC236}">
                <a16:creationId xmlns:a16="http://schemas.microsoft.com/office/drawing/2014/main" id="{2E3E3047-0A8A-4F53-A4B6-36D2CEDAC8CF}"/>
              </a:ext>
            </a:extLst>
          </p:cNvPr>
          <p:cNvCxnSpPr>
            <a:cxnSpLocks/>
          </p:cNvCxnSpPr>
          <p:nvPr/>
        </p:nvCxnSpPr>
        <p:spPr>
          <a:xfrm>
            <a:off x="1918447" y="1049707"/>
            <a:ext cx="0" cy="1578401"/>
          </a:xfrm>
          <a:prstGeom prst="line">
            <a:avLst/>
          </a:prstGeom>
          <a:noFill/>
          <a:ln w="19050" cap="flat" cmpd="sng" algn="ctr">
            <a:solidFill>
              <a:sysClr val="windowText" lastClr="000000"/>
            </a:solidFill>
            <a:prstDash val="solid"/>
            <a:miter lim="800000"/>
          </a:ln>
          <a:effectLst/>
        </p:spPr>
      </p:cxnSp>
      <p:cxnSp>
        <p:nvCxnSpPr>
          <p:cNvPr id="18" name="Ευθεία γραμμή σύνδεσης 17">
            <a:extLst>
              <a:ext uri="{FF2B5EF4-FFF2-40B4-BE49-F238E27FC236}">
                <a16:creationId xmlns:a16="http://schemas.microsoft.com/office/drawing/2014/main" id="{93427190-71C4-4853-8915-5A661897771D}"/>
              </a:ext>
            </a:extLst>
          </p:cNvPr>
          <p:cNvCxnSpPr>
            <a:cxnSpLocks/>
          </p:cNvCxnSpPr>
          <p:nvPr/>
        </p:nvCxnSpPr>
        <p:spPr>
          <a:xfrm>
            <a:off x="663388" y="1049707"/>
            <a:ext cx="448236" cy="0"/>
          </a:xfrm>
          <a:prstGeom prst="line">
            <a:avLst/>
          </a:prstGeom>
          <a:noFill/>
          <a:ln w="19050" cap="flat" cmpd="sng" algn="ctr">
            <a:solidFill>
              <a:sysClr val="windowText" lastClr="000000"/>
            </a:solidFill>
            <a:prstDash val="solid"/>
            <a:miter lim="800000"/>
          </a:ln>
          <a:effectLst/>
        </p:spPr>
      </p:cxnSp>
      <p:cxnSp>
        <p:nvCxnSpPr>
          <p:cNvPr id="19" name="Ευθεία γραμμή σύνδεσης 18">
            <a:extLst>
              <a:ext uri="{FF2B5EF4-FFF2-40B4-BE49-F238E27FC236}">
                <a16:creationId xmlns:a16="http://schemas.microsoft.com/office/drawing/2014/main" id="{A58CDA43-0163-41C7-962A-20E5AC092B07}"/>
              </a:ext>
            </a:extLst>
          </p:cNvPr>
          <p:cNvCxnSpPr>
            <a:cxnSpLocks/>
          </p:cNvCxnSpPr>
          <p:nvPr/>
        </p:nvCxnSpPr>
        <p:spPr>
          <a:xfrm flipV="1">
            <a:off x="672353" y="2628108"/>
            <a:ext cx="439271" cy="3806"/>
          </a:xfrm>
          <a:prstGeom prst="line">
            <a:avLst/>
          </a:prstGeom>
          <a:noFill/>
          <a:ln w="19050" cap="flat" cmpd="sng" algn="ctr">
            <a:solidFill>
              <a:sysClr val="windowText" lastClr="000000"/>
            </a:solidFill>
            <a:prstDash val="solid"/>
            <a:miter lim="800000"/>
          </a:ln>
          <a:effectLst/>
        </p:spPr>
      </p:cxnSp>
      <p:cxnSp>
        <p:nvCxnSpPr>
          <p:cNvPr id="23" name="Ευθεία γραμμή σύνδεσης 22">
            <a:extLst>
              <a:ext uri="{FF2B5EF4-FFF2-40B4-BE49-F238E27FC236}">
                <a16:creationId xmlns:a16="http://schemas.microsoft.com/office/drawing/2014/main" id="{30155FCC-6D6A-4F6E-84EE-8820CC1D254B}"/>
              </a:ext>
            </a:extLst>
          </p:cNvPr>
          <p:cNvCxnSpPr>
            <a:cxnSpLocks/>
          </p:cNvCxnSpPr>
          <p:nvPr/>
        </p:nvCxnSpPr>
        <p:spPr>
          <a:xfrm>
            <a:off x="1506071" y="1049707"/>
            <a:ext cx="412376" cy="0"/>
          </a:xfrm>
          <a:prstGeom prst="line">
            <a:avLst/>
          </a:prstGeom>
          <a:noFill/>
          <a:ln w="19050" cap="flat" cmpd="sng" algn="ctr">
            <a:solidFill>
              <a:sysClr val="windowText" lastClr="000000"/>
            </a:solidFill>
            <a:prstDash val="solid"/>
            <a:miter lim="800000"/>
          </a:ln>
          <a:effectLst/>
        </p:spPr>
      </p:cxnSp>
      <p:cxnSp>
        <p:nvCxnSpPr>
          <p:cNvPr id="24" name="Ευθεία γραμμή σύνδεσης 23">
            <a:extLst>
              <a:ext uri="{FF2B5EF4-FFF2-40B4-BE49-F238E27FC236}">
                <a16:creationId xmlns:a16="http://schemas.microsoft.com/office/drawing/2014/main" id="{C680F120-A3C1-45CB-BD71-B103E7E2EE8C}"/>
              </a:ext>
            </a:extLst>
          </p:cNvPr>
          <p:cNvCxnSpPr>
            <a:cxnSpLocks/>
          </p:cNvCxnSpPr>
          <p:nvPr/>
        </p:nvCxnSpPr>
        <p:spPr>
          <a:xfrm>
            <a:off x="1506071" y="2628108"/>
            <a:ext cx="412376" cy="0"/>
          </a:xfrm>
          <a:prstGeom prst="line">
            <a:avLst/>
          </a:prstGeom>
          <a:noFill/>
          <a:ln w="19050" cap="flat" cmpd="sng" algn="ctr">
            <a:solidFill>
              <a:sysClr val="windowText" lastClr="000000"/>
            </a:solidFill>
            <a:prstDash val="solid"/>
            <a:miter lim="800000"/>
          </a:ln>
          <a:effectLst/>
        </p:spPr>
      </p:cxnSp>
      <p:cxnSp>
        <p:nvCxnSpPr>
          <p:cNvPr id="29" name="Ευθεία γραμμή σύνδεσης 28">
            <a:extLst>
              <a:ext uri="{FF2B5EF4-FFF2-40B4-BE49-F238E27FC236}">
                <a16:creationId xmlns:a16="http://schemas.microsoft.com/office/drawing/2014/main" id="{2FA3DC11-C6CD-422A-AC83-19EBAFECAD07}"/>
              </a:ext>
            </a:extLst>
          </p:cNvPr>
          <p:cNvCxnSpPr>
            <a:cxnSpLocks/>
          </p:cNvCxnSpPr>
          <p:nvPr/>
        </p:nvCxnSpPr>
        <p:spPr>
          <a:xfrm>
            <a:off x="1506071" y="923895"/>
            <a:ext cx="0" cy="251624"/>
          </a:xfrm>
          <a:prstGeom prst="line">
            <a:avLst/>
          </a:prstGeom>
          <a:noFill/>
          <a:ln w="19050" cap="flat" cmpd="sng" algn="ctr">
            <a:solidFill>
              <a:sysClr val="windowText" lastClr="000000"/>
            </a:solidFill>
            <a:prstDash val="solid"/>
            <a:miter lim="800000"/>
          </a:ln>
          <a:effectLst/>
        </p:spPr>
      </p:cxnSp>
      <p:cxnSp>
        <p:nvCxnSpPr>
          <p:cNvPr id="31" name="Ευθεία γραμμή σύνδεσης 30">
            <a:extLst>
              <a:ext uri="{FF2B5EF4-FFF2-40B4-BE49-F238E27FC236}">
                <a16:creationId xmlns:a16="http://schemas.microsoft.com/office/drawing/2014/main" id="{3A650C89-42DD-4C2B-B0E4-5D1DC2A044AA}"/>
              </a:ext>
            </a:extLst>
          </p:cNvPr>
          <p:cNvCxnSpPr>
            <a:cxnSpLocks/>
          </p:cNvCxnSpPr>
          <p:nvPr/>
        </p:nvCxnSpPr>
        <p:spPr>
          <a:xfrm>
            <a:off x="1111624" y="923895"/>
            <a:ext cx="0" cy="251624"/>
          </a:xfrm>
          <a:prstGeom prst="line">
            <a:avLst/>
          </a:prstGeom>
          <a:noFill/>
          <a:ln w="19050" cap="flat" cmpd="sng" algn="ctr">
            <a:solidFill>
              <a:sysClr val="windowText" lastClr="000000"/>
            </a:solidFill>
            <a:prstDash val="solid"/>
            <a:miter lim="800000"/>
          </a:ln>
          <a:effectLst/>
        </p:spPr>
      </p:cxnSp>
      <p:cxnSp>
        <p:nvCxnSpPr>
          <p:cNvPr id="32" name="Ευθεία γραμμή σύνδεσης 31">
            <a:extLst>
              <a:ext uri="{FF2B5EF4-FFF2-40B4-BE49-F238E27FC236}">
                <a16:creationId xmlns:a16="http://schemas.microsoft.com/office/drawing/2014/main" id="{E364D4A7-4E5A-4B72-ACB0-070D571B79C2}"/>
              </a:ext>
            </a:extLst>
          </p:cNvPr>
          <p:cNvCxnSpPr>
            <a:cxnSpLocks/>
          </p:cNvCxnSpPr>
          <p:nvPr/>
        </p:nvCxnSpPr>
        <p:spPr>
          <a:xfrm>
            <a:off x="1506071" y="2502296"/>
            <a:ext cx="0" cy="251624"/>
          </a:xfrm>
          <a:prstGeom prst="line">
            <a:avLst/>
          </a:prstGeom>
          <a:noFill/>
          <a:ln w="19050" cap="flat" cmpd="sng" algn="ctr">
            <a:solidFill>
              <a:sysClr val="windowText" lastClr="000000"/>
            </a:solidFill>
            <a:prstDash val="solid"/>
            <a:miter lim="800000"/>
          </a:ln>
          <a:effectLst/>
        </p:spPr>
      </p:cxnSp>
      <p:cxnSp>
        <p:nvCxnSpPr>
          <p:cNvPr id="33" name="Ευθεία γραμμή σύνδεσης 32">
            <a:extLst>
              <a:ext uri="{FF2B5EF4-FFF2-40B4-BE49-F238E27FC236}">
                <a16:creationId xmlns:a16="http://schemas.microsoft.com/office/drawing/2014/main" id="{AB3E2842-C9F8-4C3A-8639-20AD83FE5F07}"/>
              </a:ext>
            </a:extLst>
          </p:cNvPr>
          <p:cNvCxnSpPr>
            <a:cxnSpLocks/>
          </p:cNvCxnSpPr>
          <p:nvPr/>
        </p:nvCxnSpPr>
        <p:spPr>
          <a:xfrm>
            <a:off x="1111624" y="2502296"/>
            <a:ext cx="0" cy="251624"/>
          </a:xfrm>
          <a:prstGeom prst="line">
            <a:avLst/>
          </a:prstGeom>
          <a:noFill/>
          <a:ln w="19050" cap="flat" cmpd="sng" algn="ctr">
            <a:solidFill>
              <a:sysClr val="windowText" lastClr="000000"/>
            </a:solidFill>
            <a:prstDash val="solid"/>
            <a:miter lim="800000"/>
          </a:ln>
          <a:effectLst/>
        </p:spPr>
      </p:cxnSp>
      <p:cxnSp>
        <p:nvCxnSpPr>
          <p:cNvPr id="34" name="Ευθεία γραμμή σύνδεσης 33">
            <a:extLst>
              <a:ext uri="{FF2B5EF4-FFF2-40B4-BE49-F238E27FC236}">
                <a16:creationId xmlns:a16="http://schemas.microsoft.com/office/drawing/2014/main" id="{056C840F-E044-42DF-9A67-C614A9B43AD9}"/>
              </a:ext>
            </a:extLst>
          </p:cNvPr>
          <p:cNvCxnSpPr>
            <a:cxnSpLocks/>
          </p:cNvCxnSpPr>
          <p:nvPr/>
        </p:nvCxnSpPr>
        <p:spPr>
          <a:xfrm>
            <a:off x="2528047" y="1826541"/>
            <a:ext cx="1325205" cy="0"/>
          </a:xfrm>
          <a:prstGeom prst="line">
            <a:avLst/>
          </a:prstGeom>
          <a:noFill/>
          <a:ln w="19050" cap="flat" cmpd="sng" algn="ctr">
            <a:solidFill>
              <a:sysClr val="windowText" lastClr="000000"/>
            </a:solidFill>
            <a:prstDash val="solid"/>
            <a:miter lim="800000"/>
          </a:ln>
          <a:effectLst/>
        </p:spPr>
      </p:cxnSp>
      <p:cxnSp>
        <p:nvCxnSpPr>
          <p:cNvPr id="36" name="Ευθεία γραμμή σύνδεσης 35">
            <a:extLst>
              <a:ext uri="{FF2B5EF4-FFF2-40B4-BE49-F238E27FC236}">
                <a16:creationId xmlns:a16="http://schemas.microsoft.com/office/drawing/2014/main" id="{9C768716-E554-46AE-A930-88149EA0DCD4}"/>
              </a:ext>
            </a:extLst>
          </p:cNvPr>
          <p:cNvCxnSpPr>
            <a:cxnSpLocks/>
          </p:cNvCxnSpPr>
          <p:nvPr/>
        </p:nvCxnSpPr>
        <p:spPr>
          <a:xfrm>
            <a:off x="1918447" y="1827446"/>
            <a:ext cx="243618" cy="0"/>
          </a:xfrm>
          <a:prstGeom prst="line">
            <a:avLst/>
          </a:prstGeom>
          <a:noFill/>
          <a:ln w="19050" cap="flat" cmpd="sng" algn="ctr">
            <a:solidFill>
              <a:sysClr val="windowText" lastClr="000000"/>
            </a:solidFill>
            <a:prstDash val="solid"/>
            <a:miter lim="800000"/>
          </a:ln>
          <a:effectLst/>
        </p:spPr>
      </p:cxnSp>
      <p:cxnSp>
        <p:nvCxnSpPr>
          <p:cNvPr id="38" name="Ευθεία γραμμή σύνδεσης 37">
            <a:extLst>
              <a:ext uri="{FF2B5EF4-FFF2-40B4-BE49-F238E27FC236}">
                <a16:creationId xmlns:a16="http://schemas.microsoft.com/office/drawing/2014/main" id="{86F73EDE-EF4E-4104-997B-27FBBC58F0DA}"/>
              </a:ext>
            </a:extLst>
          </p:cNvPr>
          <p:cNvCxnSpPr>
            <a:cxnSpLocks/>
          </p:cNvCxnSpPr>
          <p:nvPr/>
        </p:nvCxnSpPr>
        <p:spPr>
          <a:xfrm>
            <a:off x="2528047" y="1713096"/>
            <a:ext cx="0" cy="251624"/>
          </a:xfrm>
          <a:prstGeom prst="line">
            <a:avLst/>
          </a:prstGeom>
          <a:noFill/>
          <a:ln w="19050" cap="flat" cmpd="sng" algn="ctr">
            <a:solidFill>
              <a:sysClr val="windowText" lastClr="000000"/>
            </a:solidFill>
            <a:prstDash val="solid"/>
            <a:miter lim="800000"/>
          </a:ln>
          <a:effectLst/>
        </p:spPr>
      </p:cxnSp>
      <p:cxnSp>
        <p:nvCxnSpPr>
          <p:cNvPr id="39" name="Ευθεία γραμμή σύνδεσης 38">
            <a:extLst>
              <a:ext uri="{FF2B5EF4-FFF2-40B4-BE49-F238E27FC236}">
                <a16:creationId xmlns:a16="http://schemas.microsoft.com/office/drawing/2014/main" id="{67019CEA-E4C9-4E7E-82F5-F0B1CDB28FE6}"/>
              </a:ext>
            </a:extLst>
          </p:cNvPr>
          <p:cNvCxnSpPr>
            <a:cxnSpLocks/>
          </p:cNvCxnSpPr>
          <p:nvPr/>
        </p:nvCxnSpPr>
        <p:spPr>
          <a:xfrm>
            <a:off x="2162065" y="1713933"/>
            <a:ext cx="0" cy="251624"/>
          </a:xfrm>
          <a:prstGeom prst="line">
            <a:avLst/>
          </a:prstGeom>
          <a:noFill/>
          <a:ln w="19050" cap="flat" cmpd="sng" algn="ctr">
            <a:solidFill>
              <a:sysClr val="windowText" lastClr="000000"/>
            </a:solidFill>
            <a:prstDash val="solid"/>
            <a:miter lim="800000"/>
          </a:ln>
          <a:effectLst/>
        </p:spPr>
      </p:cxnSp>
      <p:cxnSp>
        <p:nvCxnSpPr>
          <p:cNvPr id="40" name="Ευθεία γραμμή σύνδεσης 39">
            <a:extLst>
              <a:ext uri="{FF2B5EF4-FFF2-40B4-BE49-F238E27FC236}">
                <a16:creationId xmlns:a16="http://schemas.microsoft.com/office/drawing/2014/main" id="{24F73673-A39C-40CE-8AB7-9538CE494FC1}"/>
              </a:ext>
            </a:extLst>
          </p:cNvPr>
          <p:cNvCxnSpPr>
            <a:cxnSpLocks/>
          </p:cNvCxnSpPr>
          <p:nvPr/>
        </p:nvCxnSpPr>
        <p:spPr>
          <a:xfrm>
            <a:off x="2162065" y="3881881"/>
            <a:ext cx="1691187" cy="0"/>
          </a:xfrm>
          <a:prstGeom prst="line">
            <a:avLst/>
          </a:prstGeom>
          <a:noFill/>
          <a:ln w="19050" cap="flat" cmpd="sng" algn="ctr">
            <a:solidFill>
              <a:sysClr val="windowText" lastClr="000000"/>
            </a:solidFill>
            <a:prstDash val="solid"/>
            <a:miter lim="800000"/>
          </a:ln>
          <a:effectLst/>
        </p:spPr>
      </p:cxnSp>
      <p:cxnSp>
        <p:nvCxnSpPr>
          <p:cNvPr id="42" name="Ευθεία γραμμή σύνδεσης 41">
            <a:extLst>
              <a:ext uri="{FF2B5EF4-FFF2-40B4-BE49-F238E27FC236}">
                <a16:creationId xmlns:a16="http://schemas.microsoft.com/office/drawing/2014/main" id="{96450E62-9944-408C-9083-388053285FB7}"/>
              </a:ext>
            </a:extLst>
          </p:cNvPr>
          <p:cNvCxnSpPr>
            <a:cxnSpLocks/>
          </p:cNvCxnSpPr>
          <p:nvPr/>
        </p:nvCxnSpPr>
        <p:spPr>
          <a:xfrm>
            <a:off x="2162065" y="3756069"/>
            <a:ext cx="0" cy="251624"/>
          </a:xfrm>
          <a:prstGeom prst="line">
            <a:avLst/>
          </a:prstGeom>
          <a:noFill/>
          <a:ln w="19050" cap="flat" cmpd="sng" algn="ctr">
            <a:solidFill>
              <a:sysClr val="windowText" lastClr="000000"/>
            </a:solidFill>
            <a:prstDash val="solid"/>
            <a:miter lim="800000"/>
          </a:ln>
          <a:effectLst/>
        </p:spPr>
      </p:cxnSp>
      <p:cxnSp>
        <p:nvCxnSpPr>
          <p:cNvPr id="43" name="Ευθεία γραμμή σύνδεσης 42">
            <a:extLst>
              <a:ext uri="{FF2B5EF4-FFF2-40B4-BE49-F238E27FC236}">
                <a16:creationId xmlns:a16="http://schemas.microsoft.com/office/drawing/2014/main" id="{D7F1C1BE-E610-442B-92E4-D0AB236E5E05}"/>
              </a:ext>
            </a:extLst>
          </p:cNvPr>
          <p:cNvCxnSpPr>
            <a:cxnSpLocks/>
          </p:cNvCxnSpPr>
          <p:nvPr/>
        </p:nvCxnSpPr>
        <p:spPr>
          <a:xfrm>
            <a:off x="1694329" y="3547477"/>
            <a:ext cx="0" cy="736556"/>
          </a:xfrm>
          <a:prstGeom prst="line">
            <a:avLst/>
          </a:prstGeom>
          <a:noFill/>
          <a:ln w="190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5670F30-6453-41EF-8DB5-5E62F874DAB1}"/>
                  </a:ext>
                </a:extLst>
              </p:cNvPr>
              <p:cNvSpPr txBox="1"/>
              <p:nvPr/>
            </p:nvSpPr>
            <p:spPr>
              <a:xfrm>
                <a:off x="1120588" y="680375"/>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lang="el-GR" dirty="0"/>
              </a:p>
            </p:txBody>
          </p:sp>
        </mc:Choice>
        <mc:Fallback xmlns="">
          <p:sp>
            <p:nvSpPr>
              <p:cNvPr id="45" name="TextBox 44">
                <a:extLst>
                  <a:ext uri="{FF2B5EF4-FFF2-40B4-BE49-F238E27FC236}">
                    <a16:creationId xmlns:a16="http://schemas.microsoft.com/office/drawing/2014/main" id="{E5670F30-6453-41EF-8DB5-5E62F874DAB1}"/>
                  </a:ext>
                </a:extLst>
              </p:cNvPr>
              <p:cNvSpPr txBox="1">
                <a:spLocks noRot="1" noChangeAspect="1" noMove="1" noResize="1" noEditPoints="1" noAdjustHandles="1" noChangeArrowheads="1" noChangeShapeType="1" noTextEdit="1"/>
              </p:cNvSpPr>
              <p:nvPr/>
            </p:nvSpPr>
            <p:spPr>
              <a:xfrm>
                <a:off x="1120588" y="680375"/>
                <a:ext cx="328551" cy="369332"/>
              </a:xfrm>
              <a:prstGeom prst="rect">
                <a:avLst/>
              </a:prstGeom>
              <a:blipFill>
                <a:blip r:embed="rId2"/>
                <a:stretch>
                  <a:fillRect r="-1666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4F5B212-8249-40B2-8F80-798E2D1E594E}"/>
                  </a:ext>
                </a:extLst>
              </p:cNvPr>
              <p:cNvSpPr txBox="1"/>
              <p:nvPr/>
            </p:nvSpPr>
            <p:spPr>
              <a:xfrm>
                <a:off x="1120589" y="2176305"/>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lang="el-GR" dirty="0"/>
              </a:p>
            </p:txBody>
          </p:sp>
        </mc:Choice>
        <mc:Fallback xmlns="">
          <p:sp>
            <p:nvSpPr>
              <p:cNvPr id="46" name="TextBox 45">
                <a:extLst>
                  <a:ext uri="{FF2B5EF4-FFF2-40B4-BE49-F238E27FC236}">
                    <a16:creationId xmlns:a16="http://schemas.microsoft.com/office/drawing/2014/main" id="{44F5B212-8249-40B2-8F80-798E2D1E594E}"/>
                  </a:ext>
                </a:extLst>
              </p:cNvPr>
              <p:cNvSpPr txBox="1">
                <a:spLocks noRot="1" noChangeAspect="1" noMove="1" noResize="1" noEditPoints="1" noAdjustHandles="1" noChangeArrowheads="1" noChangeShapeType="1" noTextEdit="1"/>
              </p:cNvSpPr>
              <p:nvPr/>
            </p:nvSpPr>
            <p:spPr>
              <a:xfrm>
                <a:off x="1120589" y="2176305"/>
                <a:ext cx="328551" cy="369332"/>
              </a:xfrm>
              <a:prstGeom prst="rect">
                <a:avLst/>
              </a:prstGeom>
              <a:blipFill>
                <a:blip r:embed="rId3"/>
                <a:stretch>
                  <a:fillRect r="-1851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638A088-0905-4F82-9B8D-F915AA41CD4C}"/>
                  </a:ext>
                </a:extLst>
              </p:cNvPr>
              <p:cNvSpPr txBox="1"/>
              <p:nvPr/>
            </p:nvSpPr>
            <p:spPr>
              <a:xfrm>
                <a:off x="2162065" y="1386622"/>
                <a:ext cx="328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l-GR" sz="1800" b="1"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l-GR"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𝑪</m:t>
                          </m:r>
                        </m:e>
                        <m:sub>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m:oMathPara>
                </a14:m>
                <a:endParaRPr lang="el-GR" dirty="0"/>
              </a:p>
            </p:txBody>
          </p:sp>
        </mc:Choice>
        <mc:Fallback xmlns="">
          <p:sp>
            <p:nvSpPr>
              <p:cNvPr id="47" name="TextBox 46">
                <a:extLst>
                  <a:ext uri="{FF2B5EF4-FFF2-40B4-BE49-F238E27FC236}">
                    <a16:creationId xmlns:a16="http://schemas.microsoft.com/office/drawing/2014/main" id="{9638A088-0905-4F82-9B8D-F915AA41CD4C}"/>
                  </a:ext>
                </a:extLst>
              </p:cNvPr>
              <p:cNvSpPr txBox="1">
                <a:spLocks noRot="1" noChangeAspect="1" noMove="1" noResize="1" noEditPoints="1" noAdjustHandles="1" noChangeArrowheads="1" noChangeShapeType="1" noTextEdit="1"/>
              </p:cNvSpPr>
              <p:nvPr/>
            </p:nvSpPr>
            <p:spPr>
              <a:xfrm>
                <a:off x="2162065" y="1386622"/>
                <a:ext cx="328551" cy="369332"/>
              </a:xfrm>
              <a:prstGeom prst="rect">
                <a:avLst/>
              </a:prstGeom>
              <a:blipFill>
                <a:blip r:embed="rId4"/>
                <a:stretch>
                  <a:fillRect r="-18519"/>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FCFC63B-6B9D-4BF0-A279-627DB8110E78}"/>
                  </a:ext>
                </a:extLst>
              </p:cNvPr>
              <p:cNvSpPr txBox="1"/>
              <p:nvPr/>
            </p:nvSpPr>
            <p:spPr>
              <a:xfrm flipH="1">
                <a:off x="1757486" y="4004964"/>
                <a:ext cx="3443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b="1" i="1" smtClean="0">
                          <a:latin typeface="Cambria Math" panose="02040503050406030204" pitchFamily="18" charset="0"/>
                        </a:rPr>
                        <m:t>𝑽</m:t>
                      </m:r>
                    </m:oMath>
                  </m:oMathPara>
                </a14:m>
                <a:endParaRPr lang="el-GR" dirty="0"/>
              </a:p>
            </p:txBody>
          </p:sp>
        </mc:Choice>
        <mc:Fallback xmlns="">
          <p:sp>
            <p:nvSpPr>
              <p:cNvPr id="71" name="TextBox 70">
                <a:extLst>
                  <a:ext uri="{FF2B5EF4-FFF2-40B4-BE49-F238E27FC236}">
                    <a16:creationId xmlns:a16="http://schemas.microsoft.com/office/drawing/2014/main" id="{EFCFC63B-6B9D-4BF0-A279-627DB8110E78}"/>
                  </a:ext>
                </a:extLst>
              </p:cNvPr>
              <p:cNvSpPr txBox="1">
                <a:spLocks noRot="1" noChangeAspect="1" noMove="1" noResize="1" noEditPoints="1" noAdjustHandles="1" noChangeArrowheads="1" noChangeShapeType="1" noTextEdit="1"/>
              </p:cNvSpPr>
              <p:nvPr/>
            </p:nvSpPr>
            <p:spPr>
              <a:xfrm flipH="1">
                <a:off x="1757486" y="4004964"/>
                <a:ext cx="344366" cy="369332"/>
              </a:xfrm>
              <a:prstGeom prst="rect">
                <a:avLst/>
              </a:prstGeom>
              <a:blipFill>
                <a:blip r:embed="rId5"/>
                <a:stretch>
                  <a:fillRect/>
                </a:stretch>
              </a:blipFill>
            </p:spPr>
            <p:txBody>
              <a:bodyPr/>
              <a:lstStyle/>
              <a:p>
                <a:r>
                  <a:rPr lang="el-GR">
                    <a:noFill/>
                  </a:rPr>
                  <a:t> </a:t>
                </a:r>
              </a:p>
            </p:txBody>
          </p:sp>
        </mc:Fallback>
      </mc:AlternateContent>
      <p:cxnSp>
        <p:nvCxnSpPr>
          <p:cNvPr id="73" name="Ευθεία γραμμή σύνδεσης 72">
            <a:extLst>
              <a:ext uri="{FF2B5EF4-FFF2-40B4-BE49-F238E27FC236}">
                <a16:creationId xmlns:a16="http://schemas.microsoft.com/office/drawing/2014/main" id="{E478DD3F-0C99-4ABD-8381-4ADFF975A0BD}"/>
              </a:ext>
            </a:extLst>
          </p:cNvPr>
          <p:cNvCxnSpPr>
            <a:cxnSpLocks/>
          </p:cNvCxnSpPr>
          <p:nvPr/>
        </p:nvCxnSpPr>
        <p:spPr>
          <a:xfrm>
            <a:off x="449325" y="4854222"/>
            <a:ext cx="0" cy="1654126"/>
          </a:xfrm>
          <a:prstGeom prst="line">
            <a:avLst/>
          </a:prstGeom>
          <a:noFill/>
          <a:ln w="19050" cap="flat" cmpd="sng" algn="ctr">
            <a:solidFill>
              <a:sysClr val="windowText" lastClr="000000"/>
            </a:solidFill>
            <a:prstDash val="solid"/>
            <a:miter lim="800000"/>
          </a:ln>
          <a:effectLst/>
        </p:spPr>
      </p:cxnSp>
      <p:cxnSp>
        <p:nvCxnSpPr>
          <p:cNvPr id="74" name="Ευθεία γραμμή σύνδεσης 73">
            <a:extLst>
              <a:ext uri="{FF2B5EF4-FFF2-40B4-BE49-F238E27FC236}">
                <a16:creationId xmlns:a16="http://schemas.microsoft.com/office/drawing/2014/main" id="{C49AAA2A-2F65-4995-8AD4-D793B40E956E}"/>
              </a:ext>
            </a:extLst>
          </p:cNvPr>
          <p:cNvCxnSpPr>
            <a:cxnSpLocks/>
          </p:cNvCxnSpPr>
          <p:nvPr/>
        </p:nvCxnSpPr>
        <p:spPr>
          <a:xfrm>
            <a:off x="3081154" y="4854222"/>
            <a:ext cx="0" cy="1654126"/>
          </a:xfrm>
          <a:prstGeom prst="line">
            <a:avLst/>
          </a:prstGeom>
          <a:noFill/>
          <a:ln w="19050" cap="flat" cmpd="sng" algn="ctr">
            <a:solidFill>
              <a:sysClr val="windowText" lastClr="000000"/>
            </a:solidFill>
            <a:prstDash val="solid"/>
            <a:miter lim="800000"/>
          </a:ln>
          <a:effectLst/>
        </p:spPr>
      </p:cxnSp>
      <p:cxnSp>
        <p:nvCxnSpPr>
          <p:cNvPr id="75" name="Ευθεία γραμμή σύνδεσης 74">
            <a:extLst>
              <a:ext uri="{FF2B5EF4-FFF2-40B4-BE49-F238E27FC236}">
                <a16:creationId xmlns:a16="http://schemas.microsoft.com/office/drawing/2014/main" id="{F96F4966-19BD-4A42-B72D-1B6908D7A72E}"/>
              </a:ext>
            </a:extLst>
          </p:cNvPr>
          <p:cNvCxnSpPr>
            <a:cxnSpLocks/>
          </p:cNvCxnSpPr>
          <p:nvPr/>
        </p:nvCxnSpPr>
        <p:spPr>
          <a:xfrm>
            <a:off x="2594661" y="4854222"/>
            <a:ext cx="486493" cy="0"/>
          </a:xfrm>
          <a:prstGeom prst="line">
            <a:avLst/>
          </a:prstGeom>
          <a:noFill/>
          <a:ln w="19050" cap="flat" cmpd="sng" algn="ctr">
            <a:solidFill>
              <a:sysClr val="windowText" lastClr="000000"/>
            </a:solidFill>
            <a:prstDash val="solid"/>
            <a:miter lim="800000"/>
          </a:ln>
          <a:effectLst/>
        </p:spPr>
      </p:cxnSp>
      <p:cxnSp>
        <p:nvCxnSpPr>
          <p:cNvPr id="76" name="Ευθεία γραμμή σύνδεσης 75">
            <a:extLst>
              <a:ext uri="{FF2B5EF4-FFF2-40B4-BE49-F238E27FC236}">
                <a16:creationId xmlns:a16="http://schemas.microsoft.com/office/drawing/2014/main" id="{6F733975-B23B-4A7F-9A26-E64166774507}"/>
              </a:ext>
            </a:extLst>
          </p:cNvPr>
          <p:cNvCxnSpPr>
            <a:cxnSpLocks/>
          </p:cNvCxnSpPr>
          <p:nvPr/>
        </p:nvCxnSpPr>
        <p:spPr>
          <a:xfrm>
            <a:off x="1498261" y="6508348"/>
            <a:ext cx="1582893" cy="0"/>
          </a:xfrm>
          <a:prstGeom prst="line">
            <a:avLst/>
          </a:prstGeom>
          <a:noFill/>
          <a:ln w="19050" cap="flat" cmpd="sng" algn="ctr">
            <a:solidFill>
              <a:sysClr val="windowText" lastClr="000000"/>
            </a:solidFill>
            <a:prstDash val="solid"/>
            <a:miter lim="800000"/>
          </a:ln>
          <a:effectLst/>
        </p:spPr>
      </p:cxnSp>
      <p:cxnSp>
        <p:nvCxnSpPr>
          <p:cNvPr id="77" name="Ευθεία γραμμή σύνδεσης 76">
            <a:extLst>
              <a:ext uri="{FF2B5EF4-FFF2-40B4-BE49-F238E27FC236}">
                <a16:creationId xmlns:a16="http://schemas.microsoft.com/office/drawing/2014/main" id="{A146B30B-0173-45E0-B7F0-7D4D5D4D4A67}"/>
              </a:ext>
            </a:extLst>
          </p:cNvPr>
          <p:cNvCxnSpPr>
            <a:cxnSpLocks/>
          </p:cNvCxnSpPr>
          <p:nvPr/>
        </p:nvCxnSpPr>
        <p:spPr>
          <a:xfrm>
            <a:off x="449325" y="6508348"/>
            <a:ext cx="790429" cy="0"/>
          </a:xfrm>
          <a:prstGeom prst="line">
            <a:avLst/>
          </a:prstGeom>
          <a:noFill/>
          <a:ln w="19050" cap="flat" cmpd="sng" algn="ctr">
            <a:solidFill>
              <a:sysClr val="windowText" lastClr="000000"/>
            </a:solidFill>
            <a:prstDash val="solid"/>
            <a:miter lim="800000"/>
          </a:ln>
          <a:effectLst/>
        </p:spPr>
      </p:cxnSp>
      <p:cxnSp>
        <p:nvCxnSpPr>
          <p:cNvPr id="78" name="Ευθεία γραμμή σύνδεσης 77">
            <a:extLst>
              <a:ext uri="{FF2B5EF4-FFF2-40B4-BE49-F238E27FC236}">
                <a16:creationId xmlns:a16="http://schemas.microsoft.com/office/drawing/2014/main" id="{EBB7F29B-2C26-4328-A4A5-E8E896E0091E}"/>
              </a:ext>
            </a:extLst>
          </p:cNvPr>
          <p:cNvCxnSpPr>
            <a:cxnSpLocks/>
          </p:cNvCxnSpPr>
          <p:nvPr/>
        </p:nvCxnSpPr>
        <p:spPr>
          <a:xfrm>
            <a:off x="449325" y="4854222"/>
            <a:ext cx="486493" cy="0"/>
          </a:xfrm>
          <a:prstGeom prst="line">
            <a:avLst/>
          </a:prstGeom>
          <a:noFill/>
          <a:ln w="19050" cap="flat" cmpd="sng" algn="ctr">
            <a:solidFill>
              <a:sysClr val="windowText" lastClr="000000"/>
            </a:solidFill>
            <a:prstDash val="solid"/>
            <a:miter lim="800000"/>
          </a:ln>
          <a:effectLst/>
        </p:spPr>
      </p:cxnSp>
      <p:cxnSp>
        <p:nvCxnSpPr>
          <p:cNvPr id="79" name="Ευθεία γραμμή σύνδεσης 78">
            <a:extLst>
              <a:ext uri="{FF2B5EF4-FFF2-40B4-BE49-F238E27FC236}">
                <a16:creationId xmlns:a16="http://schemas.microsoft.com/office/drawing/2014/main" id="{50489679-87BF-4ADF-80D6-09CCA1CAA805}"/>
              </a:ext>
            </a:extLst>
          </p:cNvPr>
          <p:cNvCxnSpPr>
            <a:cxnSpLocks/>
          </p:cNvCxnSpPr>
          <p:nvPr/>
        </p:nvCxnSpPr>
        <p:spPr>
          <a:xfrm flipV="1">
            <a:off x="2594661" y="4642609"/>
            <a:ext cx="0" cy="423225"/>
          </a:xfrm>
          <a:prstGeom prst="line">
            <a:avLst/>
          </a:prstGeom>
          <a:noFill/>
          <a:ln w="19050" cap="flat" cmpd="sng" algn="ctr">
            <a:solidFill>
              <a:sysClr val="windowText" lastClr="000000"/>
            </a:solidFill>
            <a:prstDash val="solid"/>
            <a:miter lim="800000"/>
          </a:ln>
          <a:effectLst/>
        </p:spPr>
      </p:cxnSp>
      <p:cxnSp>
        <p:nvCxnSpPr>
          <p:cNvPr id="80" name="Ευθεία γραμμή σύνδεσης 79">
            <a:extLst>
              <a:ext uri="{FF2B5EF4-FFF2-40B4-BE49-F238E27FC236}">
                <a16:creationId xmlns:a16="http://schemas.microsoft.com/office/drawing/2014/main" id="{F810D5BE-140A-4087-9D79-24560507987A}"/>
              </a:ext>
            </a:extLst>
          </p:cNvPr>
          <p:cNvCxnSpPr>
            <a:cxnSpLocks/>
          </p:cNvCxnSpPr>
          <p:nvPr/>
        </p:nvCxnSpPr>
        <p:spPr>
          <a:xfrm flipV="1">
            <a:off x="2360199" y="4642608"/>
            <a:ext cx="0" cy="423225"/>
          </a:xfrm>
          <a:prstGeom prst="line">
            <a:avLst/>
          </a:prstGeom>
          <a:noFill/>
          <a:ln w="19050" cap="flat" cmpd="sng" algn="ctr">
            <a:solidFill>
              <a:sysClr val="windowText" lastClr="000000"/>
            </a:solidFill>
            <a:prstDash val="solid"/>
            <a:miter lim="800000"/>
          </a:ln>
          <a:effectLst/>
        </p:spPr>
      </p:cxnSp>
      <p:cxnSp>
        <p:nvCxnSpPr>
          <p:cNvPr id="81" name="Ευθεία γραμμή σύνδεσης 80">
            <a:extLst>
              <a:ext uri="{FF2B5EF4-FFF2-40B4-BE49-F238E27FC236}">
                <a16:creationId xmlns:a16="http://schemas.microsoft.com/office/drawing/2014/main" id="{EA3AC202-5AE7-49C3-8804-68C44DE1CBC4}"/>
              </a:ext>
            </a:extLst>
          </p:cNvPr>
          <p:cNvCxnSpPr>
            <a:cxnSpLocks/>
          </p:cNvCxnSpPr>
          <p:nvPr/>
        </p:nvCxnSpPr>
        <p:spPr>
          <a:xfrm flipV="1">
            <a:off x="935818" y="4642608"/>
            <a:ext cx="0" cy="423225"/>
          </a:xfrm>
          <a:prstGeom prst="line">
            <a:avLst/>
          </a:prstGeom>
          <a:noFill/>
          <a:ln w="19050" cap="flat" cmpd="sng" algn="ctr">
            <a:solidFill>
              <a:sysClr val="windowText" lastClr="000000"/>
            </a:solidFill>
            <a:prstDash val="solid"/>
            <a:miter lim="800000"/>
          </a:ln>
          <a:effectLst/>
        </p:spPr>
      </p:cxnSp>
      <p:cxnSp>
        <p:nvCxnSpPr>
          <p:cNvPr id="82" name="Ευθεία γραμμή σύνδεσης 81">
            <a:extLst>
              <a:ext uri="{FF2B5EF4-FFF2-40B4-BE49-F238E27FC236}">
                <a16:creationId xmlns:a16="http://schemas.microsoft.com/office/drawing/2014/main" id="{6331FD38-09F6-457A-B41B-861D00D3E202}"/>
              </a:ext>
            </a:extLst>
          </p:cNvPr>
          <p:cNvCxnSpPr>
            <a:cxnSpLocks/>
          </p:cNvCxnSpPr>
          <p:nvPr/>
        </p:nvCxnSpPr>
        <p:spPr>
          <a:xfrm flipV="1">
            <a:off x="1224234" y="4642608"/>
            <a:ext cx="0" cy="423225"/>
          </a:xfrm>
          <a:prstGeom prst="line">
            <a:avLst/>
          </a:prstGeom>
          <a:noFill/>
          <a:ln w="19050" cap="flat" cmpd="sng" algn="ctr">
            <a:solidFill>
              <a:sysClr val="windowText" lastClr="000000"/>
            </a:solidFill>
            <a:prstDash val="solid"/>
            <a:miter lim="800000"/>
          </a:ln>
          <a:effectLst/>
        </p:spPr>
      </p:cxnSp>
      <p:cxnSp>
        <p:nvCxnSpPr>
          <p:cNvPr id="83" name="Ευθεία γραμμή σύνδεσης 82">
            <a:extLst>
              <a:ext uri="{FF2B5EF4-FFF2-40B4-BE49-F238E27FC236}">
                <a16:creationId xmlns:a16="http://schemas.microsoft.com/office/drawing/2014/main" id="{B3C08558-FDDA-404F-B363-6D19C16E087E}"/>
              </a:ext>
            </a:extLst>
          </p:cNvPr>
          <p:cNvCxnSpPr>
            <a:cxnSpLocks/>
          </p:cNvCxnSpPr>
          <p:nvPr/>
        </p:nvCxnSpPr>
        <p:spPr>
          <a:xfrm flipV="1">
            <a:off x="1239754" y="6190653"/>
            <a:ext cx="0" cy="571499"/>
          </a:xfrm>
          <a:prstGeom prst="line">
            <a:avLst/>
          </a:prstGeom>
          <a:noFill/>
          <a:ln w="19050" cap="flat" cmpd="sng" algn="ctr">
            <a:solidFill>
              <a:sysClr val="windowText" lastClr="000000"/>
            </a:solidFill>
            <a:prstDash val="solid"/>
            <a:miter lim="800000"/>
          </a:ln>
          <a:effectLst/>
        </p:spPr>
      </p:cxnSp>
      <p:cxnSp>
        <p:nvCxnSpPr>
          <p:cNvPr id="84" name="Ευθεία γραμμή σύνδεσης 83">
            <a:extLst>
              <a:ext uri="{FF2B5EF4-FFF2-40B4-BE49-F238E27FC236}">
                <a16:creationId xmlns:a16="http://schemas.microsoft.com/office/drawing/2014/main" id="{C0DE9228-8B17-4BCD-96A3-A54229D9776D}"/>
              </a:ext>
            </a:extLst>
          </p:cNvPr>
          <p:cNvCxnSpPr>
            <a:cxnSpLocks/>
          </p:cNvCxnSpPr>
          <p:nvPr/>
        </p:nvCxnSpPr>
        <p:spPr>
          <a:xfrm flipV="1">
            <a:off x="1498261" y="6343193"/>
            <a:ext cx="0" cy="330309"/>
          </a:xfrm>
          <a:prstGeom prst="line">
            <a:avLst/>
          </a:prstGeom>
          <a:noFill/>
          <a:ln w="19050" cap="flat" cmpd="sng" algn="ctr">
            <a:solidFill>
              <a:sysClr val="windowText" lastClr="000000"/>
            </a:solidFill>
            <a:prstDash val="solid"/>
            <a:miter lim="800000"/>
          </a:ln>
          <a:effectLst/>
        </p:spPr>
      </p:cxnSp>
      <p:cxnSp>
        <p:nvCxnSpPr>
          <p:cNvPr id="85" name="Ευθεία γραμμή σύνδεσης 84">
            <a:extLst>
              <a:ext uri="{FF2B5EF4-FFF2-40B4-BE49-F238E27FC236}">
                <a16:creationId xmlns:a16="http://schemas.microsoft.com/office/drawing/2014/main" id="{85E488CA-ADD4-4E9C-A12C-7A314CF2F8AA}"/>
              </a:ext>
            </a:extLst>
          </p:cNvPr>
          <p:cNvCxnSpPr>
            <a:cxnSpLocks/>
          </p:cNvCxnSpPr>
          <p:nvPr/>
        </p:nvCxnSpPr>
        <p:spPr>
          <a:xfrm>
            <a:off x="1224234" y="4858323"/>
            <a:ext cx="1135965" cy="0"/>
          </a:xfrm>
          <a:prstGeom prst="line">
            <a:avLst/>
          </a:prstGeom>
          <a:noFill/>
          <a:ln w="19050" cap="flat" cmpd="sng" algn="ctr">
            <a:solidFill>
              <a:sysClr val="windowText" lastClr="000000"/>
            </a:solidFill>
            <a:prstDash val="solid"/>
            <a:miter lim="800000"/>
          </a:ln>
          <a:effectLst/>
        </p:spPr>
      </p:cxnSp>
      <p:sp>
        <p:nvSpPr>
          <p:cNvPr id="86" name="Πλαίσιο κειμένου 2">
            <a:extLst>
              <a:ext uri="{FF2B5EF4-FFF2-40B4-BE49-F238E27FC236}">
                <a16:creationId xmlns:a16="http://schemas.microsoft.com/office/drawing/2014/main" id="{F72B6ABC-A403-41C6-A2C9-B02B2FDFEC81}"/>
              </a:ext>
            </a:extLst>
          </p:cNvPr>
          <p:cNvSpPr txBox="1">
            <a:spLocks noChangeArrowheads="1"/>
          </p:cNvSpPr>
          <p:nvPr/>
        </p:nvSpPr>
        <p:spPr bwMode="auto">
          <a:xfrm>
            <a:off x="1498261" y="6074893"/>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Πλαίσιο κειμένου 2">
            <a:extLst>
              <a:ext uri="{FF2B5EF4-FFF2-40B4-BE49-F238E27FC236}">
                <a16:creationId xmlns:a16="http://schemas.microsoft.com/office/drawing/2014/main" id="{78850CEC-43B7-442F-91FA-131F873BE2B7}"/>
              </a:ext>
            </a:extLst>
          </p:cNvPr>
          <p:cNvSpPr txBox="1">
            <a:spLocks noChangeArrowheads="1"/>
          </p:cNvSpPr>
          <p:nvPr/>
        </p:nvSpPr>
        <p:spPr bwMode="auto">
          <a:xfrm>
            <a:off x="2579707" y="441515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Πλαίσιο κειμένου 2">
            <a:extLst>
              <a:ext uri="{FF2B5EF4-FFF2-40B4-BE49-F238E27FC236}">
                <a16:creationId xmlns:a16="http://schemas.microsoft.com/office/drawing/2014/main" id="{C7E68E1C-CBAF-4313-8390-3D96760D6129}"/>
              </a:ext>
            </a:extLst>
          </p:cNvPr>
          <p:cNvSpPr txBox="1">
            <a:spLocks noChangeArrowheads="1"/>
          </p:cNvSpPr>
          <p:nvPr/>
        </p:nvSpPr>
        <p:spPr bwMode="auto">
          <a:xfrm>
            <a:off x="1196979" y="441515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2EA8E2B-0A8A-4133-BFAD-FCF004E2F25F}"/>
                  </a:ext>
                </a:extLst>
              </p:cNvPr>
              <p:cNvSpPr txBox="1"/>
              <p:nvPr/>
            </p:nvSpPr>
            <p:spPr>
              <a:xfrm>
                <a:off x="2263030" y="4257689"/>
                <a:ext cx="3813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3</m:t>
                          </m:r>
                        </m:sub>
                      </m:sSub>
                    </m:oMath>
                  </m:oMathPara>
                </a14:m>
                <a:endParaRPr lang="el-GR" dirty="0"/>
              </a:p>
            </p:txBody>
          </p:sp>
        </mc:Choice>
        <mc:Fallback xmlns="">
          <p:sp>
            <p:nvSpPr>
              <p:cNvPr id="89" name="TextBox 88">
                <a:extLst>
                  <a:ext uri="{FF2B5EF4-FFF2-40B4-BE49-F238E27FC236}">
                    <a16:creationId xmlns:a16="http://schemas.microsoft.com/office/drawing/2014/main" id="{F2EA8E2B-0A8A-4133-BFAD-FCF004E2F25F}"/>
                  </a:ext>
                </a:extLst>
              </p:cNvPr>
              <p:cNvSpPr txBox="1">
                <a:spLocks noRot="1" noChangeAspect="1" noMove="1" noResize="1" noEditPoints="1" noAdjustHandles="1" noChangeArrowheads="1" noChangeShapeType="1" noTextEdit="1"/>
              </p:cNvSpPr>
              <p:nvPr/>
            </p:nvSpPr>
            <p:spPr>
              <a:xfrm>
                <a:off x="2263030" y="4257689"/>
                <a:ext cx="381323" cy="369332"/>
              </a:xfrm>
              <a:prstGeom prst="rect">
                <a:avLst/>
              </a:prstGeom>
              <a:blipFill>
                <a:blip r:embed="rId6"/>
                <a:stretch>
                  <a:fillRect r="-3175"/>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89D66CB3-2BA2-4CBE-A02A-825C2116320D}"/>
                  </a:ext>
                </a:extLst>
              </p:cNvPr>
              <p:cNvSpPr txBox="1"/>
              <p:nvPr/>
            </p:nvSpPr>
            <p:spPr>
              <a:xfrm>
                <a:off x="796729" y="4296732"/>
                <a:ext cx="38132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b="1" i="1" smtClean="0">
                              <a:solidFill>
                                <a:srgbClr val="836967"/>
                              </a:solidFill>
                              <a:latin typeface="Cambria Math" panose="02040503050406030204" pitchFamily="18" charset="0"/>
                            </a:rPr>
                          </m:ctrlPr>
                        </m:sSubPr>
                        <m:e>
                          <m:r>
                            <a:rPr lang="el-GR" b="1" i="1">
                              <a:latin typeface="Cambria Math" panose="02040503050406030204" pitchFamily="18" charset="0"/>
                            </a:rPr>
                            <m:t>𝑪</m:t>
                          </m:r>
                        </m:e>
                        <m:sub>
                          <m:r>
                            <a:rPr lang="en-US" b="0" i="0" smtClean="0">
                              <a:latin typeface="Cambria Math" panose="02040503050406030204" pitchFamily="18" charset="0"/>
                            </a:rPr>
                            <m:t>1,2</m:t>
                          </m:r>
                        </m:sub>
                      </m:sSub>
                    </m:oMath>
                  </m:oMathPara>
                </a14:m>
                <a:endParaRPr lang="el-GR" dirty="0"/>
              </a:p>
            </p:txBody>
          </p:sp>
        </mc:Choice>
        <mc:Fallback xmlns="">
          <p:sp>
            <p:nvSpPr>
              <p:cNvPr id="90" name="TextBox 89">
                <a:extLst>
                  <a:ext uri="{FF2B5EF4-FFF2-40B4-BE49-F238E27FC236}">
                    <a16:creationId xmlns:a16="http://schemas.microsoft.com/office/drawing/2014/main" id="{89D66CB3-2BA2-4CBE-A02A-825C2116320D}"/>
                  </a:ext>
                </a:extLst>
              </p:cNvPr>
              <p:cNvSpPr txBox="1">
                <a:spLocks noRot="1" noChangeAspect="1" noMove="1" noResize="1" noEditPoints="1" noAdjustHandles="1" noChangeArrowheads="1" noChangeShapeType="1" noTextEdit="1"/>
              </p:cNvSpPr>
              <p:nvPr/>
            </p:nvSpPr>
            <p:spPr>
              <a:xfrm>
                <a:off x="796729" y="4296732"/>
                <a:ext cx="381323" cy="381515"/>
              </a:xfrm>
              <a:prstGeom prst="rect">
                <a:avLst/>
              </a:prstGeom>
              <a:blipFill>
                <a:blip r:embed="rId7"/>
                <a:stretch>
                  <a:fillRect r="-37097"/>
                </a:stretch>
              </a:blipFill>
            </p:spPr>
            <p:txBody>
              <a:bodyPr/>
              <a:lstStyle/>
              <a:p>
                <a:r>
                  <a:rPr lang="el-GR">
                    <a:noFill/>
                  </a:rPr>
                  <a:t> </a:t>
                </a:r>
              </a:p>
            </p:txBody>
          </p:sp>
        </mc:Fallback>
      </mc:AlternateContent>
      <p:sp>
        <p:nvSpPr>
          <p:cNvPr id="91" name="Πλαίσιο κειμένου 2">
            <a:extLst>
              <a:ext uri="{FF2B5EF4-FFF2-40B4-BE49-F238E27FC236}">
                <a16:creationId xmlns:a16="http://schemas.microsoft.com/office/drawing/2014/main" id="{E64D9D77-508A-44F9-AFF8-484B5CA10DEA}"/>
              </a:ext>
            </a:extLst>
          </p:cNvPr>
          <p:cNvSpPr txBox="1">
            <a:spLocks noChangeArrowheads="1"/>
          </p:cNvSpPr>
          <p:nvPr/>
        </p:nvSpPr>
        <p:spPr bwMode="auto">
          <a:xfrm>
            <a:off x="588359" y="4403174"/>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 name="Πλαίσιο κειμένου 2">
            <a:extLst>
              <a:ext uri="{FF2B5EF4-FFF2-40B4-BE49-F238E27FC236}">
                <a16:creationId xmlns:a16="http://schemas.microsoft.com/office/drawing/2014/main" id="{0463E0C4-AAE8-4F16-A41A-7AAB42D2960E}"/>
              </a:ext>
            </a:extLst>
          </p:cNvPr>
          <p:cNvSpPr txBox="1">
            <a:spLocks noChangeArrowheads="1"/>
          </p:cNvSpPr>
          <p:nvPr/>
        </p:nvSpPr>
        <p:spPr bwMode="auto">
          <a:xfrm>
            <a:off x="870299" y="6074893"/>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3" name="Πλαίσιο κειμένου 2">
            <a:extLst>
              <a:ext uri="{FF2B5EF4-FFF2-40B4-BE49-F238E27FC236}">
                <a16:creationId xmlns:a16="http://schemas.microsoft.com/office/drawing/2014/main" id="{DEB878FF-EE4C-45BC-87FF-9B3464489308}"/>
              </a:ext>
            </a:extLst>
          </p:cNvPr>
          <p:cNvSpPr txBox="1">
            <a:spLocks noChangeArrowheads="1"/>
          </p:cNvSpPr>
          <p:nvPr/>
        </p:nvSpPr>
        <p:spPr bwMode="auto">
          <a:xfrm>
            <a:off x="1998459" y="4432799"/>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43EF659D-A486-4DB1-A55E-6EE4CBF498B9}"/>
                  </a:ext>
                </a:extLst>
              </p:cNvPr>
              <p:cNvSpPr txBox="1"/>
              <p:nvPr/>
            </p:nvSpPr>
            <p:spPr>
              <a:xfrm>
                <a:off x="1239753" y="6508347"/>
                <a:ext cx="2502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b="1" i="1" smtClean="0">
                          <a:latin typeface="Cambria Math" panose="02040503050406030204" pitchFamily="18" charset="0"/>
                        </a:rPr>
                        <m:t>𝑽</m:t>
                      </m:r>
                    </m:oMath>
                  </m:oMathPara>
                </a14:m>
                <a:endParaRPr lang="el-GR" dirty="0"/>
              </a:p>
            </p:txBody>
          </p:sp>
        </mc:Choice>
        <mc:Fallback xmlns="">
          <p:sp>
            <p:nvSpPr>
              <p:cNvPr id="95" name="TextBox 94">
                <a:extLst>
                  <a:ext uri="{FF2B5EF4-FFF2-40B4-BE49-F238E27FC236}">
                    <a16:creationId xmlns:a16="http://schemas.microsoft.com/office/drawing/2014/main" id="{43EF659D-A486-4DB1-A55E-6EE4CBF498B9}"/>
                  </a:ext>
                </a:extLst>
              </p:cNvPr>
              <p:cNvSpPr txBox="1">
                <a:spLocks noRot="1" noChangeAspect="1" noMove="1" noResize="1" noEditPoints="1" noAdjustHandles="1" noChangeArrowheads="1" noChangeShapeType="1" noTextEdit="1"/>
              </p:cNvSpPr>
              <p:nvPr/>
            </p:nvSpPr>
            <p:spPr>
              <a:xfrm>
                <a:off x="1239753" y="6508347"/>
                <a:ext cx="250214" cy="369332"/>
              </a:xfrm>
              <a:prstGeom prst="rect">
                <a:avLst/>
              </a:prstGeom>
              <a:blipFill>
                <a:blip r:embed="rId8"/>
                <a:stretch>
                  <a:fillRect r="-31707"/>
                </a:stretch>
              </a:blipFill>
            </p:spPr>
            <p:txBody>
              <a:bodyPr/>
              <a:lstStyle/>
              <a:p>
                <a:r>
                  <a:rPr lang="el-GR">
                    <a:noFill/>
                  </a:rPr>
                  <a:t> </a:t>
                </a:r>
              </a:p>
            </p:txBody>
          </p:sp>
        </mc:Fallback>
      </mc:AlternateContent>
      <p:sp>
        <p:nvSpPr>
          <p:cNvPr id="96" name="Πλαίσιο κειμένου 2">
            <a:extLst>
              <a:ext uri="{FF2B5EF4-FFF2-40B4-BE49-F238E27FC236}">
                <a16:creationId xmlns:a16="http://schemas.microsoft.com/office/drawing/2014/main" id="{07FA102C-410A-475E-8F78-1211FE6D2054}"/>
              </a:ext>
            </a:extLst>
          </p:cNvPr>
          <p:cNvSpPr txBox="1">
            <a:spLocks noChangeArrowheads="1"/>
          </p:cNvSpPr>
          <p:nvPr/>
        </p:nvSpPr>
        <p:spPr bwMode="auto">
          <a:xfrm>
            <a:off x="1337949" y="343359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7" name="Πλαίσιο κειμένου 2">
            <a:extLst>
              <a:ext uri="{FF2B5EF4-FFF2-40B4-BE49-F238E27FC236}">
                <a16:creationId xmlns:a16="http://schemas.microsoft.com/office/drawing/2014/main" id="{676AFFE1-ACC7-4472-8563-57BB066B27C4}"/>
              </a:ext>
            </a:extLst>
          </p:cNvPr>
          <p:cNvSpPr txBox="1">
            <a:spLocks noChangeArrowheads="1"/>
          </p:cNvSpPr>
          <p:nvPr/>
        </p:nvSpPr>
        <p:spPr bwMode="auto">
          <a:xfrm>
            <a:off x="796729" y="2223269"/>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8" name="Πλαίσιο κειμένου 2">
            <a:extLst>
              <a:ext uri="{FF2B5EF4-FFF2-40B4-BE49-F238E27FC236}">
                <a16:creationId xmlns:a16="http://schemas.microsoft.com/office/drawing/2014/main" id="{6D3F65CF-D24E-4BFD-8EE7-2EEB0F131035}"/>
              </a:ext>
            </a:extLst>
          </p:cNvPr>
          <p:cNvSpPr txBox="1">
            <a:spLocks noChangeArrowheads="1"/>
          </p:cNvSpPr>
          <p:nvPr/>
        </p:nvSpPr>
        <p:spPr bwMode="auto">
          <a:xfrm>
            <a:off x="1842086" y="1413900"/>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 name="Πλαίσιο κειμένου 2">
            <a:extLst>
              <a:ext uri="{FF2B5EF4-FFF2-40B4-BE49-F238E27FC236}">
                <a16:creationId xmlns:a16="http://schemas.microsoft.com/office/drawing/2014/main" id="{DCF85093-0761-489D-89E2-4C64CA68EAFC}"/>
              </a:ext>
            </a:extLst>
          </p:cNvPr>
          <p:cNvSpPr txBox="1">
            <a:spLocks noChangeArrowheads="1"/>
          </p:cNvSpPr>
          <p:nvPr/>
        </p:nvSpPr>
        <p:spPr bwMode="auto">
          <a:xfrm>
            <a:off x="796386" y="643875"/>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0" name="Πλαίσιο κειμένου 2">
            <a:extLst>
              <a:ext uri="{FF2B5EF4-FFF2-40B4-BE49-F238E27FC236}">
                <a16:creationId xmlns:a16="http://schemas.microsoft.com/office/drawing/2014/main" id="{E9D01C93-7D93-45D1-B4E6-241C626726CA}"/>
              </a:ext>
            </a:extLst>
          </p:cNvPr>
          <p:cNvSpPr txBox="1">
            <a:spLocks noChangeArrowheads="1"/>
          </p:cNvSpPr>
          <p:nvPr/>
        </p:nvSpPr>
        <p:spPr bwMode="auto">
          <a:xfrm>
            <a:off x="2139429" y="350060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1" name="Πλαίσιο κειμένου 2">
            <a:extLst>
              <a:ext uri="{FF2B5EF4-FFF2-40B4-BE49-F238E27FC236}">
                <a16:creationId xmlns:a16="http://schemas.microsoft.com/office/drawing/2014/main" id="{C1EED968-75FC-4813-9D7D-DDD091E277BB}"/>
              </a:ext>
            </a:extLst>
          </p:cNvPr>
          <p:cNvSpPr txBox="1">
            <a:spLocks noChangeArrowheads="1"/>
          </p:cNvSpPr>
          <p:nvPr/>
        </p:nvSpPr>
        <p:spPr bwMode="auto">
          <a:xfrm>
            <a:off x="2528046" y="1438940"/>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2" name="Πλαίσιο κειμένου 2">
            <a:extLst>
              <a:ext uri="{FF2B5EF4-FFF2-40B4-BE49-F238E27FC236}">
                <a16:creationId xmlns:a16="http://schemas.microsoft.com/office/drawing/2014/main" id="{FEA56B0D-6341-4B3E-B5B6-8B25D08A4282}"/>
              </a:ext>
            </a:extLst>
          </p:cNvPr>
          <p:cNvSpPr txBox="1">
            <a:spLocks noChangeArrowheads="1"/>
          </p:cNvSpPr>
          <p:nvPr/>
        </p:nvSpPr>
        <p:spPr bwMode="auto">
          <a:xfrm>
            <a:off x="1510276" y="641607"/>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9" name="Εικόνα 108">
            <a:extLst>
              <a:ext uri="{FF2B5EF4-FFF2-40B4-BE49-F238E27FC236}">
                <a16:creationId xmlns:a16="http://schemas.microsoft.com/office/drawing/2014/main" id="{1A0DE3A6-966C-4B1B-B1B4-38EE9E428E3C}"/>
              </a:ext>
            </a:extLst>
          </p:cNvPr>
          <p:cNvPicPr>
            <a:picLocks noChangeAspect="1"/>
          </p:cNvPicPr>
          <p:nvPr/>
        </p:nvPicPr>
        <p:blipFill>
          <a:blip r:embed="rId9"/>
          <a:stretch>
            <a:fillRect/>
          </a:stretch>
        </p:blipFill>
        <p:spPr>
          <a:xfrm>
            <a:off x="3318161" y="653794"/>
            <a:ext cx="4333963" cy="582168"/>
          </a:xfrm>
          <a:prstGeom prst="rect">
            <a:avLst/>
          </a:prstGeom>
        </p:spPr>
      </p:pic>
      <p:pic>
        <p:nvPicPr>
          <p:cNvPr id="113" name="Εικόνα 112">
            <a:extLst>
              <a:ext uri="{FF2B5EF4-FFF2-40B4-BE49-F238E27FC236}">
                <a16:creationId xmlns:a16="http://schemas.microsoft.com/office/drawing/2014/main" id="{C8C59678-8397-4DC4-B34E-DA087CD86207}"/>
              </a:ext>
            </a:extLst>
          </p:cNvPr>
          <p:cNvPicPr>
            <a:picLocks noChangeAspect="1"/>
          </p:cNvPicPr>
          <p:nvPr/>
        </p:nvPicPr>
        <p:blipFill>
          <a:blip r:embed="rId10"/>
          <a:stretch>
            <a:fillRect/>
          </a:stretch>
        </p:blipFill>
        <p:spPr>
          <a:xfrm>
            <a:off x="6958184" y="739674"/>
            <a:ext cx="4122192" cy="496288"/>
          </a:xfrm>
          <a:prstGeom prst="rect">
            <a:avLst/>
          </a:prstGeom>
        </p:spPr>
      </p:pic>
      <p:pic>
        <p:nvPicPr>
          <p:cNvPr id="115" name="Εικόνα 114">
            <a:extLst>
              <a:ext uri="{FF2B5EF4-FFF2-40B4-BE49-F238E27FC236}">
                <a16:creationId xmlns:a16="http://schemas.microsoft.com/office/drawing/2014/main" id="{0CEAF005-74C3-4CD3-96DF-81493E05AD18}"/>
              </a:ext>
            </a:extLst>
          </p:cNvPr>
          <p:cNvPicPr>
            <a:picLocks noChangeAspect="1"/>
          </p:cNvPicPr>
          <p:nvPr/>
        </p:nvPicPr>
        <p:blipFill>
          <a:blip r:embed="rId11"/>
          <a:stretch>
            <a:fillRect/>
          </a:stretch>
        </p:blipFill>
        <p:spPr>
          <a:xfrm>
            <a:off x="6871125" y="1357011"/>
            <a:ext cx="3779114" cy="553212"/>
          </a:xfrm>
          <a:prstGeom prst="rect">
            <a:avLst/>
          </a:prstGeom>
        </p:spPr>
      </p:pic>
      <p:pic>
        <p:nvPicPr>
          <p:cNvPr id="117" name="Εικόνα 116">
            <a:extLst>
              <a:ext uri="{FF2B5EF4-FFF2-40B4-BE49-F238E27FC236}">
                <a16:creationId xmlns:a16="http://schemas.microsoft.com/office/drawing/2014/main" id="{F0621BCE-19C2-4330-99A4-1915F3D7E30F}"/>
              </a:ext>
            </a:extLst>
          </p:cNvPr>
          <p:cNvPicPr>
            <a:picLocks noChangeAspect="1"/>
          </p:cNvPicPr>
          <p:nvPr/>
        </p:nvPicPr>
        <p:blipFill>
          <a:blip r:embed="rId12"/>
          <a:stretch>
            <a:fillRect/>
          </a:stretch>
        </p:blipFill>
        <p:spPr>
          <a:xfrm>
            <a:off x="6945040" y="1899699"/>
            <a:ext cx="3641739" cy="553212"/>
          </a:xfrm>
          <a:prstGeom prst="rect">
            <a:avLst/>
          </a:prstGeom>
        </p:spPr>
      </p:pic>
      <p:pic>
        <p:nvPicPr>
          <p:cNvPr id="118" name="Εικόνα 117">
            <a:extLst>
              <a:ext uri="{FF2B5EF4-FFF2-40B4-BE49-F238E27FC236}">
                <a16:creationId xmlns:a16="http://schemas.microsoft.com/office/drawing/2014/main" id="{97540CEC-2A30-40B5-B738-3E07B4A4BA3D}"/>
              </a:ext>
            </a:extLst>
          </p:cNvPr>
          <p:cNvPicPr>
            <a:picLocks noChangeAspect="1"/>
          </p:cNvPicPr>
          <p:nvPr/>
        </p:nvPicPr>
        <p:blipFill>
          <a:blip r:embed="rId13"/>
          <a:stretch>
            <a:fillRect/>
          </a:stretch>
        </p:blipFill>
        <p:spPr>
          <a:xfrm>
            <a:off x="6945040" y="2502296"/>
            <a:ext cx="3364361" cy="554784"/>
          </a:xfrm>
          <a:prstGeom prst="rect">
            <a:avLst/>
          </a:prstGeom>
        </p:spPr>
      </p:pic>
      <p:pic>
        <p:nvPicPr>
          <p:cNvPr id="120" name="Εικόνα 119">
            <a:extLst>
              <a:ext uri="{FF2B5EF4-FFF2-40B4-BE49-F238E27FC236}">
                <a16:creationId xmlns:a16="http://schemas.microsoft.com/office/drawing/2014/main" id="{3E40BA5D-1B01-475F-AA8F-25B912768C66}"/>
              </a:ext>
            </a:extLst>
          </p:cNvPr>
          <p:cNvPicPr>
            <a:picLocks noChangeAspect="1"/>
          </p:cNvPicPr>
          <p:nvPr/>
        </p:nvPicPr>
        <p:blipFill>
          <a:blip r:embed="rId14"/>
          <a:stretch>
            <a:fillRect/>
          </a:stretch>
        </p:blipFill>
        <p:spPr>
          <a:xfrm>
            <a:off x="6764446" y="3110642"/>
            <a:ext cx="3779114" cy="553212"/>
          </a:xfrm>
          <a:prstGeom prst="rect">
            <a:avLst/>
          </a:prstGeom>
        </p:spPr>
      </p:pic>
      <p:pic>
        <p:nvPicPr>
          <p:cNvPr id="122" name="Εικόνα 121">
            <a:extLst>
              <a:ext uri="{FF2B5EF4-FFF2-40B4-BE49-F238E27FC236}">
                <a16:creationId xmlns:a16="http://schemas.microsoft.com/office/drawing/2014/main" id="{2E4CFE95-575F-4D12-A07B-72A9D07E8837}"/>
              </a:ext>
            </a:extLst>
          </p:cNvPr>
          <p:cNvPicPr>
            <a:picLocks noChangeAspect="1"/>
          </p:cNvPicPr>
          <p:nvPr/>
        </p:nvPicPr>
        <p:blipFill>
          <a:blip r:embed="rId15"/>
          <a:stretch>
            <a:fillRect/>
          </a:stretch>
        </p:blipFill>
        <p:spPr>
          <a:xfrm>
            <a:off x="6801877" y="3616609"/>
            <a:ext cx="3779115" cy="1010412"/>
          </a:xfrm>
          <a:prstGeom prst="rect">
            <a:avLst/>
          </a:prstGeom>
        </p:spPr>
      </p:pic>
      <p:pic>
        <p:nvPicPr>
          <p:cNvPr id="124" name="Εικόνα 123">
            <a:extLst>
              <a:ext uri="{FF2B5EF4-FFF2-40B4-BE49-F238E27FC236}">
                <a16:creationId xmlns:a16="http://schemas.microsoft.com/office/drawing/2014/main" id="{16EE3B7B-9FF6-4402-960E-28D6827F2816}"/>
              </a:ext>
            </a:extLst>
          </p:cNvPr>
          <p:cNvPicPr>
            <a:picLocks noChangeAspect="1"/>
          </p:cNvPicPr>
          <p:nvPr/>
        </p:nvPicPr>
        <p:blipFill>
          <a:blip r:embed="rId16"/>
          <a:stretch>
            <a:fillRect/>
          </a:stretch>
        </p:blipFill>
        <p:spPr>
          <a:xfrm>
            <a:off x="7399662" y="4695689"/>
            <a:ext cx="2722040" cy="582168"/>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A1C748E8-36D2-42E9-B817-C3944EC10EF7}"/>
                  </a:ext>
                </a:extLst>
              </p:cNvPr>
              <p:cNvSpPr txBox="1"/>
              <p:nvPr/>
            </p:nvSpPr>
            <p:spPr>
              <a:xfrm>
                <a:off x="2593085" y="1095616"/>
                <a:ext cx="5893334" cy="5861541"/>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sz="2800" i="1" smtClean="0">
                          <a:effectLst/>
                          <a:latin typeface="Cambria Math" panose="02040503050406030204" pitchFamily="18" charset="0"/>
                          <a:ea typeface="Times New Roman" panose="02020603050405020304" pitchFamily="18" charset="0"/>
                          <a:cs typeface="Times New Roman" panose="02020603050405020304" pitchFamily="18" charset="0"/>
                        </a:rPr>
                        <m:t>𝑉</m:t>
                      </m:r>
                      <m:r>
                        <a:rPr lang="el-GR"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1,2</m:t>
                          </m:r>
                        </m:sub>
                      </m:s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𝑄</m:t>
                          </m:r>
                        </m:num>
                        <m:den>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1,2</m:t>
                              </m:r>
                            </m:sub>
                          </m:sSub>
                        </m:num>
                        <m:den>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1,2</m:t>
                              </m:r>
                            </m:sub>
                          </m:sSub>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l-GR" sz="2800" i="1" smtClean="0">
                                  <a:effectLst/>
                                  <a:latin typeface="Cambria Math" panose="02040503050406030204" pitchFamily="18" charset="0"/>
                                  <a:cs typeface="Times New Roman" panose="02020603050405020304" pitchFamily="18" charset="0"/>
                                </a:rPr>
                              </m:ctrlPr>
                            </m:sSubPr>
                            <m:e>
                              <m:r>
                                <a:rPr lang="en-US" sz="2800" b="0" i="1" smtClean="0">
                                  <a:effectLst/>
                                  <a:latin typeface="Cambria Math" panose="02040503050406030204" pitchFamily="18" charset="0"/>
                                  <a:cs typeface="Times New Roman" panose="02020603050405020304" pitchFamily="18" charset="0"/>
                                </a:rPr>
                                <m:t>𝐶</m:t>
                              </m:r>
                            </m:e>
                            <m:sub>
                              <m:r>
                                <a:rPr lang="en-US" sz="2800" b="0" i="1" smtClean="0">
                                  <a:effectLst/>
                                  <a:latin typeface="Cambria Math" panose="02040503050406030204" pitchFamily="18" charset="0"/>
                                  <a:cs typeface="Times New Roman" panose="02020603050405020304" pitchFamily="18" charset="0"/>
                                </a:rPr>
                                <m:t>1,2</m:t>
                              </m:r>
                            </m:sub>
                          </m:sSub>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l-GR"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7" name="TextBox 66">
                <a:extLst>
                  <a:ext uri="{FF2B5EF4-FFF2-40B4-BE49-F238E27FC236}">
                    <a16:creationId xmlns:a16="http://schemas.microsoft.com/office/drawing/2014/main" id="{A1C748E8-36D2-42E9-B817-C3944EC10EF7}"/>
                  </a:ext>
                </a:extLst>
              </p:cNvPr>
              <p:cNvSpPr txBox="1">
                <a:spLocks noRot="1" noChangeAspect="1" noMove="1" noResize="1" noEditPoints="1" noAdjustHandles="1" noChangeArrowheads="1" noChangeShapeType="1" noTextEdit="1"/>
              </p:cNvSpPr>
              <p:nvPr/>
            </p:nvSpPr>
            <p:spPr>
              <a:xfrm>
                <a:off x="2593085" y="1095616"/>
                <a:ext cx="5893334" cy="5861541"/>
              </a:xfrm>
              <a:prstGeom prst="rect">
                <a:avLst/>
              </a:prstGeom>
              <a:blipFill>
                <a:blip r:embed="rId17"/>
                <a:stretch>
                  <a:fillRect/>
                </a:stretch>
              </a:blipFill>
            </p:spPr>
            <p:txBody>
              <a:bodyPr/>
              <a:lstStyle/>
              <a:p>
                <a:r>
                  <a:rPr lang="el-GR">
                    <a:noFill/>
                  </a:rPr>
                  <a:t> </a:t>
                </a:r>
              </a:p>
            </p:txBody>
          </p:sp>
        </mc:Fallback>
      </mc:AlternateContent>
      <p:sp>
        <p:nvSpPr>
          <p:cNvPr id="68" name="Πλαίσιο κειμένου 2">
            <a:extLst>
              <a:ext uri="{FF2B5EF4-FFF2-40B4-BE49-F238E27FC236}">
                <a16:creationId xmlns:a16="http://schemas.microsoft.com/office/drawing/2014/main" id="{21404052-D301-48C9-9E26-F3A28FFC5ADF}"/>
              </a:ext>
            </a:extLst>
          </p:cNvPr>
          <p:cNvSpPr txBox="1">
            <a:spLocks noChangeArrowheads="1"/>
          </p:cNvSpPr>
          <p:nvPr/>
        </p:nvSpPr>
        <p:spPr bwMode="auto">
          <a:xfrm>
            <a:off x="1510276" y="2253908"/>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TextBox 44">
            <a:extLst>
              <a:ext uri="{FF2B5EF4-FFF2-40B4-BE49-F238E27FC236}">
                <a16:creationId xmlns:a16="http://schemas.microsoft.com/office/drawing/2014/main" id="{578129F3-34FD-425C-BE21-F0C1B2AFA2A7}"/>
              </a:ext>
            </a:extLst>
          </p:cNvPr>
          <p:cNvSpPr txBox="1"/>
          <p:nvPr/>
        </p:nvSpPr>
        <p:spPr>
          <a:xfrm>
            <a:off x="957802" y="1121340"/>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Box 44">
            <a:extLst>
              <a:ext uri="{FF2B5EF4-FFF2-40B4-BE49-F238E27FC236}">
                <a16:creationId xmlns:a16="http://schemas.microsoft.com/office/drawing/2014/main" id="{59AC4258-29B7-4D41-8248-0CC108C47EE0}"/>
              </a:ext>
            </a:extLst>
          </p:cNvPr>
          <p:cNvSpPr txBox="1"/>
          <p:nvPr/>
        </p:nvSpPr>
        <p:spPr>
          <a:xfrm>
            <a:off x="1988489" y="1941898"/>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TextBox 44">
            <a:extLst>
              <a:ext uri="{FF2B5EF4-FFF2-40B4-BE49-F238E27FC236}">
                <a16:creationId xmlns:a16="http://schemas.microsoft.com/office/drawing/2014/main" id="{5EAF5A7A-1CA7-4ED1-93C2-55F815CC333B}"/>
              </a:ext>
            </a:extLst>
          </p:cNvPr>
          <p:cNvSpPr txBox="1"/>
          <p:nvPr/>
        </p:nvSpPr>
        <p:spPr>
          <a:xfrm>
            <a:off x="953470" y="2628108"/>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TextBox 44">
            <a:extLst>
              <a:ext uri="{FF2B5EF4-FFF2-40B4-BE49-F238E27FC236}">
                <a16:creationId xmlns:a16="http://schemas.microsoft.com/office/drawing/2014/main" id="{5D0E66EF-A151-4DB2-978B-E4DE52ADAF6E}"/>
              </a:ext>
            </a:extLst>
          </p:cNvPr>
          <p:cNvSpPr txBox="1"/>
          <p:nvPr/>
        </p:nvSpPr>
        <p:spPr>
          <a:xfrm>
            <a:off x="690987" y="5025747"/>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TextBox 44">
            <a:extLst>
              <a:ext uri="{FF2B5EF4-FFF2-40B4-BE49-F238E27FC236}">
                <a16:creationId xmlns:a16="http://schemas.microsoft.com/office/drawing/2014/main" id="{51F0B8A8-A389-426C-B602-14DB06A621F0}"/>
              </a:ext>
            </a:extLst>
          </p:cNvPr>
          <p:cNvSpPr txBox="1"/>
          <p:nvPr/>
        </p:nvSpPr>
        <p:spPr>
          <a:xfrm>
            <a:off x="2103409" y="5054756"/>
            <a:ext cx="540944"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835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ED9684-8E91-4E43-A56E-07D12A193331}"/>
              </a:ext>
            </a:extLst>
          </p:cNvPr>
          <p:cNvSpPr txBox="1"/>
          <p:nvPr/>
        </p:nvSpPr>
        <p:spPr>
          <a:xfrm>
            <a:off x="3047268" y="131857"/>
            <a:ext cx="6097464" cy="461665"/>
          </a:xfrm>
          <a:prstGeom prst="rect">
            <a:avLst/>
          </a:prstGeom>
          <a:noFill/>
        </p:spPr>
        <p:txBody>
          <a:bodyPr wrap="square">
            <a:spAutoFit/>
          </a:bodyPr>
          <a:lstStyle/>
          <a:p>
            <a:r>
              <a:rPr lang="el-GR" sz="2400" b="1" i="1" dirty="0"/>
              <a:t>Πυκνωτής με διηλεκτρικό υπό σταθερή τάση </a:t>
            </a:r>
          </a:p>
        </p:txBody>
      </p:sp>
      <p:cxnSp>
        <p:nvCxnSpPr>
          <p:cNvPr id="5" name="Ευθεία γραμμή σύνδεσης 4">
            <a:extLst>
              <a:ext uri="{FF2B5EF4-FFF2-40B4-BE49-F238E27FC236}">
                <a16:creationId xmlns:a16="http://schemas.microsoft.com/office/drawing/2014/main" id="{95B655C7-DE0D-4B12-A77D-AF0EED6262E6}"/>
              </a:ext>
            </a:extLst>
          </p:cNvPr>
          <p:cNvCxnSpPr>
            <a:cxnSpLocks/>
          </p:cNvCxnSpPr>
          <p:nvPr/>
        </p:nvCxnSpPr>
        <p:spPr>
          <a:xfrm>
            <a:off x="318573" y="1767255"/>
            <a:ext cx="0" cy="1160583"/>
          </a:xfrm>
          <a:prstGeom prst="line">
            <a:avLst/>
          </a:prstGeom>
          <a:noFill/>
          <a:ln w="19050" cap="flat" cmpd="sng" algn="ctr">
            <a:solidFill>
              <a:sysClr val="windowText" lastClr="000000"/>
            </a:solidFill>
            <a:prstDash val="solid"/>
            <a:miter lim="800000"/>
          </a:ln>
          <a:effectLst/>
        </p:spPr>
      </p:cxnSp>
      <p:cxnSp>
        <p:nvCxnSpPr>
          <p:cNvPr id="28" name="Ευθεία γραμμή σύνδεσης 27">
            <a:extLst>
              <a:ext uri="{FF2B5EF4-FFF2-40B4-BE49-F238E27FC236}">
                <a16:creationId xmlns:a16="http://schemas.microsoft.com/office/drawing/2014/main" id="{FC1E17AB-2844-46CE-936E-E9A5FA29261E}"/>
              </a:ext>
            </a:extLst>
          </p:cNvPr>
          <p:cNvCxnSpPr>
            <a:cxnSpLocks/>
          </p:cNvCxnSpPr>
          <p:nvPr/>
        </p:nvCxnSpPr>
        <p:spPr>
          <a:xfrm>
            <a:off x="3693938" y="1767255"/>
            <a:ext cx="0" cy="1160583"/>
          </a:xfrm>
          <a:prstGeom prst="line">
            <a:avLst/>
          </a:prstGeom>
          <a:noFill/>
          <a:ln w="19050" cap="flat" cmpd="sng" algn="ctr">
            <a:solidFill>
              <a:sysClr val="windowText" lastClr="000000"/>
            </a:solidFill>
            <a:prstDash val="solid"/>
            <a:miter lim="800000"/>
          </a:ln>
          <a:effectLst/>
        </p:spPr>
      </p:cxnSp>
      <p:cxnSp>
        <p:nvCxnSpPr>
          <p:cNvPr id="29" name="Ευθεία γραμμή σύνδεσης 28">
            <a:extLst>
              <a:ext uri="{FF2B5EF4-FFF2-40B4-BE49-F238E27FC236}">
                <a16:creationId xmlns:a16="http://schemas.microsoft.com/office/drawing/2014/main" id="{8530A0FD-3FDB-4451-9B8F-A5B01AD80871}"/>
              </a:ext>
            </a:extLst>
          </p:cNvPr>
          <p:cNvCxnSpPr>
            <a:cxnSpLocks/>
          </p:cNvCxnSpPr>
          <p:nvPr/>
        </p:nvCxnSpPr>
        <p:spPr>
          <a:xfrm>
            <a:off x="305969" y="4530971"/>
            <a:ext cx="0" cy="1160583"/>
          </a:xfrm>
          <a:prstGeom prst="line">
            <a:avLst/>
          </a:prstGeom>
          <a:noFill/>
          <a:ln w="19050" cap="flat" cmpd="sng" algn="ctr">
            <a:solidFill>
              <a:sysClr val="windowText" lastClr="000000"/>
            </a:solidFill>
            <a:prstDash val="solid"/>
            <a:miter lim="800000"/>
          </a:ln>
          <a:effectLst/>
        </p:spPr>
      </p:cxnSp>
      <p:cxnSp>
        <p:nvCxnSpPr>
          <p:cNvPr id="30" name="Ευθεία γραμμή σύνδεσης 29">
            <a:extLst>
              <a:ext uri="{FF2B5EF4-FFF2-40B4-BE49-F238E27FC236}">
                <a16:creationId xmlns:a16="http://schemas.microsoft.com/office/drawing/2014/main" id="{D8877AE0-746C-4A56-BF74-E5E5FDB4E57D}"/>
              </a:ext>
            </a:extLst>
          </p:cNvPr>
          <p:cNvCxnSpPr>
            <a:cxnSpLocks/>
          </p:cNvCxnSpPr>
          <p:nvPr/>
        </p:nvCxnSpPr>
        <p:spPr>
          <a:xfrm>
            <a:off x="3693938" y="4530971"/>
            <a:ext cx="0" cy="1160583"/>
          </a:xfrm>
          <a:prstGeom prst="line">
            <a:avLst/>
          </a:prstGeom>
          <a:noFill/>
          <a:ln w="19050" cap="flat" cmpd="sng" algn="ctr">
            <a:solidFill>
              <a:sysClr val="windowText" lastClr="000000"/>
            </a:solidFill>
            <a:prstDash val="solid"/>
            <a:miter lim="800000"/>
          </a:ln>
          <a:effectLst/>
        </p:spPr>
      </p:cxnSp>
      <p:cxnSp>
        <p:nvCxnSpPr>
          <p:cNvPr id="31" name="Ευθεία γραμμή σύνδεσης 30">
            <a:extLst>
              <a:ext uri="{FF2B5EF4-FFF2-40B4-BE49-F238E27FC236}">
                <a16:creationId xmlns:a16="http://schemas.microsoft.com/office/drawing/2014/main" id="{53535461-F0FC-44AE-906C-26A0FE048128}"/>
              </a:ext>
            </a:extLst>
          </p:cNvPr>
          <p:cNvCxnSpPr>
            <a:cxnSpLocks/>
          </p:cNvCxnSpPr>
          <p:nvPr/>
        </p:nvCxnSpPr>
        <p:spPr>
          <a:xfrm flipH="1">
            <a:off x="305969" y="5691554"/>
            <a:ext cx="1524881" cy="0"/>
          </a:xfrm>
          <a:prstGeom prst="line">
            <a:avLst/>
          </a:prstGeom>
          <a:noFill/>
          <a:ln w="19050" cap="flat" cmpd="sng" algn="ctr">
            <a:solidFill>
              <a:sysClr val="windowText" lastClr="000000"/>
            </a:solidFill>
            <a:prstDash val="solid"/>
            <a:miter lim="800000"/>
          </a:ln>
          <a:effectLst/>
        </p:spPr>
      </p:cxnSp>
      <p:cxnSp>
        <p:nvCxnSpPr>
          <p:cNvPr id="33" name="Ευθεία γραμμή σύνδεσης 32">
            <a:extLst>
              <a:ext uri="{FF2B5EF4-FFF2-40B4-BE49-F238E27FC236}">
                <a16:creationId xmlns:a16="http://schemas.microsoft.com/office/drawing/2014/main" id="{0855DF10-F50B-46F7-B039-8757CB9FC146}"/>
              </a:ext>
            </a:extLst>
          </p:cNvPr>
          <p:cNvCxnSpPr>
            <a:cxnSpLocks/>
          </p:cNvCxnSpPr>
          <p:nvPr/>
        </p:nvCxnSpPr>
        <p:spPr>
          <a:xfrm flipH="1">
            <a:off x="305969" y="2927838"/>
            <a:ext cx="1524881" cy="0"/>
          </a:xfrm>
          <a:prstGeom prst="line">
            <a:avLst/>
          </a:prstGeom>
          <a:noFill/>
          <a:ln w="19050" cap="flat" cmpd="sng" algn="ctr">
            <a:solidFill>
              <a:sysClr val="windowText" lastClr="000000"/>
            </a:solidFill>
            <a:prstDash val="solid"/>
            <a:miter lim="800000"/>
          </a:ln>
          <a:effectLst/>
        </p:spPr>
      </p:cxnSp>
      <p:cxnSp>
        <p:nvCxnSpPr>
          <p:cNvPr id="34" name="Ευθεία γραμμή σύνδεσης 33">
            <a:extLst>
              <a:ext uri="{FF2B5EF4-FFF2-40B4-BE49-F238E27FC236}">
                <a16:creationId xmlns:a16="http://schemas.microsoft.com/office/drawing/2014/main" id="{F7D724CE-0854-4B07-BE0F-38FC5D44DFE6}"/>
              </a:ext>
            </a:extLst>
          </p:cNvPr>
          <p:cNvCxnSpPr>
            <a:cxnSpLocks/>
          </p:cNvCxnSpPr>
          <p:nvPr/>
        </p:nvCxnSpPr>
        <p:spPr>
          <a:xfrm flipH="1">
            <a:off x="318573" y="1767255"/>
            <a:ext cx="1524881" cy="0"/>
          </a:xfrm>
          <a:prstGeom prst="line">
            <a:avLst/>
          </a:prstGeom>
          <a:noFill/>
          <a:ln w="19050" cap="flat" cmpd="sng" algn="ctr">
            <a:solidFill>
              <a:sysClr val="windowText" lastClr="000000"/>
            </a:solidFill>
            <a:prstDash val="solid"/>
            <a:miter lim="800000"/>
          </a:ln>
          <a:effectLst/>
        </p:spPr>
      </p:cxnSp>
      <p:cxnSp>
        <p:nvCxnSpPr>
          <p:cNvPr id="35" name="Ευθεία γραμμή σύνδεσης 34">
            <a:extLst>
              <a:ext uri="{FF2B5EF4-FFF2-40B4-BE49-F238E27FC236}">
                <a16:creationId xmlns:a16="http://schemas.microsoft.com/office/drawing/2014/main" id="{9E1E51F5-E17B-4DA0-B954-29F0C5DE0A41}"/>
              </a:ext>
            </a:extLst>
          </p:cNvPr>
          <p:cNvCxnSpPr>
            <a:cxnSpLocks/>
          </p:cNvCxnSpPr>
          <p:nvPr/>
        </p:nvCxnSpPr>
        <p:spPr>
          <a:xfrm flipH="1">
            <a:off x="318573" y="4530971"/>
            <a:ext cx="1524881" cy="0"/>
          </a:xfrm>
          <a:prstGeom prst="line">
            <a:avLst/>
          </a:prstGeom>
          <a:noFill/>
          <a:ln w="19050" cap="flat" cmpd="sng" algn="ctr">
            <a:solidFill>
              <a:sysClr val="windowText" lastClr="000000"/>
            </a:solidFill>
            <a:prstDash val="solid"/>
            <a:miter lim="800000"/>
          </a:ln>
          <a:effectLst/>
        </p:spPr>
      </p:cxnSp>
      <p:cxnSp>
        <p:nvCxnSpPr>
          <p:cNvPr id="36" name="Ευθεία γραμμή σύνδεσης 35">
            <a:extLst>
              <a:ext uri="{FF2B5EF4-FFF2-40B4-BE49-F238E27FC236}">
                <a16:creationId xmlns:a16="http://schemas.microsoft.com/office/drawing/2014/main" id="{78798849-8B8B-4708-A099-F3CEE88E7CD7}"/>
              </a:ext>
            </a:extLst>
          </p:cNvPr>
          <p:cNvCxnSpPr>
            <a:cxnSpLocks/>
          </p:cNvCxnSpPr>
          <p:nvPr/>
        </p:nvCxnSpPr>
        <p:spPr>
          <a:xfrm flipH="1">
            <a:off x="2461846" y="4530971"/>
            <a:ext cx="1232093" cy="0"/>
          </a:xfrm>
          <a:prstGeom prst="line">
            <a:avLst/>
          </a:prstGeom>
          <a:noFill/>
          <a:ln w="19050" cap="flat" cmpd="sng" algn="ctr">
            <a:solidFill>
              <a:sysClr val="windowText" lastClr="000000"/>
            </a:solidFill>
            <a:prstDash val="solid"/>
            <a:miter lim="800000"/>
          </a:ln>
          <a:effectLst/>
        </p:spPr>
      </p:cxnSp>
      <p:cxnSp>
        <p:nvCxnSpPr>
          <p:cNvPr id="37" name="Ευθεία γραμμή σύνδεσης 36">
            <a:extLst>
              <a:ext uri="{FF2B5EF4-FFF2-40B4-BE49-F238E27FC236}">
                <a16:creationId xmlns:a16="http://schemas.microsoft.com/office/drawing/2014/main" id="{4726A867-51D2-4527-AC7F-E4D6F775D040}"/>
              </a:ext>
            </a:extLst>
          </p:cNvPr>
          <p:cNvCxnSpPr>
            <a:cxnSpLocks/>
          </p:cNvCxnSpPr>
          <p:nvPr/>
        </p:nvCxnSpPr>
        <p:spPr>
          <a:xfrm flipH="1">
            <a:off x="1830850" y="2664069"/>
            <a:ext cx="1" cy="527538"/>
          </a:xfrm>
          <a:prstGeom prst="line">
            <a:avLst/>
          </a:prstGeom>
          <a:noFill/>
          <a:ln w="19050" cap="flat" cmpd="sng" algn="ctr">
            <a:solidFill>
              <a:sysClr val="windowText" lastClr="000000"/>
            </a:solidFill>
            <a:prstDash val="solid"/>
            <a:miter lim="800000"/>
          </a:ln>
          <a:effectLst/>
        </p:spPr>
      </p:cxnSp>
      <p:cxnSp>
        <p:nvCxnSpPr>
          <p:cNvPr id="39" name="Ευθεία γραμμή σύνδεσης 38">
            <a:extLst>
              <a:ext uri="{FF2B5EF4-FFF2-40B4-BE49-F238E27FC236}">
                <a16:creationId xmlns:a16="http://schemas.microsoft.com/office/drawing/2014/main" id="{4211F63E-BCA1-41D9-9394-CBB898DF605A}"/>
              </a:ext>
            </a:extLst>
          </p:cNvPr>
          <p:cNvCxnSpPr>
            <a:cxnSpLocks/>
          </p:cNvCxnSpPr>
          <p:nvPr/>
        </p:nvCxnSpPr>
        <p:spPr>
          <a:xfrm flipH="1">
            <a:off x="2074985" y="5688623"/>
            <a:ext cx="1622766" cy="2931"/>
          </a:xfrm>
          <a:prstGeom prst="line">
            <a:avLst/>
          </a:prstGeom>
          <a:noFill/>
          <a:ln w="19050" cap="flat" cmpd="sng" algn="ctr">
            <a:solidFill>
              <a:sysClr val="windowText" lastClr="000000"/>
            </a:solidFill>
            <a:prstDash val="solid"/>
            <a:miter lim="800000"/>
          </a:ln>
          <a:effectLst/>
        </p:spPr>
      </p:cxnSp>
      <p:cxnSp>
        <p:nvCxnSpPr>
          <p:cNvPr id="40" name="Ευθεία γραμμή σύνδεσης 39">
            <a:extLst>
              <a:ext uri="{FF2B5EF4-FFF2-40B4-BE49-F238E27FC236}">
                <a16:creationId xmlns:a16="http://schemas.microsoft.com/office/drawing/2014/main" id="{6315A992-3F3B-4564-9A4D-C82E7B5FBC95}"/>
              </a:ext>
            </a:extLst>
          </p:cNvPr>
          <p:cNvCxnSpPr>
            <a:cxnSpLocks/>
          </p:cNvCxnSpPr>
          <p:nvPr/>
        </p:nvCxnSpPr>
        <p:spPr>
          <a:xfrm flipH="1">
            <a:off x="1830849" y="5404339"/>
            <a:ext cx="1" cy="527538"/>
          </a:xfrm>
          <a:prstGeom prst="line">
            <a:avLst/>
          </a:prstGeom>
          <a:noFill/>
          <a:ln w="19050" cap="flat" cmpd="sng" algn="ctr">
            <a:solidFill>
              <a:sysClr val="windowText" lastClr="000000"/>
            </a:solidFill>
            <a:prstDash val="solid"/>
            <a:miter lim="800000"/>
          </a:ln>
          <a:effectLst/>
        </p:spPr>
      </p:cxnSp>
      <p:cxnSp>
        <p:nvCxnSpPr>
          <p:cNvPr id="44" name="Ευθεία γραμμή σύνδεσης 43">
            <a:extLst>
              <a:ext uri="{FF2B5EF4-FFF2-40B4-BE49-F238E27FC236}">
                <a16:creationId xmlns:a16="http://schemas.microsoft.com/office/drawing/2014/main" id="{0621162D-39B7-49A7-9772-155DF43337E7}"/>
              </a:ext>
            </a:extLst>
          </p:cNvPr>
          <p:cNvCxnSpPr>
            <a:cxnSpLocks/>
          </p:cNvCxnSpPr>
          <p:nvPr/>
        </p:nvCxnSpPr>
        <p:spPr>
          <a:xfrm>
            <a:off x="2074984" y="5552343"/>
            <a:ext cx="1" cy="231530"/>
          </a:xfrm>
          <a:prstGeom prst="line">
            <a:avLst/>
          </a:prstGeom>
          <a:noFill/>
          <a:ln w="19050" cap="flat" cmpd="sng" algn="ctr">
            <a:solidFill>
              <a:sysClr val="windowText" lastClr="000000"/>
            </a:solidFill>
            <a:prstDash val="solid"/>
            <a:miter lim="800000"/>
          </a:ln>
          <a:effectLst/>
        </p:spPr>
      </p:cxnSp>
      <p:cxnSp>
        <p:nvCxnSpPr>
          <p:cNvPr id="46" name="Ευθεία γραμμή σύνδεσης 45">
            <a:extLst>
              <a:ext uri="{FF2B5EF4-FFF2-40B4-BE49-F238E27FC236}">
                <a16:creationId xmlns:a16="http://schemas.microsoft.com/office/drawing/2014/main" id="{9E94C20C-0DB9-449E-9532-B3426D94D8F6}"/>
              </a:ext>
            </a:extLst>
          </p:cNvPr>
          <p:cNvCxnSpPr>
            <a:cxnSpLocks/>
          </p:cNvCxnSpPr>
          <p:nvPr/>
        </p:nvCxnSpPr>
        <p:spPr>
          <a:xfrm flipH="1">
            <a:off x="1850482" y="4267202"/>
            <a:ext cx="1" cy="527538"/>
          </a:xfrm>
          <a:prstGeom prst="line">
            <a:avLst/>
          </a:prstGeom>
          <a:noFill/>
          <a:ln w="19050" cap="flat" cmpd="sng" algn="ctr">
            <a:solidFill>
              <a:sysClr val="windowText" lastClr="000000"/>
            </a:solidFill>
            <a:prstDash val="solid"/>
            <a:miter lim="800000"/>
          </a:ln>
          <a:effectLst/>
        </p:spPr>
      </p:cxnSp>
      <p:cxnSp>
        <p:nvCxnSpPr>
          <p:cNvPr id="47" name="Ευθεία γραμμή σύνδεσης 46">
            <a:extLst>
              <a:ext uri="{FF2B5EF4-FFF2-40B4-BE49-F238E27FC236}">
                <a16:creationId xmlns:a16="http://schemas.microsoft.com/office/drawing/2014/main" id="{00888228-2CC0-4E55-8E49-25846E5D9466}"/>
              </a:ext>
            </a:extLst>
          </p:cNvPr>
          <p:cNvCxnSpPr>
            <a:cxnSpLocks/>
          </p:cNvCxnSpPr>
          <p:nvPr/>
        </p:nvCxnSpPr>
        <p:spPr>
          <a:xfrm flipH="1">
            <a:off x="2454816" y="4270135"/>
            <a:ext cx="1" cy="527538"/>
          </a:xfrm>
          <a:prstGeom prst="line">
            <a:avLst/>
          </a:prstGeom>
          <a:noFill/>
          <a:ln w="19050" cap="flat" cmpd="sng" algn="ctr">
            <a:solidFill>
              <a:sysClr val="windowText" lastClr="000000"/>
            </a:solidFill>
            <a:prstDash val="solid"/>
            <a:miter lim="800000"/>
          </a:ln>
          <a:effectLst/>
        </p:spPr>
      </p:cxnSp>
      <p:cxnSp>
        <p:nvCxnSpPr>
          <p:cNvPr id="48" name="Ευθεία γραμμή σύνδεσης 47">
            <a:extLst>
              <a:ext uri="{FF2B5EF4-FFF2-40B4-BE49-F238E27FC236}">
                <a16:creationId xmlns:a16="http://schemas.microsoft.com/office/drawing/2014/main" id="{C0C489DC-307F-480B-ABEB-B80CB54B7877}"/>
              </a:ext>
            </a:extLst>
          </p:cNvPr>
          <p:cNvCxnSpPr>
            <a:cxnSpLocks/>
          </p:cNvCxnSpPr>
          <p:nvPr/>
        </p:nvCxnSpPr>
        <p:spPr>
          <a:xfrm flipH="1">
            <a:off x="1856344" y="1503486"/>
            <a:ext cx="1" cy="527538"/>
          </a:xfrm>
          <a:prstGeom prst="line">
            <a:avLst/>
          </a:prstGeom>
          <a:noFill/>
          <a:ln w="19050" cap="flat" cmpd="sng" algn="ctr">
            <a:solidFill>
              <a:sysClr val="windowText" lastClr="000000"/>
            </a:solidFill>
            <a:prstDash val="solid"/>
            <a:miter lim="800000"/>
          </a:ln>
          <a:effectLst/>
        </p:spPr>
      </p:cxnSp>
      <p:cxnSp>
        <p:nvCxnSpPr>
          <p:cNvPr id="49" name="Ευθεία γραμμή σύνδεσης 48">
            <a:extLst>
              <a:ext uri="{FF2B5EF4-FFF2-40B4-BE49-F238E27FC236}">
                <a16:creationId xmlns:a16="http://schemas.microsoft.com/office/drawing/2014/main" id="{4140CCAD-AF4D-4600-8D1F-6CA7D19E1F41}"/>
              </a:ext>
            </a:extLst>
          </p:cNvPr>
          <p:cNvCxnSpPr>
            <a:cxnSpLocks/>
          </p:cNvCxnSpPr>
          <p:nvPr/>
        </p:nvCxnSpPr>
        <p:spPr>
          <a:xfrm flipH="1">
            <a:off x="2145323" y="2927837"/>
            <a:ext cx="1548615" cy="1"/>
          </a:xfrm>
          <a:prstGeom prst="line">
            <a:avLst/>
          </a:prstGeom>
          <a:noFill/>
          <a:ln w="19050" cap="flat" cmpd="sng" algn="ctr">
            <a:solidFill>
              <a:sysClr val="windowText" lastClr="000000"/>
            </a:solidFill>
            <a:prstDash val="solid"/>
            <a:miter lim="800000"/>
          </a:ln>
          <a:effectLst/>
        </p:spPr>
      </p:cxnSp>
      <p:cxnSp>
        <p:nvCxnSpPr>
          <p:cNvPr id="52" name="Ευθεία γραμμή σύνδεσης 51">
            <a:extLst>
              <a:ext uri="{FF2B5EF4-FFF2-40B4-BE49-F238E27FC236}">
                <a16:creationId xmlns:a16="http://schemas.microsoft.com/office/drawing/2014/main" id="{138FAED8-46F8-4A5C-A934-292CDB33F66E}"/>
              </a:ext>
            </a:extLst>
          </p:cNvPr>
          <p:cNvCxnSpPr>
            <a:cxnSpLocks/>
          </p:cNvCxnSpPr>
          <p:nvPr/>
        </p:nvCxnSpPr>
        <p:spPr>
          <a:xfrm flipH="1">
            <a:off x="2454816" y="1767255"/>
            <a:ext cx="1232093" cy="0"/>
          </a:xfrm>
          <a:prstGeom prst="line">
            <a:avLst/>
          </a:prstGeom>
          <a:noFill/>
          <a:ln w="19050" cap="flat" cmpd="sng" algn="ctr">
            <a:solidFill>
              <a:sysClr val="windowText" lastClr="000000"/>
            </a:solidFill>
            <a:prstDash val="solid"/>
            <a:miter lim="800000"/>
          </a:ln>
          <a:effectLst/>
        </p:spPr>
      </p:cxnSp>
      <p:cxnSp>
        <p:nvCxnSpPr>
          <p:cNvPr id="53" name="Ευθεία γραμμή σύνδεσης 52">
            <a:extLst>
              <a:ext uri="{FF2B5EF4-FFF2-40B4-BE49-F238E27FC236}">
                <a16:creationId xmlns:a16="http://schemas.microsoft.com/office/drawing/2014/main" id="{5D106310-A1B6-46A4-A933-4B4BF79800C0}"/>
              </a:ext>
            </a:extLst>
          </p:cNvPr>
          <p:cNvCxnSpPr>
            <a:cxnSpLocks/>
          </p:cNvCxnSpPr>
          <p:nvPr/>
        </p:nvCxnSpPr>
        <p:spPr>
          <a:xfrm flipH="1">
            <a:off x="2451300" y="1496911"/>
            <a:ext cx="1" cy="527538"/>
          </a:xfrm>
          <a:prstGeom prst="line">
            <a:avLst/>
          </a:prstGeom>
          <a:noFill/>
          <a:ln w="19050" cap="flat" cmpd="sng" algn="ctr">
            <a:solidFill>
              <a:sysClr val="windowText" lastClr="000000"/>
            </a:solidFill>
            <a:prstDash val="solid"/>
            <a:miter lim="800000"/>
          </a:ln>
          <a:effectLst/>
        </p:spPr>
      </p:cxnSp>
      <p:cxnSp>
        <p:nvCxnSpPr>
          <p:cNvPr id="55" name="Ευθεία γραμμή σύνδεσης 54">
            <a:extLst>
              <a:ext uri="{FF2B5EF4-FFF2-40B4-BE49-F238E27FC236}">
                <a16:creationId xmlns:a16="http://schemas.microsoft.com/office/drawing/2014/main" id="{F30869DF-1FF9-4DF1-99A4-394075B99EAC}"/>
              </a:ext>
            </a:extLst>
          </p:cNvPr>
          <p:cNvCxnSpPr>
            <a:cxnSpLocks/>
          </p:cNvCxnSpPr>
          <p:nvPr/>
        </p:nvCxnSpPr>
        <p:spPr>
          <a:xfrm>
            <a:off x="2141808" y="2793778"/>
            <a:ext cx="1" cy="231530"/>
          </a:xfrm>
          <a:prstGeom prst="line">
            <a:avLst/>
          </a:prstGeom>
          <a:noFill/>
          <a:ln w="190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58" name="TextBox 43">
                <a:extLst>
                  <a:ext uri="{FF2B5EF4-FFF2-40B4-BE49-F238E27FC236}">
                    <a16:creationId xmlns:a16="http://schemas.microsoft.com/office/drawing/2014/main" id="{4195FF07-F3F7-4127-8BBD-7EA5A2E3F9DC}"/>
                  </a:ext>
                </a:extLst>
              </p:cNvPr>
              <p:cNvSpPr txBox="1"/>
              <p:nvPr/>
            </p:nvSpPr>
            <p:spPr>
              <a:xfrm>
                <a:off x="2413044" y="1291543"/>
                <a:ext cx="759065" cy="491288"/>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1800" b="1" i="1" kern="1200" smtClean="0">
                              <a:solidFill>
                                <a:srgbClr val="836967"/>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m:t>
                          </m:r>
                          <m:r>
                            <a:rPr lang="el-GR" sz="1800" b="1" i="1" kern="1200">
                              <a:solidFill>
                                <a:srgbClr val="000000"/>
                              </a:solidFill>
                              <a:effectLst/>
                              <a:latin typeface="Cambria Math" panose="02040503050406030204" pitchFamily="18" charset="0"/>
                              <a:ea typeface="+mn-ea"/>
                              <a:cs typeface="+mn-cs"/>
                            </a:rPr>
                            <m:t>𝑸</m:t>
                          </m:r>
                        </m:e>
                        <m:sub>
                          <m:r>
                            <a:rPr lang="en-US" sz="1800" kern="1200">
                              <a:solidFill>
                                <a:srgbClr val="000000"/>
                              </a:solidFill>
                              <a:effectLst/>
                              <a:latin typeface="Cambria Math" panose="02040503050406030204" pitchFamily="18" charset="0"/>
                              <a:ea typeface="+mn-ea"/>
                              <a:cs typeface="+mn-cs"/>
                            </a:rPr>
                            <m:t>0</m:t>
                          </m:r>
                        </m:sub>
                      </m:sSub>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8" name="TextBox 43">
                <a:extLst>
                  <a:ext uri="{FF2B5EF4-FFF2-40B4-BE49-F238E27FC236}">
                    <a16:creationId xmlns:a16="http://schemas.microsoft.com/office/drawing/2014/main" id="{4195FF07-F3F7-4127-8BBD-7EA5A2E3F9DC}"/>
                  </a:ext>
                </a:extLst>
              </p:cNvPr>
              <p:cNvSpPr txBox="1">
                <a:spLocks noRot="1" noChangeAspect="1" noMove="1" noResize="1" noEditPoints="1" noAdjustHandles="1" noChangeArrowheads="1" noChangeShapeType="1" noTextEdit="1"/>
              </p:cNvSpPr>
              <p:nvPr/>
            </p:nvSpPr>
            <p:spPr>
              <a:xfrm>
                <a:off x="2413044" y="1291543"/>
                <a:ext cx="759065" cy="491288"/>
              </a:xfrm>
              <a:prstGeom prst="rect">
                <a:avLst/>
              </a:prstGeom>
              <a:blipFill>
                <a:blip r:embed="rId2"/>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59" name="TextBox 43">
                <a:extLst>
                  <a:ext uri="{FF2B5EF4-FFF2-40B4-BE49-F238E27FC236}">
                    <a16:creationId xmlns:a16="http://schemas.microsoft.com/office/drawing/2014/main" id="{819AFC5C-30B6-420C-BF76-3C617E1F6EFF}"/>
                  </a:ext>
                </a:extLst>
              </p:cNvPr>
              <p:cNvSpPr txBox="1"/>
              <p:nvPr/>
            </p:nvSpPr>
            <p:spPr>
              <a:xfrm>
                <a:off x="1094129" y="1261142"/>
                <a:ext cx="759065" cy="491288"/>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1800" b="1" i="1" kern="1200" smtClean="0">
                              <a:solidFill>
                                <a:srgbClr val="836967"/>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m:t>
                          </m:r>
                          <m:r>
                            <a:rPr lang="el-GR" sz="1800" b="1" i="1" kern="1200">
                              <a:solidFill>
                                <a:srgbClr val="000000"/>
                              </a:solidFill>
                              <a:effectLst/>
                              <a:latin typeface="Cambria Math" panose="02040503050406030204" pitchFamily="18" charset="0"/>
                              <a:ea typeface="+mn-ea"/>
                              <a:cs typeface="+mn-cs"/>
                            </a:rPr>
                            <m:t>𝑸</m:t>
                          </m:r>
                        </m:e>
                        <m:sub>
                          <m:r>
                            <a:rPr lang="en-US" sz="1800" kern="1200">
                              <a:solidFill>
                                <a:srgbClr val="000000"/>
                              </a:solidFill>
                              <a:effectLst/>
                              <a:latin typeface="Cambria Math" panose="02040503050406030204" pitchFamily="18" charset="0"/>
                              <a:ea typeface="+mn-ea"/>
                              <a:cs typeface="+mn-cs"/>
                            </a:rPr>
                            <m:t>0</m:t>
                          </m:r>
                        </m:sub>
                      </m:sSub>
                    </m:oMath>
                  </m:oMathPara>
                </a14:m>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9" name="TextBox 43">
                <a:extLst>
                  <a:ext uri="{FF2B5EF4-FFF2-40B4-BE49-F238E27FC236}">
                    <a16:creationId xmlns:a16="http://schemas.microsoft.com/office/drawing/2014/main" id="{819AFC5C-30B6-420C-BF76-3C617E1F6EFF}"/>
                  </a:ext>
                </a:extLst>
              </p:cNvPr>
              <p:cNvSpPr txBox="1">
                <a:spLocks noRot="1" noChangeAspect="1" noMove="1" noResize="1" noEditPoints="1" noAdjustHandles="1" noChangeArrowheads="1" noChangeShapeType="1" noTextEdit="1"/>
              </p:cNvSpPr>
              <p:nvPr/>
            </p:nvSpPr>
            <p:spPr>
              <a:xfrm>
                <a:off x="1094129" y="1261142"/>
                <a:ext cx="759065" cy="491288"/>
              </a:xfrm>
              <a:prstGeom prst="rect">
                <a:avLst/>
              </a:prstGeom>
              <a:blipFill>
                <a:blip r:embed="rId3"/>
                <a:stretch>
                  <a:fillRect/>
                </a:stretch>
              </a:blipFill>
            </p:spPr>
            <p:txBody>
              <a:bodyPr/>
              <a:lstStyle/>
              <a:p>
                <a:r>
                  <a:rPr lang="el-GR">
                    <a:noFill/>
                  </a:rPr>
                  <a:t> </a:t>
                </a:r>
              </a:p>
            </p:txBody>
          </p:sp>
        </mc:Fallback>
      </mc:AlternateContent>
      <p:sp>
        <p:nvSpPr>
          <p:cNvPr id="60" name="Ορθογώνιο 59">
            <a:extLst>
              <a:ext uri="{FF2B5EF4-FFF2-40B4-BE49-F238E27FC236}">
                <a16:creationId xmlns:a16="http://schemas.microsoft.com/office/drawing/2014/main" id="{A042C31E-A413-4C63-99F6-4F4128EE76D0}"/>
              </a:ext>
            </a:extLst>
          </p:cNvPr>
          <p:cNvSpPr/>
          <p:nvPr/>
        </p:nvSpPr>
        <p:spPr>
          <a:xfrm>
            <a:off x="1857510" y="4267201"/>
            <a:ext cx="555531" cy="524607"/>
          </a:xfrm>
          <a:prstGeom prst="rect">
            <a:avLst/>
          </a:prstGeom>
          <a:solidFill>
            <a:srgbClr val="FBCDE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6A3E49-61AD-42BF-A182-59F0D0252167}"/>
                  </a:ext>
                </a:extLst>
              </p:cNvPr>
              <p:cNvSpPr txBox="1"/>
              <p:nvPr/>
            </p:nvSpPr>
            <p:spPr>
              <a:xfrm flipH="1">
                <a:off x="1846967" y="2974701"/>
                <a:ext cx="3443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b="1" i="1" smtClean="0">
                          <a:latin typeface="Cambria Math" panose="02040503050406030204" pitchFamily="18" charset="0"/>
                        </a:rPr>
                        <m:t>𝑽</m:t>
                      </m:r>
                    </m:oMath>
                  </m:oMathPara>
                </a14:m>
                <a:endParaRPr lang="el-GR" dirty="0"/>
              </a:p>
            </p:txBody>
          </p:sp>
        </mc:Choice>
        <mc:Fallback xmlns="">
          <p:sp>
            <p:nvSpPr>
              <p:cNvPr id="61" name="TextBox 60">
                <a:extLst>
                  <a:ext uri="{FF2B5EF4-FFF2-40B4-BE49-F238E27FC236}">
                    <a16:creationId xmlns:a16="http://schemas.microsoft.com/office/drawing/2014/main" id="{D96A3E49-61AD-42BF-A182-59F0D0252167}"/>
                  </a:ext>
                </a:extLst>
              </p:cNvPr>
              <p:cNvSpPr txBox="1">
                <a:spLocks noRot="1" noChangeAspect="1" noMove="1" noResize="1" noEditPoints="1" noAdjustHandles="1" noChangeArrowheads="1" noChangeShapeType="1" noTextEdit="1"/>
              </p:cNvSpPr>
              <p:nvPr/>
            </p:nvSpPr>
            <p:spPr>
              <a:xfrm flipH="1">
                <a:off x="1846967" y="2974701"/>
                <a:ext cx="344366" cy="369332"/>
              </a:xfrm>
              <a:prstGeom prst="rect">
                <a:avLst/>
              </a:prstGeom>
              <a:blipFill>
                <a:blip r:embed="rId4"/>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8B6F8D-3FFC-4A91-80F3-CB126F550137}"/>
                  </a:ext>
                </a:extLst>
              </p:cNvPr>
              <p:cNvSpPr txBox="1"/>
              <p:nvPr/>
            </p:nvSpPr>
            <p:spPr>
              <a:xfrm flipH="1">
                <a:off x="1830849" y="5713536"/>
                <a:ext cx="3443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b="1" i="1" smtClean="0">
                          <a:latin typeface="Cambria Math" panose="02040503050406030204" pitchFamily="18" charset="0"/>
                        </a:rPr>
                        <m:t>𝑽</m:t>
                      </m:r>
                    </m:oMath>
                  </m:oMathPara>
                </a14:m>
                <a:endParaRPr lang="el-GR" dirty="0"/>
              </a:p>
            </p:txBody>
          </p:sp>
        </mc:Choice>
        <mc:Fallback xmlns="">
          <p:sp>
            <p:nvSpPr>
              <p:cNvPr id="62" name="TextBox 61">
                <a:extLst>
                  <a:ext uri="{FF2B5EF4-FFF2-40B4-BE49-F238E27FC236}">
                    <a16:creationId xmlns:a16="http://schemas.microsoft.com/office/drawing/2014/main" id="{3F8B6F8D-3FFC-4A91-80F3-CB126F550137}"/>
                  </a:ext>
                </a:extLst>
              </p:cNvPr>
              <p:cNvSpPr txBox="1">
                <a:spLocks noRot="1" noChangeAspect="1" noMove="1" noResize="1" noEditPoints="1" noAdjustHandles="1" noChangeArrowheads="1" noChangeShapeType="1" noTextEdit="1"/>
              </p:cNvSpPr>
              <p:nvPr/>
            </p:nvSpPr>
            <p:spPr>
              <a:xfrm flipH="1">
                <a:off x="1830849" y="5713536"/>
                <a:ext cx="344366" cy="369332"/>
              </a:xfrm>
              <a:prstGeom prst="rect">
                <a:avLst/>
              </a:prstGeom>
              <a:blipFill>
                <a:blip r:embed="rId5"/>
                <a:stretch>
                  <a:fillRect/>
                </a:stretch>
              </a:blipFill>
            </p:spPr>
            <p:txBody>
              <a:bodyPr/>
              <a:lstStyle/>
              <a:p>
                <a:r>
                  <a:rPr lang="el-GR">
                    <a:noFill/>
                  </a:rPr>
                  <a:t> </a:t>
                </a:r>
              </a:p>
            </p:txBody>
          </p:sp>
        </mc:Fallback>
      </mc:AlternateContent>
      <p:sp>
        <p:nvSpPr>
          <p:cNvPr id="64" name="TextBox 44">
            <a:extLst>
              <a:ext uri="{FF2B5EF4-FFF2-40B4-BE49-F238E27FC236}">
                <a16:creationId xmlns:a16="http://schemas.microsoft.com/office/drawing/2014/main" id="{41D7A82F-830D-43CC-ACCE-6090EE537D85}"/>
              </a:ext>
            </a:extLst>
          </p:cNvPr>
          <p:cNvSpPr txBox="1"/>
          <p:nvPr/>
        </p:nvSpPr>
        <p:spPr>
          <a:xfrm>
            <a:off x="1133629" y="4076617"/>
            <a:ext cx="700161"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Box 44">
            <a:extLst>
              <a:ext uri="{FF2B5EF4-FFF2-40B4-BE49-F238E27FC236}">
                <a16:creationId xmlns:a16="http://schemas.microsoft.com/office/drawing/2014/main" id="{DDFEEE98-BE28-4EE4-A33F-AC0A08D2B769}"/>
              </a:ext>
            </a:extLst>
          </p:cNvPr>
          <p:cNvSpPr txBox="1"/>
          <p:nvPr/>
        </p:nvSpPr>
        <p:spPr>
          <a:xfrm>
            <a:off x="2370701" y="4055435"/>
            <a:ext cx="700161" cy="373757"/>
          </a:xfrm>
          <a:prstGeom prst="rect">
            <a:avLst/>
          </a:prstGeom>
          <a:noFill/>
        </p:spPr>
        <p:txBody>
          <a:bodyPr wrap="square">
            <a:spAutoFit/>
          </a:bodyPr>
          <a:lstStyle/>
          <a:p>
            <a:pPr>
              <a:lnSpc>
                <a:spcPct val="107000"/>
              </a:lnSpc>
              <a:spcAft>
                <a:spcPts val="800"/>
              </a:spcAft>
            </a:pPr>
            <a:r>
              <a:rPr lang="en-US" sz="1800" b="1" i="1" kern="1200" dirty="0">
                <a:effectLst/>
                <a:latin typeface="Cambria Math" panose="02040503050406030204" pitchFamily="18" charset="0"/>
                <a:ea typeface="+mn-ea"/>
                <a:cs typeface="+mn-cs"/>
              </a:rPr>
              <a:t>   -Q</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Πλαίσιο κειμένου 2">
            <a:extLst>
              <a:ext uri="{FF2B5EF4-FFF2-40B4-BE49-F238E27FC236}">
                <a16:creationId xmlns:a16="http://schemas.microsoft.com/office/drawing/2014/main" id="{AB1026F0-F76F-4B1D-B6EE-11AA88DE61BE}"/>
              </a:ext>
            </a:extLst>
          </p:cNvPr>
          <p:cNvSpPr txBox="1">
            <a:spLocks noChangeArrowheads="1"/>
          </p:cNvSpPr>
          <p:nvPr/>
        </p:nvSpPr>
        <p:spPr bwMode="auto">
          <a:xfrm>
            <a:off x="2071172" y="5278292"/>
            <a:ext cx="281940" cy="4434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Πλαίσιο κειμένου 2">
            <a:extLst>
              <a:ext uri="{FF2B5EF4-FFF2-40B4-BE49-F238E27FC236}">
                <a16:creationId xmlns:a16="http://schemas.microsoft.com/office/drawing/2014/main" id="{EC1AC31C-A8CD-4B5A-ABEF-B9695D9DDAFA}"/>
              </a:ext>
            </a:extLst>
          </p:cNvPr>
          <p:cNvSpPr txBox="1">
            <a:spLocks noChangeArrowheads="1"/>
          </p:cNvSpPr>
          <p:nvPr/>
        </p:nvSpPr>
        <p:spPr bwMode="auto">
          <a:xfrm>
            <a:off x="2138294" y="2516482"/>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Πλαίσιο κειμένου 2">
            <a:extLst>
              <a:ext uri="{FF2B5EF4-FFF2-40B4-BE49-F238E27FC236}">
                <a16:creationId xmlns:a16="http://schemas.microsoft.com/office/drawing/2014/main" id="{E017C77C-EDA1-49A9-A244-BC844F5FD4D4}"/>
              </a:ext>
            </a:extLst>
          </p:cNvPr>
          <p:cNvSpPr txBox="1">
            <a:spLocks noChangeArrowheads="1"/>
          </p:cNvSpPr>
          <p:nvPr/>
        </p:nvSpPr>
        <p:spPr bwMode="auto">
          <a:xfrm>
            <a:off x="1505826" y="5258093"/>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Πλαίσιο κειμένου 2">
            <a:extLst>
              <a:ext uri="{FF2B5EF4-FFF2-40B4-BE49-F238E27FC236}">
                <a16:creationId xmlns:a16="http://schemas.microsoft.com/office/drawing/2014/main" id="{616ACD36-0D1D-4EAC-861B-9AD63CE24BD1}"/>
              </a:ext>
            </a:extLst>
          </p:cNvPr>
          <p:cNvSpPr txBox="1">
            <a:spLocks noChangeArrowheads="1"/>
          </p:cNvSpPr>
          <p:nvPr/>
        </p:nvSpPr>
        <p:spPr bwMode="auto">
          <a:xfrm>
            <a:off x="1483709" y="2499528"/>
            <a:ext cx="281940" cy="525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 name="Εικόνα 70">
            <a:extLst>
              <a:ext uri="{FF2B5EF4-FFF2-40B4-BE49-F238E27FC236}">
                <a16:creationId xmlns:a16="http://schemas.microsoft.com/office/drawing/2014/main" id="{62E0DA45-DA53-4DAA-929C-195C7D39AE83}"/>
              </a:ext>
            </a:extLst>
          </p:cNvPr>
          <p:cNvPicPr>
            <a:picLocks noChangeAspect="1"/>
          </p:cNvPicPr>
          <p:nvPr/>
        </p:nvPicPr>
        <p:blipFill>
          <a:blip r:embed="rId6"/>
          <a:stretch>
            <a:fillRect/>
          </a:stretch>
        </p:blipFill>
        <p:spPr>
          <a:xfrm>
            <a:off x="3781483" y="1471237"/>
            <a:ext cx="5262372" cy="553212"/>
          </a:xfrm>
          <a:prstGeom prst="rect">
            <a:avLst/>
          </a:prstGeom>
        </p:spPr>
      </p:pic>
      <p:pic>
        <p:nvPicPr>
          <p:cNvPr id="73" name="Εικόνα 72">
            <a:extLst>
              <a:ext uri="{FF2B5EF4-FFF2-40B4-BE49-F238E27FC236}">
                <a16:creationId xmlns:a16="http://schemas.microsoft.com/office/drawing/2014/main" id="{4E6D953F-B30D-4453-913E-F40A44D65793}"/>
              </a:ext>
            </a:extLst>
          </p:cNvPr>
          <p:cNvPicPr>
            <a:picLocks noChangeAspect="1"/>
          </p:cNvPicPr>
          <p:nvPr/>
        </p:nvPicPr>
        <p:blipFill>
          <a:blip r:embed="rId7"/>
          <a:stretch>
            <a:fillRect/>
          </a:stretch>
        </p:blipFill>
        <p:spPr>
          <a:xfrm>
            <a:off x="3686909" y="2070940"/>
            <a:ext cx="5262372" cy="553212"/>
          </a:xfrm>
          <a:prstGeom prst="rect">
            <a:avLst/>
          </a:prstGeom>
        </p:spPr>
      </p:pic>
      <p:pic>
        <p:nvPicPr>
          <p:cNvPr id="75" name="Εικόνα 74">
            <a:extLst>
              <a:ext uri="{FF2B5EF4-FFF2-40B4-BE49-F238E27FC236}">
                <a16:creationId xmlns:a16="http://schemas.microsoft.com/office/drawing/2014/main" id="{10F822A5-BC51-4955-A477-515DE52AA670}"/>
              </a:ext>
            </a:extLst>
          </p:cNvPr>
          <p:cNvPicPr>
            <a:picLocks noChangeAspect="1"/>
          </p:cNvPicPr>
          <p:nvPr/>
        </p:nvPicPr>
        <p:blipFill>
          <a:blip r:embed="rId8"/>
          <a:stretch>
            <a:fillRect/>
          </a:stretch>
        </p:blipFill>
        <p:spPr>
          <a:xfrm>
            <a:off x="4967642" y="2701252"/>
            <a:ext cx="5262372" cy="553212"/>
          </a:xfrm>
          <a:prstGeom prst="rect">
            <a:avLst/>
          </a:prstGeom>
        </p:spPr>
      </p:pic>
    </p:spTree>
    <p:extLst>
      <p:ext uri="{BB962C8B-B14F-4D97-AF65-F5344CB8AC3E}">
        <p14:creationId xmlns:p14="http://schemas.microsoft.com/office/powerpoint/2010/main" val="368248941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1056</Words>
  <Application>Microsoft Office PowerPoint</Application>
  <PresentationFormat>Ευρεία οθόνη</PresentationFormat>
  <Paragraphs>198</Paragraphs>
  <Slides>19</Slides>
  <Notes>0</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19</vt:i4>
      </vt:variant>
    </vt:vector>
  </HeadingPairs>
  <TitlesOfParts>
    <vt:vector size="28" baseType="lpstr">
      <vt:lpstr>Arial</vt:lpstr>
      <vt:lpstr>Calibri</vt:lpstr>
      <vt:lpstr>Calibri Light</vt:lpstr>
      <vt:lpstr>Cambria Math</vt:lpstr>
      <vt:lpstr>Exo 2</vt:lpstr>
      <vt:lpstr>Roboto Condensed</vt:lpstr>
      <vt:lpstr>Times New Roman</vt:lpstr>
      <vt:lpstr>Wingdings</vt: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ANASTASIA</dc:creator>
  <cp:lastModifiedBy>Λεωνίδας</cp:lastModifiedBy>
  <cp:revision>66</cp:revision>
  <dcterms:created xsi:type="dcterms:W3CDTF">2021-07-08T18:51:58Z</dcterms:created>
  <dcterms:modified xsi:type="dcterms:W3CDTF">2021-07-13T11:45:41Z</dcterms:modified>
</cp:coreProperties>
</file>