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a8242249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8242249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8242249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8242249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a8242249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a8242249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8242249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8242249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a8242249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8242249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a8242249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a8242249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a8242249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8242249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a8242249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8242249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8242249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8242249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8242249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8242249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8242249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8242249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8242249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8242249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8242249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a8242249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8242249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8242249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8242249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8242249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a8242249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8242249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List_of_postal_codes_of_Canada:_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49175"/>
            <a:ext cx="5017500" cy="20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Grocery Dealer Recommendation System</a:t>
            </a:r>
            <a:endParaRPr b="1"/>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Leons Peniel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285150" y="71492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One-hot encoding we will integrate all restaurant columns to one column "Total Restaurants" and all food joint columns to "Total Joints" column. We assumed that different restaurants use the Same raw groceries. This assumption is made for simplicity and due to not having a very detailed dataset about different venues.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338138" y="461300"/>
            <a:ext cx="8467725" cy="2371725"/>
          </a:xfrm>
          <a:prstGeom prst="rect">
            <a:avLst/>
          </a:prstGeom>
          <a:noFill/>
          <a:ln>
            <a:noFill/>
          </a:ln>
        </p:spPr>
      </p:pic>
      <p:pic>
        <p:nvPicPr>
          <p:cNvPr id="191" name="Google Shape;191;p23"/>
          <p:cNvPicPr preferRelativeResize="0"/>
          <p:nvPr/>
        </p:nvPicPr>
        <p:blipFill>
          <a:blip r:embed="rId4">
            <a:alphaModFix/>
          </a:blip>
          <a:stretch>
            <a:fillRect/>
          </a:stretch>
        </p:blipFill>
        <p:spPr>
          <a:xfrm>
            <a:off x="338150" y="2936000"/>
            <a:ext cx="5821234" cy="200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23850" y="866775"/>
            <a:ext cx="5651100" cy="35211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GB" sz="3000">
                <a:solidFill>
                  <a:srgbClr val="FFFFFF"/>
                </a:solidFill>
                <a:latin typeface="Times New Roman"/>
                <a:ea typeface="Times New Roman"/>
                <a:cs typeface="Times New Roman"/>
                <a:sym typeface="Times New Roman"/>
              </a:rPr>
              <a:t>Machine Learning Techniques (K-Means Clustering)</a:t>
            </a:r>
            <a:endParaRPr b="1" sz="30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sz="30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297500" y="393750"/>
            <a:ext cx="7038900" cy="1694400"/>
          </a:xfrm>
          <a:prstGeom prst="rect">
            <a:avLst/>
          </a:prstGeom>
        </p:spPr>
        <p:txBody>
          <a:bodyPr anchorCtr="0" anchor="t" bIns="91425" lIns="91425" spcFirstLastPara="1" rIns="91425" wrap="square" tIns="91425">
            <a:noAutofit/>
          </a:bodyPr>
          <a:lstStyle/>
          <a:p>
            <a:pPr indent="0" lvl="0" marL="0" rtl="0" algn="l">
              <a:spcBef>
                <a:spcPts val="1900"/>
              </a:spcBef>
              <a:spcAft>
                <a:spcPts val="0"/>
              </a:spcAft>
              <a:buNone/>
            </a:pPr>
            <a:r>
              <a:rPr lang="en-GB" sz="2000">
                <a:solidFill>
                  <a:srgbClr val="FFFFFF"/>
                </a:solidFill>
                <a:latin typeface="Times New Roman"/>
                <a:ea typeface="Times New Roman"/>
                <a:cs typeface="Times New Roman"/>
                <a:sym typeface="Times New Roman"/>
              </a:rPr>
              <a:t>Here we cluster neighborhoods via K-means clustering method. We think that 5 clusters is enough and can cover the complexity of our problem. After clustering we will update our dataset and create a column representing the group for each neighborhood.</a:t>
            </a:r>
            <a:endParaRPr sz="2000">
              <a:solidFill>
                <a:srgbClr val="FFFFFF"/>
              </a:solidFill>
              <a:latin typeface="Times New Roman"/>
              <a:ea typeface="Times New Roman"/>
              <a:cs typeface="Times New Roman"/>
              <a:sym typeface="Times New Roman"/>
            </a:endParaRPr>
          </a:p>
        </p:txBody>
      </p:sp>
      <p:pic>
        <p:nvPicPr>
          <p:cNvPr id="202" name="Google Shape;202;p25"/>
          <p:cNvPicPr preferRelativeResize="0"/>
          <p:nvPr/>
        </p:nvPicPr>
        <p:blipFill>
          <a:blip r:embed="rId3">
            <a:alphaModFix/>
          </a:blip>
          <a:stretch>
            <a:fillRect/>
          </a:stretch>
        </p:blipFill>
        <p:spPr>
          <a:xfrm>
            <a:off x="1297500" y="2302325"/>
            <a:ext cx="6172200" cy="147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a:solidFill>
                  <a:srgbClr val="FFFFFF"/>
                </a:solidFill>
                <a:latin typeface="Times New Roman"/>
                <a:ea typeface="Times New Roman"/>
                <a:cs typeface="Times New Roman"/>
                <a:sym typeface="Times New Roman"/>
              </a:rPr>
              <a:t>Decision Making</a:t>
            </a:r>
            <a:endParaRPr b="1">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08" name="Google Shape;208;p2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Now, we focus on the centers of clusters and compare them for their "Total Restaurants" and their "Total Joints". The group which its center has the highest "Total Sum" will be our best recommendation to the contractor. {Note: Total Sum = Total Restaurants + Total Joints + Other Venues.} This algorithm although is pretty straightforward yet is strongly powerful.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152400" y="1215075"/>
            <a:ext cx="8839199" cy="23605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b="1" lang="en-GB">
                <a:solidFill>
                  <a:srgbClr val="FFFFFF"/>
                </a:solidFill>
                <a:latin typeface="Times New Roman"/>
                <a:ea typeface="Times New Roman"/>
                <a:cs typeface="Times New Roman"/>
                <a:sym typeface="Times New Roman"/>
              </a:rPr>
              <a:t>Results</a:t>
            </a:r>
            <a:r>
              <a:rPr lang="en-GB">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219" name="Google Shape;219;p28"/>
          <p:cNvPicPr preferRelativeResize="0"/>
          <p:nvPr/>
        </p:nvPicPr>
        <p:blipFill>
          <a:blip r:embed="rId3">
            <a:alphaModFix/>
          </a:blip>
          <a:stretch>
            <a:fillRect/>
          </a:stretch>
        </p:blipFill>
        <p:spPr>
          <a:xfrm>
            <a:off x="1449875" y="1307850"/>
            <a:ext cx="5299502"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FFFFFF"/>
                </a:solidFill>
                <a:latin typeface="Times New Roman"/>
                <a:ea typeface="Times New Roman"/>
                <a:cs typeface="Times New Roman"/>
                <a:sym typeface="Times New Roman"/>
              </a:rPr>
              <a:t>Thank You</a:t>
            </a:r>
            <a:endParaRPr sz="36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b="1" lang="en-GB">
                <a:solidFill>
                  <a:srgbClr val="FFFFFF"/>
                </a:solidFill>
                <a:latin typeface="Arial"/>
                <a:ea typeface="Arial"/>
                <a:cs typeface="Arial"/>
                <a:sym typeface="Arial"/>
              </a:rPr>
              <a:t>Introduction </a:t>
            </a:r>
            <a:endParaRPr>
              <a:solidFill>
                <a:srgbClr val="FFFFFF"/>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There is a groceries contractor in one of the boroughs of Toronto (North York).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469550"/>
            <a:ext cx="7038900" cy="4009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The contractor should build this warehouse where it is closest to its customers in order to minimize the cost of transportation in addition to the example above. which neighborhood (in that borough) would be a better choice for the contractor to build the warehouse in that neighborhood. Finding the right neighborhood is our mission and our recommender system will provide this contractor with a sorted list of neighborhoods in which the first element of the list will be the best suggested neighborhood.</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a:solidFill>
                  <a:srgbClr val="FFFFFF"/>
                </a:solidFill>
                <a:latin typeface="Times New Roman"/>
                <a:ea typeface="Times New Roman"/>
                <a:cs typeface="Times New Roman"/>
                <a:sym typeface="Times New Roman"/>
              </a:rPr>
              <a:t>Data We Need</a:t>
            </a:r>
            <a:endParaRPr b="1">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52" name="Google Shape;152;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We will need geo-locational information about that specific borough and the neighborhoods in that borough. We specifically and technically mean the latitude and longitude numbers of that borough. We assume that it is "North York" in Toronto. This is easily provided for us by the contractor, because the contractor has already made up his mind about the borough. The Postal Codes that fall into that borough would also be sufficient for us. I fact we will first find neighborhoods inside North York by their corresponding Postal Codes.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1297500" y="5419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We will need data about different venues in different neighborhoods of that specific borough. In order to gain that information we will use "Foursquare" locational information. By locational information for each venue we mean basic and advanced information about that venue.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a:solidFill>
                  <a:srgbClr val="FFFFFF"/>
                </a:solidFill>
                <a:latin typeface="Times New Roman"/>
                <a:ea typeface="Times New Roman"/>
                <a:cs typeface="Times New Roman"/>
                <a:sym typeface="Times New Roman"/>
              </a:rPr>
              <a:t>Identifying Neighborhoods inside "North York"</a:t>
            </a:r>
            <a:endParaRPr b="1">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We will use Postal Codes of different regions inside North York to find the list of neighborhoods. We will essentially obtain our information from </a:t>
            </a:r>
            <a:r>
              <a:rPr lang="en-GB" sz="2000" u="sng">
                <a:solidFill>
                  <a:srgbClr val="FFFFFF"/>
                </a:solidFill>
                <a:latin typeface="Times New Roman"/>
                <a:ea typeface="Times New Roman"/>
                <a:cs typeface="Times New Roman"/>
                <a:sym typeface="Times New Roman"/>
                <a:hlinkClick r:id="rId3"/>
              </a:rPr>
              <a:t>https://en.wikipedia.org/wiki/List_of_postal_codes_of_Canada:_M</a:t>
            </a:r>
            <a:r>
              <a:rPr lang="en-GB" sz="2000">
                <a:solidFill>
                  <a:srgbClr val="FFFFFF"/>
                </a:solidFill>
                <a:latin typeface="Times New Roman"/>
                <a:ea typeface="Times New Roman"/>
                <a:cs typeface="Times New Roman"/>
                <a:sym typeface="Times New Roman"/>
              </a:rPr>
              <a:t> and then process the table inside this site. Images from dataframes and also from maps will be provided in the presentation. Here we only present our strategy and how we got the mission accomplished.</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a:solidFill>
                  <a:srgbClr val="FFFFFF"/>
                </a:solidFill>
                <a:latin typeface="Times New Roman"/>
                <a:ea typeface="Times New Roman"/>
                <a:cs typeface="Times New Roman"/>
                <a:sym typeface="Times New Roman"/>
              </a:rPr>
              <a:t>Focusing on the "North York" Borough in Toronto</a:t>
            </a:r>
            <a:endParaRPr b="1">
              <a:solidFill>
                <a:srgbClr val="FF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169" name="Google Shape;169;p19"/>
          <p:cNvPicPr preferRelativeResize="0"/>
          <p:nvPr/>
        </p:nvPicPr>
        <p:blipFill>
          <a:blip r:embed="rId3">
            <a:alphaModFix/>
          </a:blip>
          <a:stretch>
            <a:fillRect/>
          </a:stretch>
        </p:blipFill>
        <p:spPr>
          <a:xfrm>
            <a:off x="1047750" y="1262076"/>
            <a:ext cx="7576701" cy="281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a:solidFill>
                  <a:srgbClr val="FFFFFF"/>
                </a:solidFill>
                <a:latin typeface="Times New Roman"/>
                <a:ea typeface="Times New Roman"/>
                <a:cs typeface="Times New Roman"/>
                <a:sym typeface="Times New Roman"/>
              </a:rPr>
              <a:t>A Map of North York and Its Neighbourhoods</a:t>
            </a:r>
            <a:endParaRPr b="1">
              <a:solidFill>
                <a:srgbClr val="FF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pic>
        <p:nvPicPr>
          <p:cNvPr id="175" name="Google Shape;175;p20"/>
          <p:cNvPicPr preferRelativeResize="0"/>
          <p:nvPr/>
        </p:nvPicPr>
        <p:blipFill>
          <a:blip r:embed="rId3">
            <a:alphaModFix/>
          </a:blip>
          <a:stretch>
            <a:fillRect/>
          </a:stretch>
        </p:blipFill>
        <p:spPr>
          <a:xfrm>
            <a:off x="1297500" y="1307850"/>
            <a:ext cx="6374560" cy="353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GB" sz="3000">
                <a:solidFill>
                  <a:srgbClr val="FFFFFF"/>
                </a:solidFill>
                <a:latin typeface="Times New Roman"/>
                <a:ea typeface="Times New Roman"/>
                <a:cs typeface="Times New Roman"/>
                <a:sym typeface="Times New Roman"/>
              </a:rPr>
              <a:t>Data Wrangling</a:t>
            </a:r>
            <a:endParaRPr b="1" sz="30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b="1" sz="30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