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2" r:id="rId3"/>
    <p:sldId id="275" r:id="rId4"/>
    <p:sldId id="258" r:id="rId5"/>
    <p:sldId id="276" r:id="rId6"/>
    <p:sldId id="279" r:id="rId7"/>
    <p:sldId id="282" r:id="rId8"/>
    <p:sldId id="280" r:id="rId9"/>
    <p:sldId id="278" r:id="rId10"/>
    <p:sldId id="281" r:id="rId11"/>
    <p:sldId id="283" r:id="rId12"/>
    <p:sldId id="284" r:id="rId13"/>
    <p:sldId id="285" r:id="rId14"/>
    <p:sldId id="266" r:id="rId15"/>
    <p:sldId id="286" r:id="rId16"/>
    <p:sldId id="288" r:id="rId17"/>
    <p:sldId id="287" r:id="rId18"/>
    <p:sldId id="289" r:id="rId19"/>
    <p:sldId id="290"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0" autoAdjust="0"/>
    <p:restoredTop sz="97477"/>
  </p:normalViewPr>
  <p:slideViewPr>
    <p:cSldViewPr snapToGrid="0">
      <p:cViewPr varScale="1">
        <p:scale>
          <a:sx n="186" d="100"/>
          <a:sy n="186" d="100"/>
        </p:scale>
        <p:origin x="984"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43" d="100"/>
          <a:sy n="143" d="100"/>
        </p:scale>
        <p:origin x="573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838EAC-ED19-455F-2395-5B01B94DD5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a:extLst>
              <a:ext uri="{FF2B5EF4-FFF2-40B4-BE49-F238E27FC236}">
                <a16:creationId xmlns:a16="http://schemas.microsoft.com/office/drawing/2014/main" id="{60E877B3-2E5E-AC67-5640-DCC0A5167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768DF6-D727-7A4C-B8BE-E1F43BDB954D}" type="datetimeFigureOut">
              <a:rPr lang="es-ES_tradnl" smtClean="0"/>
              <a:t>4/6/23</a:t>
            </a:fld>
            <a:endParaRPr lang="es-ES_tradnl"/>
          </a:p>
        </p:txBody>
      </p:sp>
      <p:sp>
        <p:nvSpPr>
          <p:cNvPr id="4" name="Footer Placeholder 3">
            <a:extLst>
              <a:ext uri="{FF2B5EF4-FFF2-40B4-BE49-F238E27FC236}">
                <a16:creationId xmlns:a16="http://schemas.microsoft.com/office/drawing/2014/main" id="{420E9870-9B18-49B8-554B-51A2C43589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Slide Number Placeholder 4">
            <a:extLst>
              <a:ext uri="{FF2B5EF4-FFF2-40B4-BE49-F238E27FC236}">
                <a16:creationId xmlns:a16="http://schemas.microsoft.com/office/drawing/2014/main" id="{D5019C1C-B64F-CC4E-580A-C455BAEEB8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DA86D8-E75D-8F46-B10C-DA600CE85FC7}" type="slidenum">
              <a:rPr lang="es-ES_tradnl" smtClean="0"/>
              <a:t>‹#›</a:t>
            </a:fld>
            <a:endParaRPr lang="es-ES_tradnl"/>
          </a:p>
        </p:txBody>
      </p:sp>
    </p:spTree>
    <p:extLst>
      <p:ext uri="{BB962C8B-B14F-4D97-AF65-F5344CB8AC3E}">
        <p14:creationId xmlns:p14="http://schemas.microsoft.com/office/powerpoint/2010/main" val="4156311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3832E-CEBA-7741-AC9C-D398F23EF351}" type="datetimeFigureOut">
              <a:rPr lang="es-ES_tradnl" smtClean="0"/>
              <a:t>4/6/23</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0E8BF-8919-8348-8AF4-BF9353850C02}" type="slidenum">
              <a:rPr lang="es-ES_tradnl" smtClean="0"/>
              <a:t>‹#›</a:t>
            </a:fld>
            <a:endParaRPr lang="es-ES_tradnl"/>
          </a:p>
        </p:txBody>
      </p:sp>
    </p:spTree>
    <p:extLst>
      <p:ext uri="{BB962C8B-B14F-4D97-AF65-F5344CB8AC3E}">
        <p14:creationId xmlns:p14="http://schemas.microsoft.com/office/powerpoint/2010/main" val="396980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5"/>
          </p:nvPr>
        </p:nvSpPr>
        <p:spPr/>
        <p:txBody>
          <a:bodyPr/>
          <a:lstStyle/>
          <a:p>
            <a:fld id="{F130E8BF-8919-8348-8AF4-BF9353850C02}" type="slidenum">
              <a:rPr lang="es-ES_tradnl" smtClean="0"/>
              <a:t>1</a:t>
            </a:fld>
            <a:endParaRPr lang="es-ES_tradnl"/>
          </a:p>
        </p:txBody>
      </p:sp>
    </p:spTree>
    <p:extLst>
      <p:ext uri="{BB962C8B-B14F-4D97-AF65-F5344CB8AC3E}">
        <p14:creationId xmlns:p14="http://schemas.microsoft.com/office/powerpoint/2010/main" val="418712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5"/>
          </p:nvPr>
        </p:nvSpPr>
        <p:spPr/>
        <p:txBody>
          <a:bodyPr/>
          <a:lstStyle/>
          <a:p>
            <a:fld id="{F130E8BF-8919-8348-8AF4-BF9353850C02}" type="slidenum">
              <a:rPr lang="es-ES_tradnl" smtClean="0"/>
              <a:t>4</a:t>
            </a:fld>
            <a:endParaRPr lang="es-ES_tradnl"/>
          </a:p>
        </p:txBody>
      </p:sp>
    </p:spTree>
    <p:extLst>
      <p:ext uri="{BB962C8B-B14F-4D97-AF65-F5344CB8AC3E}">
        <p14:creationId xmlns:p14="http://schemas.microsoft.com/office/powerpoint/2010/main" val="1563394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86279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s-ES"/>
              <a:t>Haga clic para modificar el estilo de título del patrón</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53747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s-ES"/>
              <a:t>Haga clic para modificar el estilo de título del patrón</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08974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09158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5556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5" name="Date Placeholder 4"/>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89537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7" name="Date Placeholder 6"/>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7D84E-0E76-444F-8C2F-83F1D9BD0C6E}" type="slidenum">
              <a:rPr lang="en-GB" smtClean="0"/>
              <a:pPr/>
              <a:t>‹#›</a:t>
            </a:fld>
            <a:endParaRPr lang="en-GB"/>
          </a:p>
        </p:txBody>
      </p:sp>
      <p:sp>
        <p:nvSpPr>
          <p:cNvPr id="11"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24423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Date Placeholder 2"/>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6750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7D84E-0E76-444F-8C2F-83F1D9BD0C6E}" type="slidenum">
              <a:rPr lang="en-GB" smtClean="0"/>
              <a:pPr/>
              <a:t>‹#›</a:t>
            </a:fld>
            <a:endParaRPr lang="en-GB"/>
          </a:p>
        </p:txBody>
      </p:sp>
      <p:sp>
        <p:nvSpPr>
          <p:cNvPr id="6"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90966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44033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s-ES"/>
              <a:t>Haga clic para modificar el estilo de título del patrón</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F669CD5-EC14-4DE5-86A6-D9133CD12038}" type="datetimeFigureOut">
              <a:rPr lang="en-GB" smtClean="0"/>
              <a:pPr/>
              <a:t>04/06/2023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80057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BF669CD5-EC14-4DE5-86A6-D9133CD12038}" type="datetimeFigureOut">
              <a:rPr lang="en-GB" smtClean="0"/>
              <a:pPr/>
              <a:t>04/06/2023</a:t>
            </a:fld>
            <a:endParaRPr lang="en-GB" dirty="0"/>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r>
              <a:rPr lang="en-US" dirty="0"/>
              <a:t>Footer</a:t>
            </a:r>
            <a:endParaRPr lang="en-GB" dirty="0"/>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DD7D84E-0E76-444F-8C2F-83F1D9BD0C6E}" type="slidenum">
              <a:rPr lang="en-GB" smtClean="0"/>
              <a:pPr/>
              <a:t>‹#›</a:t>
            </a:fld>
            <a:endParaRPr lang="en-GB" dirty="0"/>
          </a:p>
        </p:txBody>
      </p:sp>
      <p:sp>
        <p:nvSpPr>
          <p:cNvPr id="9" name="TextBox 8"/>
          <p:cNvSpPr txBox="1"/>
          <p:nvPr/>
        </p:nvSpPr>
        <p:spPr>
          <a:xfrm>
            <a:off x="5383410" y="6356350"/>
            <a:ext cx="1774012"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Limited 201</a:t>
            </a:r>
            <a:r>
              <a:rPr lang="pl-PL" sz="1000" dirty="0">
                <a:solidFill>
                  <a:srgbClr val="414141"/>
                </a:solidFill>
                <a:latin typeface="Raleway-v4020" pitchFamily="50" charset="-18"/>
                <a:ea typeface="Adobe Fan Heiti Std B" panose="020B0700000000000000" pitchFamily="34" charset="-128"/>
              </a:rPr>
              <a:t>7</a:t>
            </a:r>
            <a:r>
              <a:rPr lang="en-GB" sz="1000" dirty="0">
                <a:solidFill>
                  <a:srgbClr val="414141"/>
                </a:solidFill>
                <a:latin typeface="Raleway-v4020" pitchFamily="50" charset="-18"/>
                <a:ea typeface="Adobe Fan Heiti Std B" panose="020B0700000000000000" pitchFamily="34" charset="-128"/>
              </a:rPr>
              <a:t> </a:t>
            </a: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406493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lickr.com/photos/hubmedia/1447475908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D7D4F-4BF5-4FC3-BD75-882EA3C68443}"/>
              </a:ext>
            </a:extLst>
          </p:cNvPr>
          <p:cNvSpPr>
            <a:spLocks noGrp="1"/>
          </p:cNvSpPr>
          <p:nvPr>
            <p:ph type="title"/>
          </p:nvPr>
        </p:nvSpPr>
        <p:spPr>
          <a:xfrm>
            <a:off x="550676" y="2998695"/>
            <a:ext cx="3932237" cy="1600200"/>
          </a:xfrm>
        </p:spPr>
        <p:txBody>
          <a:bodyPr anchor="b">
            <a:normAutofit/>
          </a:bodyPr>
          <a:lstStyle/>
          <a:p>
            <a:pPr algn="ctr"/>
            <a:r>
              <a:rPr lang="en-US" b="1" i="0" dirty="0">
                <a:effectLst/>
              </a:rPr>
              <a:t>Docker Avanzado</a:t>
            </a:r>
            <a:br>
              <a:rPr lang="en-US" b="1" i="0" dirty="0">
                <a:effectLst/>
              </a:rPr>
            </a:br>
            <a:r>
              <a:rPr lang="en-US" b="1" i="0" dirty="0" err="1">
                <a:effectLst/>
              </a:rPr>
              <a:t>Dia</a:t>
            </a:r>
            <a:r>
              <a:rPr lang="en-US" b="1" i="0">
                <a:effectLst/>
              </a:rPr>
              <a:t> II</a:t>
            </a:r>
            <a:br>
              <a:rPr lang="en-US" b="1" i="0" dirty="0">
                <a:effectLst/>
              </a:rPr>
            </a:br>
            <a:endParaRPr lang="es-MX" dirty="0"/>
          </a:p>
        </p:txBody>
      </p:sp>
      <p:pic>
        <p:nvPicPr>
          <p:cNvPr id="9" name="Picture 8" descr="A picture containing child art, drawing, illustration, clipart&#10;&#10;Description automatically generated">
            <a:extLst>
              <a:ext uri="{FF2B5EF4-FFF2-40B4-BE49-F238E27FC236}">
                <a16:creationId xmlns:a16="http://schemas.microsoft.com/office/drawing/2014/main" id="{673F0A1E-A13D-36C9-49EC-4FABD1E19806}"/>
              </a:ext>
            </a:extLst>
          </p:cNvPr>
          <p:cNvPicPr>
            <a:picLocks noChangeAspect="1"/>
          </p:cNvPicPr>
          <p:nvPr/>
        </p:nvPicPr>
        <p:blipFill rotWithShape="1">
          <a:blip r:embed="rId3">
            <a:extLst>
              <a:ext uri="{28A0092B-C50C-407E-A947-70E740481C1C}">
                <a14:useLocalDpi xmlns:a14="http://schemas.microsoft.com/office/drawing/2010/main" val="0"/>
              </a:ext>
            </a:extLst>
          </a:blip>
          <a:srcRect l="2073" t="2040" r="1754" b="2380"/>
          <a:stretch/>
        </p:blipFill>
        <p:spPr>
          <a:xfrm>
            <a:off x="5416232" y="1440180"/>
            <a:ext cx="5935980" cy="3977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7962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4446-58A3-37B2-0D56-5F6C477BD560}"/>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50DA5774-4919-6264-BE6B-8A0E004D1C8E}"/>
              </a:ext>
            </a:extLst>
          </p:cNvPr>
          <p:cNvSpPr>
            <a:spLocks noGrp="1"/>
          </p:cNvSpPr>
          <p:nvPr>
            <p:ph idx="1"/>
          </p:nvPr>
        </p:nvSpPr>
        <p:spPr/>
        <p:txBody>
          <a:bodyPr/>
          <a:lstStyle/>
          <a:p>
            <a:pPr marL="0" indent="0">
              <a:buNone/>
            </a:pPr>
            <a:r>
              <a:rPr lang="es-ES_tradnl" dirty="0"/>
              <a:t>Monitoreo y resolución de problemas: Con múltiples aplicaciones en funcionamiento, el monitoreo y la resolución de problemas se vuelven más complejos. Identificar y resolver problemas en una aplicación específica sin afectar a otras aplicaciones puede requerir herramientas y enfoques adecuados.</a:t>
            </a:r>
          </a:p>
        </p:txBody>
      </p:sp>
    </p:spTree>
    <p:extLst>
      <p:ext uri="{BB962C8B-B14F-4D97-AF65-F5344CB8AC3E}">
        <p14:creationId xmlns:p14="http://schemas.microsoft.com/office/powerpoint/2010/main" val="373281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C738-1904-E51C-E3C1-F9DB03788C14}"/>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34FB82D7-316B-C193-B384-E2AAEC087D8F}"/>
              </a:ext>
            </a:extLst>
          </p:cNvPr>
          <p:cNvSpPr>
            <a:spLocks noGrp="1"/>
          </p:cNvSpPr>
          <p:nvPr>
            <p:ph idx="1"/>
          </p:nvPr>
        </p:nvSpPr>
        <p:spPr/>
        <p:txBody>
          <a:bodyPr/>
          <a:lstStyle/>
          <a:p>
            <a:pPr marL="0" indent="0">
              <a:buNone/>
            </a:pPr>
            <a:r>
              <a:rPr lang="es-ES_tradnl" dirty="0"/>
              <a:t>Administración de la configuración: Mantener la configuración correcta para cada aplicación y garantizar que los cambios de configuración se implementen correctamente pueden volverse complicados a medida que aumenta el número de aplicaciones.</a:t>
            </a:r>
          </a:p>
        </p:txBody>
      </p:sp>
    </p:spTree>
    <p:extLst>
      <p:ext uri="{BB962C8B-B14F-4D97-AF65-F5344CB8AC3E}">
        <p14:creationId xmlns:p14="http://schemas.microsoft.com/office/powerpoint/2010/main" val="131680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4D34-52D6-681F-4915-41A69652038C}"/>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C5A8AAAD-3A27-3773-62FD-9B7423A3F60E}"/>
              </a:ext>
            </a:extLst>
          </p:cNvPr>
          <p:cNvSpPr>
            <a:spLocks noGrp="1"/>
          </p:cNvSpPr>
          <p:nvPr>
            <p:ph idx="1"/>
          </p:nvPr>
        </p:nvSpPr>
        <p:spPr/>
        <p:txBody>
          <a:bodyPr/>
          <a:lstStyle/>
          <a:p>
            <a:pPr marL="0" indent="0">
              <a:buNone/>
            </a:pPr>
            <a:r>
              <a:rPr lang="es-ES_tradnl" dirty="0"/>
              <a:t>Coordinación y comunicación entre equipos: Si hay varios equipos involucrados en el despliegue y mantenimiento de las aplicaciones, la coordinación y la comunicación efectiva entre ellos pueden ser desafiantes, especialmente cuando hay dependencias o integraciones entre las aplicaciones.</a:t>
            </a:r>
          </a:p>
        </p:txBody>
      </p:sp>
    </p:spTree>
    <p:extLst>
      <p:ext uri="{BB962C8B-B14F-4D97-AF65-F5344CB8AC3E}">
        <p14:creationId xmlns:p14="http://schemas.microsoft.com/office/powerpoint/2010/main" val="401959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423-0018-9CBF-4910-3C0267DA8D39}"/>
              </a:ext>
            </a:extLst>
          </p:cNvPr>
          <p:cNvSpPr>
            <a:spLocks noGrp="1"/>
          </p:cNvSpPr>
          <p:nvPr>
            <p:ph type="title"/>
          </p:nvPr>
        </p:nvSpPr>
        <p:spPr/>
        <p:txBody>
          <a:bodyPr/>
          <a:lstStyle/>
          <a:p>
            <a:r>
              <a:rPr lang="es-ES_tradnl" dirty="0" err="1"/>
              <a:t>Orchestration</a:t>
            </a:r>
            <a:endParaRPr lang="es-ES_tradnl" dirty="0"/>
          </a:p>
        </p:txBody>
      </p:sp>
      <p:sp>
        <p:nvSpPr>
          <p:cNvPr id="3" name="Content Placeholder 2">
            <a:extLst>
              <a:ext uri="{FF2B5EF4-FFF2-40B4-BE49-F238E27FC236}">
                <a16:creationId xmlns:a16="http://schemas.microsoft.com/office/drawing/2014/main" id="{222A5DBF-6FB1-54F2-0DC8-595995542F19}"/>
              </a:ext>
            </a:extLst>
          </p:cNvPr>
          <p:cNvSpPr>
            <a:spLocks noGrp="1"/>
          </p:cNvSpPr>
          <p:nvPr>
            <p:ph idx="1"/>
          </p:nvPr>
        </p:nvSpPr>
        <p:spPr/>
        <p:txBody>
          <a:bodyPr>
            <a:normAutofit fontScale="85000" lnSpcReduction="10000"/>
          </a:bodyPr>
          <a:lstStyle/>
          <a:p>
            <a:br>
              <a:rPr lang="es-ES_tradnl" dirty="0"/>
            </a:br>
            <a:r>
              <a:rPr lang="es-ES_tradnl" dirty="0"/>
              <a:t>La orquestación de contenedores se refiere al proceso de gestionar y coordinar la implementación, ejecución y escalado de múltiples contenedores dentro de un entorno de infraestructura. Es una práctica que facilita la administración de aplicaciones basadas en contenedores, asegurando que los contenedores se ejecuten de manera eficiente, confiable y en armonía.</a:t>
            </a:r>
          </a:p>
          <a:p>
            <a:r>
              <a:rPr lang="es-ES_tradnl" dirty="0"/>
              <a:t>La orquestación de contenedores se vuelve especialmente relevante cuando se trabaja con un gran número de contenedores distribuidos en múltiples hosts. Permite automatizar tareas como la programación de contenedores, la gestión del estado, el equilibrio de carga, la escalabilidad y la recuperación ante fallos. Al utilizar herramientas de orquestación, se simplifica la administración y se logra un mejor aprovechamiento de los recursos disponibles.</a:t>
            </a:r>
          </a:p>
        </p:txBody>
      </p:sp>
    </p:spTree>
    <p:extLst>
      <p:ext uri="{BB962C8B-B14F-4D97-AF65-F5344CB8AC3E}">
        <p14:creationId xmlns:p14="http://schemas.microsoft.com/office/powerpoint/2010/main" val="412464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C114-D8D4-3D59-C5B2-CFA7C9CB0AC4}"/>
              </a:ext>
            </a:extLst>
          </p:cNvPr>
          <p:cNvSpPr>
            <a:spLocks noGrp="1"/>
          </p:cNvSpPr>
          <p:nvPr>
            <p:ph type="title"/>
          </p:nvPr>
        </p:nvSpPr>
        <p:spPr/>
        <p:txBody>
          <a:bodyPr/>
          <a:lstStyle/>
          <a:p>
            <a:r>
              <a:rPr lang="es-ES_tradnl" dirty="0"/>
              <a:t>Herramientas de </a:t>
            </a:r>
            <a:r>
              <a:rPr lang="es-ES_tradnl" dirty="0" err="1"/>
              <a:t>orquestración</a:t>
            </a:r>
            <a:endParaRPr lang="es-ES_tradnl" dirty="0"/>
          </a:p>
        </p:txBody>
      </p:sp>
      <p:pic>
        <p:nvPicPr>
          <p:cNvPr id="1030" name="Picture 6" descr="Kubernetes Logo and symbol, meaning, history, PNG, brand">
            <a:extLst>
              <a:ext uri="{FF2B5EF4-FFF2-40B4-BE49-F238E27FC236}">
                <a16:creationId xmlns:a16="http://schemas.microsoft.com/office/drawing/2014/main" id="{745774D8-E9A8-3033-8D9B-8CA1C0BF4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723" y="2103438"/>
            <a:ext cx="2356554" cy="13255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enShift - Wikipedia">
            <a:extLst>
              <a:ext uri="{FF2B5EF4-FFF2-40B4-BE49-F238E27FC236}">
                <a16:creationId xmlns:a16="http://schemas.microsoft.com/office/drawing/2014/main" id="{07392C12-E29A-A2FF-6391-2CAF99A18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277" y="4263723"/>
            <a:ext cx="1343795" cy="14355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ache Mesos - Wikipedia">
            <a:extLst>
              <a:ext uri="{FF2B5EF4-FFF2-40B4-BE49-F238E27FC236}">
                <a16:creationId xmlns:a16="http://schemas.microsoft.com/office/drawing/2014/main" id="{33767493-35C2-CDFD-8973-0A651F235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151" y="2554274"/>
            <a:ext cx="2529328" cy="8747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warm - Official Image | Docker Hub">
            <a:extLst>
              <a:ext uri="{FF2B5EF4-FFF2-40B4-BE49-F238E27FC236}">
                <a16:creationId xmlns:a16="http://schemas.microsoft.com/office/drawing/2014/main" id="{83D9A8BF-4F64-1823-29C0-1F4EED05C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3521" y="1797754"/>
            <a:ext cx="2322670" cy="193253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w to Deploy AWS Elastic Container Service using Fargate -">
            <a:extLst>
              <a:ext uri="{FF2B5EF4-FFF2-40B4-BE49-F238E27FC236}">
                <a16:creationId xmlns:a16="http://schemas.microsoft.com/office/drawing/2014/main" id="{D49693D6-AAB3-1FAA-84FA-D28FC9DDE9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2161" y="4292586"/>
            <a:ext cx="1325562" cy="132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7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363-0DDD-BC35-99B0-579586E63050}"/>
              </a:ext>
            </a:extLst>
          </p:cNvPr>
          <p:cNvSpPr>
            <a:spLocks noGrp="1"/>
          </p:cNvSpPr>
          <p:nvPr>
            <p:ph type="title"/>
          </p:nvPr>
        </p:nvSpPr>
        <p:spPr/>
        <p:txBody>
          <a:bodyPr/>
          <a:lstStyle/>
          <a:p>
            <a:r>
              <a:rPr lang="es-ES_tradnl" dirty="0" err="1"/>
              <a:t>Best</a:t>
            </a:r>
            <a:r>
              <a:rPr lang="es-ES_tradnl" dirty="0"/>
              <a:t> </a:t>
            </a:r>
            <a:r>
              <a:rPr lang="es-ES_tradnl" dirty="0" err="1"/>
              <a:t>Practices</a:t>
            </a:r>
            <a:r>
              <a:rPr lang="es-ES_tradnl" dirty="0"/>
              <a:t> </a:t>
            </a:r>
            <a:r>
              <a:rPr lang="es-ES_tradnl" dirty="0" err="1"/>
              <a:t>Orchestration</a:t>
            </a:r>
            <a:endParaRPr lang="es-ES_tradnl" dirty="0"/>
          </a:p>
        </p:txBody>
      </p:sp>
      <p:sp>
        <p:nvSpPr>
          <p:cNvPr id="3" name="Content Placeholder 2">
            <a:extLst>
              <a:ext uri="{FF2B5EF4-FFF2-40B4-BE49-F238E27FC236}">
                <a16:creationId xmlns:a16="http://schemas.microsoft.com/office/drawing/2014/main" id="{521DA707-A739-C64F-0A05-C69C48F640BC}"/>
              </a:ext>
            </a:extLst>
          </p:cNvPr>
          <p:cNvSpPr>
            <a:spLocks noGrp="1"/>
          </p:cNvSpPr>
          <p:nvPr>
            <p:ph idx="1"/>
          </p:nvPr>
        </p:nvSpPr>
        <p:spPr/>
        <p:txBody>
          <a:bodyPr>
            <a:noAutofit/>
          </a:bodyPr>
          <a:lstStyle/>
          <a:p>
            <a:r>
              <a:rPr lang="es-ES_tradnl" sz="1500" dirty="0"/>
              <a:t>Utiliza configuración declarativa: Define tu infraestructura de contenedores y los requisitos de implementación utilizando archivos de configuración declarativos, como archivos YAML de </a:t>
            </a:r>
            <a:r>
              <a:rPr lang="es-ES_tradnl" sz="1500" dirty="0" err="1"/>
              <a:t>Kubernetes</a:t>
            </a:r>
            <a:r>
              <a:rPr lang="es-ES_tradnl" sz="1500" dirty="0"/>
              <a:t> o archivos de Docker </a:t>
            </a:r>
            <a:r>
              <a:rPr lang="es-ES_tradnl" sz="1500" dirty="0" err="1"/>
              <a:t>Compose</a:t>
            </a:r>
            <a:r>
              <a:rPr lang="es-ES_tradnl" sz="1500" dirty="0"/>
              <a:t>. Este enfoque permite el control de versiones, la repetibilidad y una colaboración más sencilla.</a:t>
            </a:r>
          </a:p>
          <a:p>
            <a:r>
              <a:rPr lang="es-ES_tradnl" sz="1500" dirty="0"/>
              <a:t>Implementa verificaciones de salud: Configura verificaciones de salud para tus contenedores para asegurarte de que se estén ejecutando y funcionando correctamente. Esto ayuda con el escalado automático, la reprogramación y el mantenimiento de alta disponibilidad.</a:t>
            </a:r>
          </a:p>
          <a:p>
            <a:r>
              <a:rPr lang="es-ES_tradnl" sz="1500" dirty="0"/>
              <a:t>Utiliza agrupamiento de contenedores: Agrupa los contenedores o microservicios relacionados que necesitan trabajar juntos en </a:t>
            </a:r>
            <a:r>
              <a:rPr lang="es-ES_tradnl" sz="1500" dirty="0" err="1"/>
              <a:t>pods</a:t>
            </a:r>
            <a:r>
              <a:rPr lang="es-ES_tradnl" sz="1500" dirty="0"/>
              <a:t>, servicios o unidades de implementación. Esto simplifica la gestión, el escalado y el monitoreo.</a:t>
            </a:r>
          </a:p>
          <a:p>
            <a:r>
              <a:rPr lang="es-ES_tradnl" sz="1500" dirty="0"/>
              <a:t>Implementa estrategias de escalado: Define estrategias de escalado basadas en métricas como el uso de CPU, la utilización de memoria o el rendimiento de las solicitudes. Utiliza el escalado horizontal para agregar o eliminar instancias de contenedores de manera dinámica según la demanda.</a:t>
            </a:r>
          </a:p>
          <a:p>
            <a:r>
              <a:rPr lang="es-ES_tradnl" sz="1500" dirty="0"/>
              <a:t>Implementa el descubrimiento de servicios: Utiliza mecanismos de descubrimiento de servicios proporcionados por tu plataforma de orquestación de contenedores para permitir la comunicación entre los contenedores. Esto permite el descubrimiento dinámico de servicios y evita la codificación rígida de direcciones IP.</a:t>
            </a:r>
          </a:p>
          <a:p>
            <a:r>
              <a:rPr lang="es-ES_tradnl" sz="1500" dirty="0"/>
              <a:t>Implementa registro y monitoreo: Configura sistemas de registro y monitoreo centralizados para recopilar y analizar registros, métricas y eventos de tus aplicaciones en contenedores. Esto ayuda en la solución de problemas, la optimización del rendimiento y el monitoreo proactivo.</a:t>
            </a:r>
          </a:p>
        </p:txBody>
      </p:sp>
    </p:spTree>
    <p:extLst>
      <p:ext uri="{BB962C8B-B14F-4D97-AF65-F5344CB8AC3E}">
        <p14:creationId xmlns:p14="http://schemas.microsoft.com/office/powerpoint/2010/main" val="60831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363-0DDD-BC35-99B0-579586E63050}"/>
              </a:ext>
            </a:extLst>
          </p:cNvPr>
          <p:cNvSpPr>
            <a:spLocks noGrp="1"/>
          </p:cNvSpPr>
          <p:nvPr>
            <p:ph type="title"/>
          </p:nvPr>
        </p:nvSpPr>
        <p:spPr/>
        <p:txBody>
          <a:bodyPr/>
          <a:lstStyle/>
          <a:p>
            <a:r>
              <a:rPr lang="es-ES_tradnl" dirty="0" err="1"/>
              <a:t>Best</a:t>
            </a:r>
            <a:r>
              <a:rPr lang="es-ES_tradnl" dirty="0"/>
              <a:t> </a:t>
            </a:r>
            <a:r>
              <a:rPr lang="es-ES_tradnl" dirty="0" err="1"/>
              <a:t>Practices</a:t>
            </a:r>
            <a:r>
              <a:rPr lang="es-ES_tradnl" dirty="0"/>
              <a:t> </a:t>
            </a:r>
            <a:r>
              <a:rPr lang="es-ES_tradnl" dirty="0" err="1"/>
              <a:t>Orchestration</a:t>
            </a:r>
            <a:endParaRPr lang="es-ES_tradnl" dirty="0"/>
          </a:p>
        </p:txBody>
      </p:sp>
      <p:sp>
        <p:nvSpPr>
          <p:cNvPr id="3" name="Content Placeholder 2">
            <a:extLst>
              <a:ext uri="{FF2B5EF4-FFF2-40B4-BE49-F238E27FC236}">
                <a16:creationId xmlns:a16="http://schemas.microsoft.com/office/drawing/2014/main" id="{521DA707-A739-C64F-0A05-C69C48F640BC}"/>
              </a:ext>
            </a:extLst>
          </p:cNvPr>
          <p:cNvSpPr>
            <a:spLocks noGrp="1"/>
          </p:cNvSpPr>
          <p:nvPr>
            <p:ph idx="1"/>
          </p:nvPr>
        </p:nvSpPr>
        <p:spPr/>
        <p:txBody>
          <a:bodyPr>
            <a:noAutofit/>
          </a:bodyPr>
          <a:lstStyle/>
          <a:p>
            <a:r>
              <a:rPr lang="en-US" sz="1500" dirty="0" err="1"/>
              <a:t>Asegura</a:t>
            </a:r>
            <a:r>
              <a:rPr lang="en-US" sz="1500" dirty="0"/>
              <a:t> </a:t>
            </a:r>
            <a:r>
              <a:rPr lang="en-US" sz="1500" dirty="0" err="1"/>
              <a:t>tus</a:t>
            </a:r>
            <a:r>
              <a:rPr lang="en-US" sz="1500" dirty="0"/>
              <a:t> </a:t>
            </a:r>
            <a:r>
              <a:rPr lang="en-US" sz="1500" dirty="0" err="1"/>
              <a:t>contenedores</a:t>
            </a:r>
            <a:r>
              <a:rPr lang="en-US" sz="1500" dirty="0"/>
              <a:t>: </a:t>
            </a:r>
            <a:r>
              <a:rPr lang="en-US" sz="1500" dirty="0" err="1"/>
              <a:t>Sigue</a:t>
            </a:r>
            <a:r>
              <a:rPr lang="en-US" sz="1500" dirty="0"/>
              <a:t> las </a:t>
            </a:r>
            <a:r>
              <a:rPr lang="en-US" sz="1500" dirty="0" err="1"/>
              <a:t>mejores</a:t>
            </a:r>
            <a:r>
              <a:rPr lang="en-US" sz="1500" dirty="0"/>
              <a:t> </a:t>
            </a:r>
            <a:r>
              <a:rPr lang="en-US" sz="1500" dirty="0" err="1"/>
              <a:t>prácticas</a:t>
            </a:r>
            <a:r>
              <a:rPr lang="en-US" sz="1500" dirty="0"/>
              <a:t> de </a:t>
            </a:r>
            <a:r>
              <a:rPr lang="en-US" sz="1500" dirty="0" err="1"/>
              <a:t>seguridad</a:t>
            </a:r>
            <a:r>
              <a:rPr lang="en-US" sz="1500" dirty="0"/>
              <a:t> para las </a:t>
            </a:r>
            <a:r>
              <a:rPr lang="en-US" sz="1500" dirty="0" err="1"/>
              <a:t>imágenes</a:t>
            </a:r>
            <a:r>
              <a:rPr lang="en-US" sz="1500" dirty="0"/>
              <a:t> de </a:t>
            </a:r>
            <a:r>
              <a:rPr lang="en-US" sz="1500" dirty="0" err="1"/>
              <a:t>contenedores</a:t>
            </a:r>
            <a:r>
              <a:rPr lang="en-US" sz="1500" dirty="0"/>
              <a:t>, </a:t>
            </a:r>
            <a:r>
              <a:rPr lang="en-US" sz="1500" dirty="0" err="1"/>
              <a:t>como</a:t>
            </a:r>
            <a:r>
              <a:rPr lang="en-US" sz="1500" dirty="0"/>
              <a:t> </a:t>
            </a:r>
            <a:r>
              <a:rPr lang="en-US" sz="1500" dirty="0" err="1"/>
              <a:t>utilizar</a:t>
            </a:r>
            <a:r>
              <a:rPr lang="en-US" sz="1500" dirty="0"/>
              <a:t> solo </a:t>
            </a:r>
            <a:r>
              <a:rPr lang="en-US" sz="1500" dirty="0" err="1"/>
              <a:t>imágenes</a:t>
            </a:r>
            <a:r>
              <a:rPr lang="en-US" sz="1500" dirty="0"/>
              <a:t> base </a:t>
            </a:r>
            <a:r>
              <a:rPr lang="en-US" sz="1500" dirty="0" err="1"/>
              <a:t>confiables</a:t>
            </a:r>
            <a:r>
              <a:rPr lang="en-US" sz="1500" dirty="0"/>
              <a:t>, </a:t>
            </a:r>
            <a:r>
              <a:rPr lang="en-US" sz="1500" dirty="0" err="1"/>
              <a:t>mantener</a:t>
            </a:r>
            <a:r>
              <a:rPr lang="en-US" sz="1500" dirty="0"/>
              <a:t> </a:t>
            </a:r>
            <a:r>
              <a:rPr lang="en-US" sz="1500" dirty="0" err="1"/>
              <a:t>actualizadas</a:t>
            </a:r>
            <a:r>
              <a:rPr lang="en-US" sz="1500" dirty="0"/>
              <a:t> las </a:t>
            </a:r>
            <a:r>
              <a:rPr lang="en-US" sz="1500" dirty="0" err="1"/>
              <a:t>imágenes</a:t>
            </a:r>
            <a:r>
              <a:rPr lang="en-US" sz="1500" dirty="0"/>
              <a:t> y </a:t>
            </a:r>
            <a:r>
              <a:rPr lang="en-US" sz="1500" dirty="0" err="1"/>
              <a:t>realizar</a:t>
            </a:r>
            <a:r>
              <a:rPr lang="en-US" sz="1500" dirty="0"/>
              <a:t> </a:t>
            </a:r>
            <a:r>
              <a:rPr lang="en-US" sz="1500" dirty="0" err="1"/>
              <a:t>análisis</a:t>
            </a:r>
            <a:r>
              <a:rPr lang="en-US" sz="1500" dirty="0"/>
              <a:t> de </a:t>
            </a:r>
            <a:r>
              <a:rPr lang="en-US" sz="1500" dirty="0" err="1"/>
              <a:t>vulnerabilidades</a:t>
            </a:r>
            <a:r>
              <a:rPr lang="en-US" sz="1500" dirty="0"/>
              <a:t>. </a:t>
            </a:r>
            <a:r>
              <a:rPr lang="en-US" sz="1500" dirty="0" err="1"/>
              <a:t>Implementa</a:t>
            </a:r>
            <a:r>
              <a:rPr lang="en-US" sz="1500" dirty="0"/>
              <a:t> </a:t>
            </a:r>
            <a:r>
              <a:rPr lang="en-US" sz="1500" dirty="0" err="1"/>
              <a:t>controles</a:t>
            </a:r>
            <a:r>
              <a:rPr lang="en-US" sz="1500" dirty="0"/>
              <a:t> de </a:t>
            </a:r>
            <a:r>
              <a:rPr lang="en-US" sz="1500" dirty="0" err="1"/>
              <a:t>acceso</a:t>
            </a:r>
            <a:r>
              <a:rPr lang="en-US" sz="1500" dirty="0"/>
              <a:t>, </a:t>
            </a:r>
            <a:r>
              <a:rPr lang="en-US" sz="1500" dirty="0" err="1"/>
              <a:t>segmentación</a:t>
            </a:r>
            <a:r>
              <a:rPr lang="en-US" sz="1500" dirty="0"/>
              <a:t> de red y </a:t>
            </a:r>
            <a:r>
              <a:rPr lang="en-US" sz="1500" dirty="0" err="1"/>
              <a:t>cifrado</a:t>
            </a:r>
            <a:r>
              <a:rPr lang="en-US" sz="1500" dirty="0"/>
              <a:t> para </a:t>
            </a:r>
            <a:r>
              <a:rPr lang="en-US" sz="1500" dirty="0" err="1"/>
              <a:t>mejorar</a:t>
            </a:r>
            <a:r>
              <a:rPr lang="en-US" sz="1500" dirty="0"/>
              <a:t> la </a:t>
            </a:r>
            <a:r>
              <a:rPr lang="en-US" sz="1500" dirty="0" err="1"/>
              <a:t>seguridad</a:t>
            </a:r>
            <a:r>
              <a:rPr lang="en-US" sz="1500" dirty="0"/>
              <a:t> de </a:t>
            </a:r>
            <a:r>
              <a:rPr lang="en-US" sz="1500" dirty="0" err="1"/>
              <a:t>los</a:t>
            </a:r>
            <a:r>
              <a:rPr lang="en-US" sz="1500" dirty="0"/>
              <a:t> </a:t>
            </a:r>
            <a:r>
              <a:rPr lang="en-US" sz="1500" dirty="0" err="1"/>
              <a:t>contenedores</a:t>
            </a:r>
            <a:r>
              <a:rPr lang="en-US" sz="1500" dirty="0"/>
              <a:t>.</a:t>
            </a:r>
          </a:p>
          <a:p>
            <a:r>
              <a:rPr lang="en-US" sz="1500" dirty="0" err="1"/>
              <a:t>Actualiza</a:t>
            </a:r>
            <a:r>
              <a:rPr lang="en-US" sz="1500" dirty="0"/>
              <a:t> y </a:t>
            </a:r>
            <a:r>
              <a:rPr lang="en-US" sz="1500" dirty="0" err="1"/>
              <a:t>parchea</a:t>
            </a:r>
            <a:r>
              <a:rPr lang="en-US" sz="1500" dirty="0"/>
              <a:t> </a:t>
            </a:r>
            <a:r>
              <a:rPr lang="en-US" sz="1500" dirty="0" err="1"/>
              <a:t>regularmente</a:t>
            </a:r>
            <a:r>
              <a:rPr lang="en-US" sz="1500" dirty="0"/>
              <a:t>: </a:t>
            </a:r>
            <a:r>
              <a:rPr lang="en-US" sz="1500" dirty="0" err="1"/>
              <a:t>Mantén</a:t>
            </a:r>
            <a:r>
              <a:rPr lang="en-US" sz="1500" dirty="0"/>
              <a:t> </a:t>
            </a:r>
            <a:r>
              <a:rPr lang="en-US" sz="1500" dirty="0" err="1"/>
              <a:t>actualizada</a:t>
            </a:r>
            <a:r>
              <a:rPr lang="en-US" sz="1500" dirty="0"/>
              <a:t> </a:t>
            </a:r>
            <a:r>
              <a:rPr lang="en-US" sz="1500" dirty="0" err="1"/>
              <a:t>tu</a:t>
            </a:r>
            <a:r>
              <a:rPr lang="en-US" sz="1500" dirty="0"/>
              <a:t> </a:t>
            </a:r>
            <a:r>
              <a:rPr lang="en-US" sz="1500" dirty="0" err="1"/>
              <a:t>plataforma</a:t>
            </a:r>
            <a:r>
              <a:rPr lang="en-US" sz="1500" dirty="0"/>
              <a:t> de </a:t>
            </a:r>
            <a:r>
              <a:rPr lang="en-US" sz="1500" dirty="0" err="1"/>
              <a:t>orquestación</a:t>
            </a:r>
            <a:r>
              <a:rPr lang="en-US" sz="1500" dirty="0"/>
              <a:t> de </a:t>
            </a:r>
            <a:r>
              <a:rPr lang="en-US" sz="1500" dirty="0" err="1"/>
              <a:t>contenedores</a:t>
            </a:r>
            <a:r>
              <a:rPr lang="en-US" sz="1500" dirty="0"/>
              <a:t> y la </a:t>
            </a:r>
            <a:r>
              <a:rPr lang="en-US" sz="1500" dirty="0" err="1"/>
              <a:t>infraestructura</a:t>
            </a:r>
            <a:r>
              <a:rPr lang="en-US" sz="1500" dirty="0"/>
              <a:t> </a:t>
            </a:r>
            <a:r>
              <a:rPr lang="en-US" sz="1500" dirty="0" err="1"/>
              <a:t>subyacente</a:t>
            </a:r>
            <a:r>
              <a:rPr lang="en-US" sz="1500" dirty="0"/>
              <a:t> con </a:t>
            </a:r>
            <a:r>
              <a:rPr lang="en-US" sz="1500" dirty="0" err="1"/>
              <a:t>los</a:t>
            </a:r>
            <a:r>
              <a:rPr lang="en-US" sz="1500" dirty="0"/>
              <a:t> </a:t>
            </a:r>
            <a:r>
              <a:rPr lang="en-US" sz="1500" dirty="0" err="1"/>
              <a:t>últimos</a:t>
            </a:r>
            <a:r>
              <a:rPr lang="en-US" sz="1500" dirty="0"/>
              <a:t> parches y </a:t>
            </a:r>
            <a:r>
              <a:rPr lang="en-US" sz="1500" dirty="0" err="1"/>
              <a:t>actualizaciones</a:t>
            </a:r>
            <a:r>
              <a:rPr lang="en-US" sz="1500" dirty="0"/>
              <a:t> de </a:t>
            </a:r>
            <a:r>
              <a:rPr lang="en-US" sz="1500" dirty="0" err="1"/>
              <a:t>seguridad</a:t>
            </a:r>
            <a:r>
              <a:rPr lang="en-US" sz="1500" dirty="0"/>
              <a:t>. </a:t>
            </a:r>
            <a:r>
              <a:rPr lang="en-US" sz="1500" dirty="0" err="1"/>
              <a:t>Actualiza</a:t>
            </a:r>
            <a:r>
              <a:rPr lang="en-US" sz="1500" dirty="0"/>
              <a:t> </a:t>
            </a:r>
            <a:r>
              <a:rPr lang="en-US" sz="1500" dirty="0" err="1"/>
              <a:t>regularmente</a:t>
            </a:r>
            <a:r>
              <a:rPr lang="en-US" sz="1500" dirty="0"/>
              <a:t> las </a:t>
            </a:r>
            <a:r>
              <a:rPr lang="en-US" sz="1500" dirty="0" err="1"/>
              <a:t>imágenes</a:t>
            </a:r>
            <a:r>
              <a:rPr lang="en-US" sz="1500" dirty="0"/>
              <a:t> de </a:t>
            </a:r>
            <a:r>
              <a:rPr lang="en-US" sz="1500" dirty="0" err="1"/>
              <a:t>contenedores</a:t>
            </a:r>
            <a:r>
              <a:rPr lang="en-US" sz="1500" dirty="0"/>
              <a:t> para </a:t>
            </a:r>
            <a:r>
              <a:rPr lang="en-US" sz="1500" dirty="0" err="1"/>
              <a:t>incluir</a:t>
            </a:r>
            <a:r>
              <a:rPr lang="en-US" sz="1500" dirty="0"/>
              <a:t> </a:t>
            </a:r>
            <a:r>
              <a:rPr lang="en-US" sz="1500" dirty="0" err="1"/>
              <a:t>los</a:t>
            </a:r>
            <a:r>
              <a:rPr lang="en-US" sz="1500" dirty="0"/>
              <a:t> </a:t>
            </a:r>
            <a:r>
              <a:rPr lang="en-US" sz="1500" dirty="0" err="1"/>
              <a:t>últimos</a:t>
            </a:r>
            <a:r>
              <a:rPr lang="en-US" sz="1500" dirty="0"/>
              <a:t> parches y </a:t>
            </a:r>
            <a:r>
              <a:rPr lang="en-US" sz="1500" dirty="0" err="1"/>
              <a:t>correcciones</a:t>
            </a:r>
            <a:r>
              <a:rPr lang="en-US" sz="1500" dirty="0"/>
              <a:t> de software.</a:t>
            </a:r>
          </a:p>
          <a:p>
            <a:r>
              <a:rPr lang="en-US" sz="1500" dirty="0" err="1"/>
              <a:t>Prueba</a:t>
            </a:r>
            <a:r>
              <a:rPr lang="en-US" sz="1500" dirty="0"/>
              <a:t> y </a:t>
            </a:r>
            <a:r>
              <a:rPr lang="en-US" sz="1500" dirty="0" err="1"/>
              <a:t>automatiza</a:t>
            </a:r>
            <a:r>
              <a:rPr lang="en-US" sz="1500" dirty="0"/>
              <a:t>: </a:t>
            </a:r>
            <a:r>
              <a:rPr lang="en-US" sz="1500" dirty="0" err="1"/>
              <a:t>Implementa</a:t>
            </a:r>
            <a:r>
              <a:rPr lang="en-US" sz="1500" dirty="0"/>
              <a:t> </a:t>
            </a:r>
            <a:r>
              <a:rPr lang="en-US" sz="1500" dirty="0" err="1"/>
              <a:t>pruebas</a:t>
            </a:r>
            <a:r>
              <a:rPr lang="en-US" sz="1500" dirty="0"/>
              <a:t> </a:t>
            </a:r>
            <a:r>
              <a:rPr lang="en-US" sz="1500" dirty="0" err="1"/>
              <a:t>automatizadas</a:t>
            </a:r>
            <a:r>
              <a:rPr lang="en-US" sz="1500" dirty="0"/>
              <a:t>, </a:t>
            </a:r>
            <a:r>
              <a:rPr lang="en-US" sz="1500" dirty="0" err="1"/>
              <a:t>incluidas</a:t>
            </a:r>
            <a:r>
              <a:rPr lang="en-US" sz="1500" dirty="0"/>
              <a:t> </a:t>
            </a:r>
            <a:r>
              <a:rPr lang="en-US" sz="1500" dirty="0" err="1"/>
              <a:t>pruebas</a:t>
            </a:r>
            <a:r>
              <a:rPr lang="en-US" sz="1500" dirty="0"/>
              <a:t> </a:t>
            </a:r>
            <a:r>
              <a:rPr lang="en-US" sz="1500" dirty="0" err="1"/>
              <a:t>unitarias</a:t>
            </a:r>
            <a:r>
              <a:rPr lang="en-US" sz="1500" dirty="0"/>
              <a:t>, </a:t>
            </a:r>
            <a:r>
              <a:rPr lang="en-US" sz="1500" dirty="0" err="1"/>
              <a:t>pruebas</a:t>
            </a:r>
            <a:r>
              <a:rPr lang="en-US" sz="1500" dirty="0"/>
              <a:t> de </a:t>
            </a:r>
            <a:r>
              <a:rPr lang="en-US" sz="1500" dirty="0" err="1"/>
              <a:t>integración</a:t>
            </a:r>
            <a:r>
              <a:rPr lang="en-US" sz="1500" dirty="0"/>
              <a:t> y </a:t>
            </a:r>
            <a:r>
              <a:rPr lang="en-US" sz="1500" dirty="0" err="1"/>
              <a:t>pruebas</a:t>
            </a:r>
            <a:r>
              <a:rPr lang="en-US" sz="1500" dirty="0"/>
              <a:t> de </a:t>
            </a:r>
            <a:r>
              <a:rPr lang="en-US" sz="1500" dirty="0" err="1"/>
              <a:t>extremo</a:t>
            </a:r>
            <a:r>
              <a:rPr lang="en-US" sz="1500" dirty="0"/>
              <a:t> a </a:t>
            </a:r>
            <a:r>
              <a:rPr lang="en-US" sz="1500" dirty="0" err="1"/>
              <a:t>extremo</a:t>
            </a:r>
            <a:r>
              <a:rPr lang="en-US" sz="1500" dirty="0"/>
              <a:t>, para </a:t>
            </a:r>
            <a:r>
              <a:rPr lang="en-US" sz="1500" dirty="0" err="1"/>
              <a:t>garantizar</a:t>
            </a:r>
            <a:r>
              <a:rPr lang="en-US" sz="1500" dirty="0"/>
              <a:t> la </a:t>
            </a:r>
            <a:r>
              <a:rPr lang="en-US" sz="1500" dirty="0" err="1"/>
              <a:t>confiabilidad</a:t>
            </a:r>
            <a:r>
              <a:rPr lang="en-US" sz="1500" dirty="0"/>
              <a:t> y la </a:t>
            </a:r>
            <a:r>
              <a:rPr lang="en-US" sz="1500" dirty="0" err="1"/>
              <a:t>corrección</a:t>
            </a:r>
            <a:r>
              <a:rPr lang="en-US" sz="1500" dirty="0"/>
              <a:t> de </a:t>
            </a:r>
            <a:r>
              <a:rPr lang="en-US" sz="1500" dirty="0" err="1"/>
              <a:t>tus</a:t>
            </a:r>
            <a:r>
              <a:rPr lang="en-US" sz="1500" dirty="0"/>
              <a:t> </a:t>
            </a:r>
            <a:r>
              <a:rPr lang="en-US" sz="1500" dirty="0" err="1"/>
              <a:t>aplicaciones</a:t>
            </a:r>
            <a:r>
              <a:rPr lang="en-US" sz="1500" dirty="0"/>
              <a:t> </a:t>
            </a:r>
            <a:r>
              <a:rPr lang="en-US" sz="1500" dirty="0" err="1"/>
              <a:t>en</a:t>
            </a:r>
            <a:r>
              <a:rPr lang="en-US" sz="1500" dirty="0"/>
              <a:t> </a:t>
            </a:r>
            <a:r>
              <a:rPr lang="en-US" sz="1500" dirty="0" err="1"/>
              <a:t>contenedores</a:t>
            </a:r>
            <a:r>
              <a:rPr lang="en-US" sz="1500" dirty="0"/>
              <a:t>. </a:t>
            </a:r>
            <a:r>
              <a:rPr lang="en-US" sz="1500" dirty="0" err="1"/>
              <a:t>Automatiza</a:t>
            </a:r>
            <a:r>
              <a:rPr lang="en-US" sz="1500" dirty="0"/>
              <a:t> </a:t>
            </a:r>
            <a:r>
              <a:rPr lang="en-US" sz="1500" dirty="0" err="1"/>
              <a:t>los</a:t>
            </a:r>
            <a:r>
              <a:rPr lang="en-US" sz="1500" dirty="0"/>
              <a:t> </a:t>
            </a:r>
            <a:r>
              <a:rPr lang="en-US" sz="1500" dirty="0" err="1"/>
              <a:t>procesos</a:t>
            </a:r>
            <a:r>
              <a:rPr lang="en-US" sz="1500" dirty="0"/>
              <a:t> de </a:t>
            </a:r>
            <a:r>
              <a:rPr lang="en-US" sz="1500" dirty="0" err="1"/>
              <a:t>implementación</a:t>
            </a:r>
            <a:r>
              <a:rPr lang="en-US" sz="1500" dirty="0"/>
              <a:t> y </a:t>
            </a:r>
            <a:r>
              <a:rPr lang="en-US" sz="1500" dirty="0" err="1"/>
              <a:t>escalado</a:t>
            </a:r>
            <a:r>
              <a:rPr lang="en-US" sz="1500" dirty="0"/>
              <a:t> para </a:t>
            </a:r>
            <a:r>
              <a:rPr lang="en-US" sz="1500" dirty="0" err="1"/>
              <a:t>reducir</a:t>
            </a:r>
            <a:r>
              <a:rPr lang="en-US" sz="1500" dirty="0"/>
              <a:t> </a:t>
            </a:r>
            <a:r>
              <a:rPr lang="en-US" sz="1500" dirty="0" err="1"/>
              <a:t>errores</a:t>
            </a:r>
            <a:r>
              <a:rPr lang="en-US" sz="1500" dirty="0"/>
              <a:t> </a:t>
            </a:r>
            <a:r>
              <a:rPr lang="en-US" sz="1500" dirty="0" err="1"/>
              <a:t>humanos</a:t>
            </a:r>
            <a:r>
              <a:rPr lang="en-US" sz="1500" dirty="0"/>
              <a:t> y </a:t>
            </a:r>
            <a:r>
              <a:rPr lang="en-US" sz="1500" dirty="0" err="1"/>
              <a:t>aumentar</a:t>
            </a:r>
            <a:r>
              <a:rPr lang="en-US" sz="1500" dirty="0"/>
              <a:t> la </a:t>
            </a:r>
            <a:r>
              <a:rPr lang="en-US" sz="1500" dirty="0" err="1"/>
              <a:t>eficiencia</a:t>
            </a:r>
            <a:r>
              <a:rPr lang="en-US" sz="1500" dirty="0"/>
              <a:t>.</a:t>
            </a:r>
          </a:p>
          <a:p>
            <a:r>
              <a:rPr lang="en-US" sz="1500" dirty="0" err="1"/>
              <a:t>Monitorea</a:t>
            </a:r>
            <a:r>
              <a:rPr lang="en-US" sz="1500" dirty="0"/>
              <a:t> y </a:t>
            </a:r>
            <a:r>
              <a:rPr lang="en-US" sz="1500" dirty="0" err="1"/>
              <a:t>optimiza</a:t>
            </a:r>
            <a:r>
              <a:rPr lang="en-US" sz="1500" dirty="0"/>
              <a:t> la </a:t>
            </a:r>
            <a:r>
              <a:rPr lang="en-US" sz="1500" dirty="0" err="1"/>
              <a:t>utilización</a:t>
            </a:r>
            <a:r>
              <a:rPr lang="en-US" sz="1500" dirty="0"/>
              <a:t> de </a:t>
            </a:r>
            <a:r>
              <a:rPr lang="en-US" sz="1500" dirty="0" err="1"/>
              <a:t>recursos</a:t>
            </a:r>
            <a:r>
              <a:rPr lang="en-US" sz="1500" dirty="0"/>
              <a:t>: </a:t>
            </a:r>
            <a:r>
              <a:rPr lang="en-US" sz="1500" dirty="0" err="1"/>
              <a:t>Monitorea</a:t>
            </a:r>
            <a:r>
              <a:rPr lang="en-US" sz="1500" dirty="0"/>
              <a:t> </a:t>
            </a:r>
            <a:r>
              <a:rPr lang="en-US" sz="1500" dirty="0" err="1"/>
              <a:t>continuamente</a:t>
            </a:r>
            <a:r>
              <a:rPr lang="en-US" sz="1500" dirty="0"/>
              <a:t> la </a:t>
            </a:r>
            <a:r>
              <a:rPr lang="en-US" sz="1500" dirty="0" err="1"/>
              <a:t>utilización</a:t>
            </a:r>
            <a:r>
              <a:rPr lang="en-US" sz="1500" dirty="0"/>
              <a:t> de </a:t>
            </a:r>
            <a:r>
              <a:rPr lang="en-US" sz="1500" dirty="0" err="1"/>
              <a:t>recursos</a:t>
            </a:r>
            <a:r>
              <a:rPr lang="en-US" sz="1500" dirty="0"/>
              <a:t>, </a:t>
            </a:r>
            <a:r>
              <a:rPr lang="en-US" sz="1500" dirty="0" err="1"/>
              <a:t>como</a:t>
            </a:r>
            <a:r>
              <a:rPr lang="en-US" sz="1500" dirty="0"/>
              <a:t> CPU, </a:t>
            </a:r>
            <a:r>
              <a:rPr lang="en-US" sz="1500" dirty="0" err="1"/>
              <a:t>memoria</a:t>
            </a:r>
            <a:r>
              <a:rPr lang="en-US" sz="1500" dirty="0"/>
              <a:t> y </a:t>
            </a:r>
            <a:r>
              <a:rPr lang="en-US" sz="1500" dirty="0" err="1"/>
              <a:t>almacenamiento</a:t>
            </a:r>
            <a:r>
              <a:rPr lang="en-US" sz="1500" dirty="0"/>
              <a:t>, y </a:t>
            </a:r>
            <a:r>
              <a:rPr lang="en-US" sz="1500" dirty="0" err="1"/>
              <a:t>optimiza</a:t>
            </a:r>
            <a:r>
              <a:rPr lang="en-US" sz="1500" dirty="0"/>
              <a:t> la </a:t>
            </a:r>
            <a:r>
              <a:rPr lang="en-US" sz="1500" dirty="0" err="1"/>
              <a:t>asignación</a:t>
            </a:r>
            <a:r>
              <a:rPr lang="en-US" sz="1500" dirty="0"/>
              <a:t> y </a:t>
            </a:r>
            <a:r>
              <a:rPr lang="en-US" sz="1500" dirty="0" err="1"/>
              <a:t>utilización</a:t>
            </a:r>
            <a:r>
              <a:rPr lang="en-US" sz="1500" dirty="0"/>
              <a:t> de </a:t>
            </a:r>
            <a:r>
              <a:rPr lang="en-US" sz="1500" dirty="0" err="1"/>
              <a:t>recursos</a:t>
            </a:r>
            <a:r>
              <a:rPr lang="en-US" sz="1500" dirty="0"/>
              <a:t> </a:t>
            </a:r>
            <a:r>
              <a:rPr lang="en-US" sz="1500" dirty="0" err="1"/>
              <a:t>en</a:t>
            </a:r>
            <a:r>
              <a:rPr lang="en-US" sz="1500" dirty="0"/>
              <a:t> </a:t>
            </a:r>
            <a:r>
              <a:rPr lang="en-US" sz="1500" dirty="0" err="1"/>
              <a:t>función</a:t>
            </a:r>
            <a:r>
              <a:rPr lang="en-US" sz="1500" dirty="0"/>
              <a:t> de </a:t>
            </a:r>
            <a:r>
              <a:rPr lang="en-US" sz="1500" dirty="0" err="1"/>
              <a:t>los</a:t>
            </a:r>
            <a:r>
              <a:rPr lang="en-US" sz="1500" dirty="0"/>
              <a:t> </a:t>
            </a:r>
            <a:r>
              <a:rPr lang="en-US" sz="1500" dirty="0" err="1"/>
              <a:t>requisitos</a:t>
            </a:r>
            <a:r>
              <a:rPr lang="en-US" sz="1500" dirty="0"/>
              <a:t> de la </a:t>
            </a:r>
            <a:r>
              <a:rPr lang="en-US" sz="1500" dirty="0" err="1"/>
              <a:t>aplicación</a:t>
            </a:r>
            <a:r>
              <a:rPr lang="en-US" sz="1500" dirty="0"/>
              <a:t>. </a:t>
            </a:r>
            <a:r>
              <a:rPr lang="en-US" sz="1500" dirty="0" err="1"/>
              <a:t>Esto</a:t>
            </a:r>
            <a:r>
              <a:rPr lang="en-US" sz="1500" dirty="0"/>
              <a:t> </a:t>
            </a:r>
            <a:r>
              <a:rPr lang="en-US" sz="1500" dirty="0" err="1"/>
              <a:t>ayuda</a:t>
            </a:r>
            <a:r>
              <a:rPr lang="en-US" sz="1500" dirty="0"/>
              <a:t> a </a:t>
            </a:r>
            <a:r>
              <a:rPr lang="en-US" sz="1500" dirty="0" err="1"/>
              <a:t>evitar</a:t>
            </a:r>
            <a:r>
              <a:rPr lang="en-US" sz="1500" dirty="0"/>
              <a:t> </a:t>
            </a:r>
            <a:r>
              <a:rPr lang="en-US" sz="1500" dirty="0" err="1"/>
              <a:t>cuellos</a:t>
            </a:r>
            <a:r>
              <a:rPr lang="en-US" sz="1500" dirty="0"/>
              <a:t> de </a:t>
            </a:r>
            <a:r>
              <a:rPr lang="en-US" sz="1500" dirty="0" err="1"/>
              <a:t>botella</a:t>
            </a:r>
            <a:r>
              <a:rPr lang="en-US" sz="1500" dirty="0"/>
              <a:t> de </a:t>
            </a:r>
            <a:r>
              <a:rPr lang="en-US" sz="1500" dirty="0" err="1"/>
              <a:t>recursos</a:t>
            </a:r>
            <a:r>
              <a:rPr lang="en-US" sz="1500" dirty="0"/>
              <a:t> y </a:t>
            </a:r>
            <a:r>
              <a:rPr lang="en-US" sz="1500" dirty="0" err="1"/>
              <a:t>garantiza</a:t>
            </a:r>
            <a:r>
              <a:rPr lang="en-US" sz="1500" dirty="0"/>
              <a:t> </a:t>
            </a:r>
            <a:r>
              <a:rPr lang="en-US" sz="1500" dirty="0" err="1"/>
              <a:t>una</a:t>
            </a:r>
            <a:r>
              <a:rPr lang="en-US" sz="1500" dirty="0"/>
              <a:t> </a:t>
            </a:r>
            <a:r>
              <a:rPr lang="en-US" sz="1500" dirty="0" err="1"/>
              <a:t>utilización</a:t>
            </a:r>
            <a:r>
              <a:rPr lang="en-US" sz="1500" dirty="0"/>
              <a:t> </a:t>
            </a:r>
            <a:r>
              <a:rPr lang="en-US" sz="1500" dirty="0" err="1"/>
              <a:t>eficiente</a:t>
            </a:r>
            <a:r>
              <a:rPr lang="en-US" sz="1500" dirty="0"/>
              <a:t> de </a:t>
            </a:r>
            <a:r>
              <a:rPr lang="en-US" sz="1500" dirty="0" err="1"/>
              <a:t>los</a:t>
            </a:r>
            <a:r>
              <a:rPr lang="en-US" sz="1500" dirty="0"/>
              <a:t> </a:t>
            </a:r>
            <a:r>
              <a:rPr lang="en-US" sz="1500" dirty="0" err="1"/>
              <a:t>recursos</a:t>
            </a:r>
            <a:r>
              <a:rPr lang="en-US" sz="1500" dirty="0"/>
              <a:t>.</a:t>
            </a:r>
          </a:p>
          <a:p>
            <a:r>
              <a:rPr lang="en-US" sz="1500" dirty="0" err="1"/>
              <a:t>Copias</a:t>
            </a:r>
            <a:r>
              <a:rPr lang="en-US" sz="1500" dirty="0"/>
              <a:t> de </a:t>
            </a:r>
            <a:r>
              <a:rPr lang="en-US" sz="1500" dirty="0" err="1"/>
              <a:t>seguridad</a:t>
            </a:r>
            <a:r>
              <a:rPr lang="en-US" sz="1500" dirty="0"/>
              <a:t> y </a:t>
            </a:r>
            <a:r>
              <a:rPr lang="en-US" sz="1500" dirty="0" err="1"/>
              <a:t>recuperación</a:t>
            </a:r>
            <a:r>
              <a:rPr lang="en-US" sz="1500" dirty="0"/>
              <a:t> ante </a:t>
            </a:r>
            <a:r>
              <a:rPr lang="en-US" sz="1500" dirty="0" err="1"/>
              <a:t>desastres</a:t>
            </a:r>
            <a:r>
              <a:rPr lang="en-US" sz="1500" dirty="0"/>
              <a:t>: </a:t>
            </a:r>
            <a:r>
              <a:rPr lang="en-US" sz="1500" dirty="0" err="1"/>
              <a:t>Implementa</a:t>
            </a:r>
            <a:r>
              <a:rPr lang="en-US" sz="1500" dirty="0"/>
              <a:t> </a:t>
            </a:r>
            <a:r>
              <a:rPr lang="en-US" sz="1500" dirty="0" err="1"/>
              <a:t>estrategias</a:t>
            </a:r>
            <a:r>
              <a:rPr lang="en-US" sz="1500" dirty="0"/>
              <a:t> de </a:t>
            </a:r>
            <a:r>
              <a:rPr lang="en-US" sz="1500" dirty="0" err="1"/>
              <a:t>copias</a:t>
            </a:r>
            <a:r>
              <a:rPr lang="en-US" sz="1500" dirty="0"/>
              <a:t> de </a:t>
            </a:r>
            <a:r>
              <a:rPr lang="en-US" sz="1500" dirty="0" err="1"/>
              <a:t>seguridad</a:t>
            </a:r>
            <a:r>
              <a:rPr lang="en-US" sz="1500" dirty="0"/>
              <a:t> y </a:t>
            </a:r>
            <a:r>
              <a:rPr lang="en-US" sz="1500" dirty="0" err="1"/>
              <a:t>recuperación</a:t>
            </a:r>
            <a:r>
              <a:rPr lang="en-US" sz="1500" dirty="0"/>
              <a:t> ante </a:t>
            </a:r>
            <a:r>
              <a:rPr lang="en-US" sz="1500" dirty="0" err="1"/>
              <a:t>desastres</a:t>
            </a:r>
            <a:r>
              <a:rPr lang="en-US" sz="1500" dirty="0"/>
              <a:t> para </a:t>
            </a:r>
            <a:r>
              <a:rPr lang="en-US" sz="1500" dirty="0" err="1"/>
              <a:t>tus</a:t>
            </a:r>
            <a:r>
              <a:rPr lang="en-US" sz="1500" dirty="0"/>
              <a:t> </a:t>
            </a:r>
            <a:r>
              <a:rPr lang="en-US" sz="1500" dirty="0" err="1"/>
              <a:t>aplicaciones</a:t>
            </a:r>
            <a:r>
              <a:rPr lang="en-US" sz="1500" dirty="0"/>
              <a:t> </a:t>
            </a:r>
            <a:r>
              <a:rPr lang="en-US" sz="1500" dirty="0" err="1"/>
              <a:t>en</a:t>
            </a:r>
            <a:r>
              <a:rPr lang="en-US" sz="1500" dirty="0"/>
              <a:t> </a:t>
            </a:r>
            <a:r>
              <a:rPr lang="en-US" sz="1500" dirty="0" err="1"/>
              <a:t>contenedores</a:t>
            </a:r>
            <a:r>
              <a:rPr lang="en-US" sz="1500" dirty="0"/>
              <a:t> y </a:t>
            </a:r>
            <a:r>
              <a:rPr lang="en-US" sz="1500" dirty="0" err="1"/>
              <a:t>los</a:t>
            </a:r>
            <a:r>
              <a:rPr lang="en-US" sz="1500" dirty="0"/>
              <a:t> </a:t>
            </a:r>
            <a:r>
              <a:rPr lang="en-US" sz="1500" dirty="0" err="1"/>
              <a:t>datos</a:t>
            </a:r>
            <a:r>
              <a:rPr lang="en-US" sz="1500" dirty="0"/>
              <a:t> </a:t>
            </a:r>
            <a:r>
              <a:rPr lang="en-US" sz="1500" dirty="0" err="1"/>
              <a:t>asociados</a:t>
            </a:r>
            <a:r>
              <a:rPr lang="en-US" sz="1500" dirty="0"/>
              <a:t>. </a:t>
            </a:r>
            <a:r>
              <a:rPr lang="en-US" sz="1500" dirty="0" err="1"/>
              <a:t>Realiza</a:t>
            </a:r>
            <a:r>
              <a:rPr lang="en-US" sz="1500" dirty="0"/>
              <a:t> </a:t>
            </a:r>
            <a:r>
              <a:rPr lang="en-US" sz="1500" dirty="0" err="1"/>
              <a:t>copias</a:t>
            </a:r>
            <a:r>
              <a:rPr lang="en-US" sz="1500" dirty="0"/>
              <a:t> de </a:t>
            </a:r>
            <a:r>
              <a:rPr lang="en-US" sz="1500" dirty="0" err="1"/>
              <a:t>seguridad</a:t>
            </a:r>
            <a:r>
              <a:rPr lang="en-US" sz="1500" dirty="0"/>
              <a:t> </a:t>
            </a:r>
            <a:r>
              <a:rPr lang="en-US" sz="1500" dirty="0" err="1"/>
              <a:t>regularmente</a:t>
            </a:r>
            <a:r>
              <a:rPr lang="en-US" sz="1500" dirty="0"/>
              <a:t> de </a:t>
            </a:r>
            <a:r>
              <a:rPr lang="en-US" sz="1500" dirty="0" err="1"/>
              <a:t>los</a:t>
            </a:r>
            <a:r>
              <a:rPr lang="en-US" sz="1500" dirty="0"/>
              <a:t> </a:t>
            </a:r>
            <a:r>
              <a:rPr lang="en-US" sz="1500" dirty="0" err="1"/>
              <a:t>datos</a:t>
            </a:r>
            <a:r>
              <a:rPr lang="en-US" sz="1500" dirty="0"/>
              <a:t> </a:t>
            </a:r>
            <a:r>
              <a:rPr lang="en-US" sz="1500" dirty="0" err="1"/>
              <a:t>críticos</a:t>
            </a:r>
            <a:r>
              <a:rPr lang="en-US" sz="1500" dirty="0"/>
              <a:t>, </a:t>
            </a:r>
            <a:r>
              <a:rPr lang="en-US" sz="1500" dirty="0" err="1"/>
              <a:t>implementa</a:t>
            </a:r>
            <a:r>
              <a:rPr lang="en-US" sz="1500" dirty="0"/>
              <a:t> </a:t>
            </a:r>
            <a:r>
              <a:rPr lang="en-US" sz="1500" dirty="0" err="1"/>
              <a:t>mecanismos</a:t>
            </a:r>
            <a:r>
              <a:rPr lang="en-US" sz="1500" dirty="0"/>
              <a:t> de </a:t>
            </a:r>
            <a:r>
              <a:rPr lang="en-US" sz="1500" dirty="0" err="1"/>
              <a:t>replicación</a:t>
            </a:r>
            <a:r>
              <a:rPr lang="en-US" sz="1500" dirty="0"/>
              <a:t> y ten un plan de </a:t>
            </a:r>
            <a:r>
              <a:rPr lang="en-US" sz="1500" dirty="0" err="1"/>
              <a:t>recuperación</a:t>
            </a:r>
            <a:r>
              <a:rPr lang="en-US" sz="1500" dirty="0"/>
              <a:t> ante </a:t>
            </a:r>
            <a:r>
              <a:rPr lang="en-US" sz="1500" dirty="0" err="1"/>
              <a:t>desastres</a:t>
            </a:r>
            <a:r>
              <a:rPr lang="en-US" sz="1500" dirty="0"/>
              <a:t>.</a:t>
            </a:r>
          </a:p>
        </p:txBody>
      </p:sp>
    </p:spTree>
    <p:extLst>
      <p:ext uri="{BB962C8B-B14F-4D97-AF65-F5344CB8AC3E}">
        <p14:creationId xmlns:p14="http://schemas.microsoft.com/office/powerpoint/2010/main" val="302814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6182-8A97-8BAB-A9FD-837822A529EC}"/>
              </a:ext>
            </a:extLst>
          </p:cNvPr>
          <p:cNvSpPr>
            <a:spLocks noGrp="1"/>
          </p:cNvSpPr>
          <p:nvPr>
            <p:ph type="title"/>
          </p:nvPr>
        </p:nvSpPr>
        <p:spPr/>
        <p:txBody>
          <a:bodyPr/>
          <a:lstStyle/>
          <a:p>
            <a:r>
              <a:rPr lang="es-ES_tradnl" dirty="0"/>
              <a:t>Nota:	</a:t>
            </a:r>
          </a:p>
        </p:txBody>
      </p:sp>
      <p:sp>
        <p:nvSpPr>
          <p:cNvPr id="3" name="Content Placeholder 2">
            <a:extLst>
              <a:ext uri="{FF2B5EF4-FFF2-40B4-BE49-F238E27FC236}">
                <a16:creationId xmlns:a16="http://schemas.microsoft.com/office/drawing/2014/main" id="{C8E4607D-15B6-6039-FEC6-D8FD9448C643}"/>
              </a:ext>
            </a:extLst>
          </p:cNvPr>
          <p:cNvSpPr>
            <a:spLocks noGrp="1"/>
          </p:cNvSpPr>
          <p:nvPr>
            <p:ph idx="1"/>
          </p:nvPr>
        </p:nvSpPr>
        <p:spPr/>
        <p:txBody>
          <a:bodyPr/>
          <a:lstStyle/>
          <a:p>
            <a:r>
              <a:rPr lang="es-ES_tradnl" dirty="0"/>
              <a:t>No existe un libro definitivo de mejores practicas. La especificidad de tu caso de uso define tus mejores practicas para ese caso de uso especifico o para tu negocio o plataforma.</a:t>
            </a:r>
          </a:p>
        </p:txBody>
      </p:sp>
    </p:spTree>
    <p:extLst>
      <p:ext uri="{BB962C8B-B14F-4D97-AF65-F5344CB8AC3E}">
        <p14:creationId xmlns:p14="http://schemas.microsoft.com/office/powerpoint/2010/main" val="3175067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C43B-EB79-21CD-8618-6F4C300BCDF3}"/>
              </a:ext>
            </a:extLst>
          </p:cNvPr>
          <p:cNvSpPr>
            <a:spLocks noGrp="1"/>
          </p:cNvSpPr>
          <p:nvPr>
            <p:ph type="title"/>
          </p:nvPr>
        </p:nvSpPr>
        <p:spPr/>
        <p:txBody>
          <a:bodyPr/>
          <a:lstStyle/>
          <a:p>
            <a:r>
              <a:rPr lang="es-ES_tradnl" dirty="0"/>
              <a:t>Que es </a:t>
            </a:r>
            <a:r>
              <a:rPr lang="es-ES_tradnl" dirty="0" err="1"/>
              <a:t>Kubernetes</a:t>
            </a:r>
            <a:r>
              <a:rPr lang="es-ES_tradnl" dirty="0"/>
              <a:t>?</a:t>
            </a:r>
          </a:p>
        </p:txBody>
      </p:sp>
      <p:sp>
        <p:nvSpPr>
          <p:cNvPr id="3" name="Content Placeholder 2">
            <a:extLst>
              <a:ext uri="{FF2B5EF4-FFF2-40B4-BE49-F238E27FC236}">
                <a16:creationId xmlns:a16="http://schemas.microsoft.com/office/drawing/2014/main" id="{ABA38B95-753D-56AC-1FCD-D74EBF9B15B6}"/>
              </a:ext>
            </a:extLst>
          </p:cNvPr>
          <p:cNvSpPr>
            <a:spLocks noGrp="1"/>
          </p:cNvSpPr>
          <p:nvPr>
            <p:ph idx="1"/>
          </p:nvPr>
        </p:nvSpPr>
        <p:spPr/>
        <p:txBody>
          <a:bodyPr>
            <a:normAutofit lnSpcReduction="10000"/>
          </a:bodyPr>
          <a:lstStyle/>
          <a:p>
            <a:r>
              <a:rPr lang="es-ES_tradnl" dirty="0" err="1"/>
              <a:t>Kubernetes</a:t>
            </a:r>
            <a:r>
              <a:rPr lang="es-ES_tradnl" dirty="0"/>
              <a:t> es una plataforma de código abierto para la orquestación y gestión de contenedores. Fue desarrollada originalmente por Google y ahora es mantenido y respaldado por la Cloud Native Computing </a:t>
            </a:r>
            <a:r>
              <a:rPr lang="es-ES_tradnl" dirty="0" err="1"/>
              <a:t>Foundation</a:t>
            </a:r>
            <a:r>
              <a:rPr lang="es-ES_tradnl" dirty="0"/>
              <a:t> (CNCF). </a:t>
            </a:r>
            <a:r>
              <a:rPr lang="es-ES_tradnl" dirty="0" err="1"/>
              <a:t>Kubernetes</a:t>
            </a:r>
            <a:r>
              <a:rPr lang="es-ES_tradnl" dirty="0"/>
              <a:t> proporciona un entorno para la automatización de despliegues, escalado, administración y operaciones de aplicaciones en contenedores.</a:t>
            </a:r>
          </a:p>
          <a:p>
            <a:r>
              <a:rPr lang="es-ES_tradnl" dirty="0"/>
              <a:t>En </a:t>
            </a:r>
            <a:r>
              <a:rPr lang="es-ES_tradnl" dirty="0" err="1"/>
              <a:t>Kubernetes</a:t>
            </a:r>
            <a:r>
              <a:rPr lang="es-ES_tradnl" dirty="0"/>
              <a:t>, los contenedores se agrupan en unidades lógicas llamadas "</a:t>
            </a:r>
            <a:r>
              <a:rPr lang="es-ES_tradnl" dirty="0" err="1"/>
              <a:t>pods</a:t>
            </a:r>
            <a:r>
              <a:rPr lang="es-ES_tradnl" dirty="0"/>
              <a:t>", que son la unidad básica de despliegue. Los </a:t>
            </a:r>
            <a:r>
              <a:rPr lang="es-ES_tradnl" dirty="0" err="1"/>
              <a:t>pods</a:t>
            </a:r>
            <a:r>
              <a:rPr lang="es-ES_tradnl" dirty="0"/>
              <a:t> son escalables, autocontenido y pueden ejecutar una o varias instancias de contenedores.</a:t>
            </a:r>
          </a:p>
          <a:p>
            <a:endParaRPr lang="es-ES_tradnl" dirty="0"/>
          </a:p>
        </p:txBody>
      </p:sp>
    </p:spTree>
    <p:extLst>
      <p:ext uri="{BB962C8B-B14F-4D97-AF65-F5344CB8AC3E}">
        <p14:creationId xmlns:p14="http://schemas.microsoft.com/office/powerpoint/2010/main" val="3433146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9726-97B5-AB55-9F2C-08AB546CE8D0}"/>
              </a:ext>
            </a:extLst>
          </p:cNvPr>
          <p:cNvSpPr>
            <a:spLocks noGrp="1"/>
          </p:cNvSpPr>
          <p:nvPr>
            <p:ph type="title"/>
          </p:nvPr>
        </p:nvSpPr>
        <p:spPr/>
        <p:txBody>
          <a:bodyPr/>
          <a:lstStyle/>
          <a:p>
            <a:r>
              <a:rPr lang="es-ES_tradnl" dirty="0" err="1"/>
              <a:t>Kubernetes</a:t>
            </a:r>
            <a:r>
              <a:rPr lang="es-ES_tradnl" dirty="0"/>
              <a:t> Arquitectura</a:t>
            </a:r>
          </a:p>
        </p:txBody>
      </p:sp>
      <p:pic>
        <p:nvPicPr>
          <p:cNvPr id="7170" name="Picture 2" descr="An Overview of Kubernetes Architecture - OpsRamp">
            <a:extLst>
              <a:ext uri="{FF2B5EF4-FFF2-40B4-BE49-F238E27FC236}">
                <a16:creationId xmlns:a16="http://schemas.microsoft.com/office/drawing/2014/main" id="{70488E96-7696-1C1D-89E7-5453711265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6207" y="1825625"/>
            <a:ext cx="68795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2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2870-8250-51B1-B5E2-9CAF275DB9C1}"/>
              </a:ext>
            </a:extLst>
          </p:cNvPr>
          <p:cNvSpPr>
            <a:spLocks noGrp="1"/>
          </p:cNvSpPr>
          <p:nvPr>
            <p:ph type="title"/>
          </p:nvPr>
        </p:nvSpPr>
        <p:spPr/>
        <p:txBody>
          <a:bodyPr/>
          <a:lstStyle/>
          <a:p>
            <a:r>
              <a:rPr lang="es-ES_tradnl" dirty="0"/>
              <a:t>Temario</a:t>
            </a:r>
          </a:p>
        </p:txBody>
      </p:sp>
      <p:sp>
        <p:nvSpPr>
          <p:cNvPr id="3" name="Content Placeholder 2">
            <a:extLst>
              <a:ext uri="{FF2B5EF4-FFF2-40B4-BE49-F238E27FC236}">
                <a16:creationId xmlns:a16="http://schemas.microsoft.com/office/drawing/2014/main" id="{DE7BB157-5C3C-704A-315A-7B4583431106}"/>
              </a:ext>
            </a:extLst>
          </p:cNvPr>
          <p:cNvSpPr>
            <a:spLocks noGrp="1"/>
          </p:cNvSpPr>
          <p:nvPr>
            <p:ph idx="1"/>
          </p:nvPr>
        </p:nvSpPr>
        <p:spPr>
          <a:xfrm>
            <a:off x="838200" y="1825625"/>
            <a:ext cx="10291998" cy="4351338"/>
          </a:xfrm>
        </p:spPr>
        <p:txBody>
          <a:bodyPr>
            <a:normAutofit fontScale="92500"/>
          </a:bodyPr>
          <a:lstStyle/>
          <a:p>
            <a:r>
              <a:rPr lang="es-ES_tradnl" b="1" dirty="0">
                <a:effectLst/>
              </a:rPr>
              <a:t>Desafíos de desplegar muchas </a:t>
            </a:r>
            <a:r>
              <a:rPr lang="es-ES_tradnl" b="1" dirty="0" err="1">
                <a:effectLst/>
              </a:rPr>
              <a:t>applicaciones</a:t>
            </a:r>
            <a:r>
              <a:rPr lang="es-ES_tradnl" b="1" dirty="0">
                <a:effectLst/>
              </a:rPr>
              <a:t>.</a:t>
            </a:r>
          </a:p>
          <a:p>
            <a:r>
              <a:rPr lang="es-ES_tradnl" b="1" dirty="0">
                <a:effectLst/>
              </a:rPr>
              <a:t>Como “Container </a:t>
            </a:r>
            <a:r>
              <a:rPr lang="es-ES_tradnl" b="1" dirty="0" err="1">
                <a:effectLst/>
              </a:rPr>
              <a:t>Orchestration</a:t>
            </a:r>
            <a:r>
              <a:rPr lang="es-ES_tradnl" b="1" dirty="0">
                <a:effectLst/>
              </a:rPr>
              <a:t>” te ayuda a mantener control.</a:t>
            </a:r>
          </a:p>
          <a:p>
            <a:r>
              <a:rPr lang="es-ES_tradnl" b="1" dirty="0" err="1">
                <a:effectLst/>
              </a:rPr>
              <a:t>Best</a:t>
            </a:r>
            <a:r>
              <a:rPr lang="es-ES_tradnl" b="1" dirty="0">
                <a:effectLst/>
              </a:rPr>
              <a:t> </a:t>
            </a:r>
            <a:r>
              <a:rPr lang="es-ES_tradnl" b="1" dirty="0" err="1">
                <a:effectLst/>
              </a:rPr>
              <a:t>Practices</a:t>
            </a:r>
            <a:r>
              <a:rPr lang="es-ES_tradnl" b="1" dirty="0">
                <a:effectLst/>
              </a:rPr>
              <a:t> de </a:t>
            </a:r>
            <a:r>
              <a:rPr lang="es-ES_tradnl" b="1" dirty="0" err="1">
                <a:effectLst/>
              </a:rPr>
              <a:t>Orchestration</a:t>
            </a:r>
            <a:r>
              <a:rPr lang="es-ES_tradnl" b="1" dirty="0">
                <a:effectLst/>
              </a:rPr>
              <a:t>.</a:t>
            </a:r>
          </a:p>
          <a:p>
            <a:r>
              <a:rPr lang="es-ES_tradnl" b="1" dirty="0" err="1">
                <a:effectLst/>
              </a:rPr>
              <a:t>Kubernetes</a:t>
            </a:r>
            <a:r>
              <a:rPr lang="es-ES_tradnl" b="1" dirty="0">
                <a:effectLst/>
              </a:rPr>
              <a:t> en acción.</a:t>
            </a:r>
          </a:p>
          <a:p>
            <a:r>
              <a:rPr lang="es-ES_tradnl" b="1" dirty="0">
                <a:effectLst/>
              </a:rPr>
              <a:t>Configurando integración continua (“</a:t>
            </a:r>
            <a:r>
              <a:rPr lang="es-ES_tradnl" b="1" dirty="0" err="1">
                <a:effectLst/>
              </a:rPr>
              <a:t>Continuous</a:t>
            </a:r>
            <a:r>
              <a:rPr lang="es-ES_tradnl" b="1" dirty="0">
                <a:effectLst/>
              </a:rPr>
              <a:t> </a:t>
            </a:r>
            <a:r>
              <a:rPr lang="es-ES_tradnl" b="1" dirty="0" err="1">
                <a:effectLst/>
              </a:rPr>
              <a:t>integration</a:t>
            </a:r>
            <a:r>
              <a:rPr lang="es-ES_tradnl" b="1" dirty="0">
                <a:effectLst/>
              </a:rPr>
              <a:t>”)  para aplicaciones Docker.</a:t>
            </a:r>
          </a:p>
          <a:p>
            <a:r>
              <a:rPr lang="es-ES_tradnl" b="1" dirty="0">
                <a:effectLst/>
              </a:rPr>
              <a:t>Integrando Docker a </a:t>
            </a:r>
            <a:r>
              <a:rPr lang="es-ES_tradnl" b="1" dirty="0" err="1">
                <a:effectLst/>
              </a:rPr>
              <a:t>Workflows</a:t>
            </a:r>
            <a:r>
              <a:rPr lang="es-ES_tradnl" b="1" dirty="0">
                <a:effectLst/>
              </a:rPr>
              <a:t> existentes.</a:t>
            </a:r>
          </a:p>
          <a:p>
            <a:r>
              <a:rPr lang="es-ES_tradnl" b="1" dirty="0" err="1"/>
              <a:t>Troubleshooting</a:t>
            </a:r>
            <a:r>
              <a:rPr lang="es-ES_tradnl" b="1" dirty="0"/>
              <a:t>.</a:t>
            </a:r>
          </a:p>
          <a:p>
            <a:r>
              <a:rPr lang="es-ES_tradnl" b="1" dirty="0">
                <a:effectLst/>
              </a:rPr>
              <a:t>Conclusiones.</a:t>
            </a:r>
          </a:p>
        </p:txBody>
      </p:sp>
    </p:spTree>
    <p:extLst>
      <p:ext uri="{BB962C8B-B14F-4D97-AF65-F5344CB8AC3E}">
        <p14:creationId xmlns:p14="http://schemas.microsoft.com/office/powerpoint/2010/main" val="334066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1046-E024-827E-452A-D656866B4F5E}"/>
              </a:ext>
            </a:extLst>
          </p:cNvPr>
          <p:cNvSpPr>
            <a:spLocks noGrp="1"/>
          </p:cNvSpPr>
          <p:nvPr>
            <p:ph type="title"/>
          </p:nvPr>
        </p:nvSpPr>
        <p:spPr>
          <a:xfrm>
            <a:off x="3786890" y="2766218"/>
            <a:ext cx="4618219" cy="1325563"/>
          </a:xfrm>
        </p:spPr>
        <p:txBody>
          <a:bodyPr/>
          <a:lstStyle/>
          <a:p>
            <a:r>
              <a:rPr lang="es-ES_tradnl" dirty="0"/>
              <a:t>Manos a la obra.</a:t>
            </a:r>
          </a:p>
        </p:txBody>
      </p:sp>
    </p:spTree>
    <p:extLst>
      <p:ext uri="{BB962C8B-B14F-4D97-AF65-F5344CB8AC3E}">
        <p14:creationId xmlns:p14="http://schemas.microsoft.com/office/powerpoint/2010/main" val="173347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72BC-264D-4FB2-0944-07EC482538A0}"/>
              </a:ext>
            </a:extLst>
          </p:cNvPr>
          <p:cNvSpPr>
            <a:spLocks noGrp="1"/>
          </p:cNvSpPr>
          <p:nvPr>
            <p:ph type="title"/>
          </p:nvPr>
        </p:nvSpPr>
        <p:spPr/>
        <p:txBody>
          <a:bodyPr/>
          <a:lstStyle/>
          <a:p>
            <a:r>
              <a:rPr lang="es-ES_tradnl" dirty="0"/>
              <a:t>QQ</a:t>
            </a:r>
          </a:p>
        </p:txBody>
      </p:sp>
      <p:sp>
        <p:nvSpPr>
          <p:cNvPr id="3" name="Content Placeholder 2">
            <a:extLst>
              <a:ext uri="{FF2B5EF4-FFF2-40B4-BE49-F238E27FC236}">
                <a16:creationId xmlns:a16="http://schemas.microsoft.com/office/drawing/2014/main" id="{69C177AD-9ED2-6D9B-E8C9-623532AD423E}"/>
              </a:ext>
            </a:extLst>
          </p:cNvPr>
          <p:cNvSpPr>
            <a:spLocks noGrp="1"/>
          </p:cNvSpPr>
          <p:nvPr>
            <p:ph idx="1"/>
          </p:nvPr>
        </p:nvSpPr>
        <p:spPr>
          <a:xfrm>
            <a:off x="838200" y="2662420"/>
            <a:ext cx="10515600" cy="977536"/>
          </a:xfrm>
        </p:spPr>
        <p:txBody>
          <a:bodyPr>
            <a:normAutofit/>
          </a:bodyPr>
          <a:lstStyle/>
          <a:p>
            <a:pPr marL="0" indent="0" algn="ctr">
              <a:buNone/>
            </a:pPr>
            <a:r>
              <a:rPr lang="es-ES_tradnl" sz="5400" dirty="0"/>
              <a:t>Que aprendimos ayer?</a:t>
            </a:r>
          </a:p>
        </p:txBody>
      </p:sp>
    </p:spTree>
    <p:extLst>
      <p:ext uri="{BB962C8B-B14F-4D97-AF65-F5344CB8AC3E}">
        <p14:creationId xmlns:p14="http://schemas.microsoft.com/office/powerpoint/2010/main" val="267458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2AB68-1274-90E2-15BF-3434A088F1F8}"/>
              </a:ext>
            </a:extLst>
          </p:cNvPr>
          <p:cNvSpPr>
            <a:spLocks noGrp="1"/>
          </p:cNvSpPr>
          <p:nvPr>
            <p:ph type="title"/>
          </p:nvPr>
        </p:nvSpPr>
        <p:spPr>
          <a:xfrm>
            <a:off x="838200" y="838528"/>
            <a:ext cx="10515600" cy="2032089"/>
          </a:xfrm>
        </p:spPr>
        <p:txBody>
          <a:bodyPr anchor="ctr">
            <a:normAutofit fontScale="90000"/>
          </a:bodyPr>
          <a:lstStyle/>
          <a:p>
            <a:pPr algn="ctr">
              <a:lnSpc>
                <a:spcPct val="90000"/>
              </a:lnSpc>
            </a:pPr>
            <a:r>
              <a:rPr lang="en-US" sz="2800" b="0" i="0" dirty="0">
                <a:effectLst/>
              </a:rPr>
              <a:t>""La </a:t>
            </a:r>
            <a:r>
              <a:rPr lang="en-US" sz="2800" b="0" i="0" dirty="0" err="1">
                <a:effectLst/>
              </a:rPr>
              <a:t>orquestación</a:t>
            </a:r>
            <a:r>
              <a:rPr lang="en-US" sz="2800" b="0" i="0" dirty="0">
                <a:effectLst/>
              </a:rPr>
              <a:t> de </a:t>
            </a:r>
            <a:r>
              <a:rPr lang="en-US" sz="2800" b="0" i="0" dirty="0" err="1">
                <a:effectLst/>
              </a:rPr>
              <a:t>contenedores</a:t>
            </a:r>
            <a:r>
              <a:rPr lang="en-US" sz="2800" b="0" i="0" dirty="0">
                <a:effectLst/>
              </a:rPr>
              <a:t> es </a:t>
            </a:r>
            <a:r>
              <a:rPr lang="en-US" sz="2800" b="0" i="0" dirty="0" err="1">
                <a:effectLst/>
              </a:rPr>
              <a:t>como</a:t>
            </a:r>
            <a:r>
              <a:rPr lang="en-US" sz="2800" b="0" i="0" dirty="0">
                <a:effectLst/>
              </a:rPr>
              <a:t> un director de </a:t>
            </a:r>
            <a:r>
              <a:rPr lang="en-US" sz="2800" b="0" i="0" dirty="0" err="1">
                <a:effectLst/>
              </a:rPr>
              <a:t>orquesta</a:t>
            </a:r>
            <a:r>
              <a:rPr lang="en-US" sz="2800" b="0" i="0" dirty="0">
                <a:effectLst/>
              </a:rPr>
              <a:t>, </a:t>
            </a:r>
            <a:r>
              <a:rPr lang="en-US" sz="2800" b="0" i="0" dirty="0" err="1">
                <a:effectLst/>
              </a:rPr>
              <a:t>asegurando</a:t>
            </a:r>
            <a:r>
              <a:rPr lang="en-US" sz="2800" b="0" i="0" dirty="0">
                <a:effectLst/>
              </a:rPr>
              <a:t> que </a:t>
            </a:r>
            <a:r>
              <a:rPr lang="en-US" sz="2800" b="0" i="0" dirty="0" err="1">
                <a:effectLst/>
              </a:rPr>
              <a:t>cada</a:t>
            </a:r>
            <a:r>
              <a:rPr lang="en-US" sz="2800" b="0" i="0" dirty="0">
                <a:effectLst/>
              </a:rPr>
              <a:t> </a:t>
            </a:r>
            <a:r>
              <a:rPr lang="en-US" sz="2800" b="0" i="0" dirty="0" err="1">
                <a:effectLst/>
              </a:rPr>
              <a:t>contenedor</a:t>
            </a:r>
            <a:r>
              <a:rPr lang="en-US" sz="2800" b="0" i="0" dirty="0">
                <a:effectLst/>
              </a:rPr>
              <a:t> </a:t>
            </a:r>
            <a:r>
              <a:rPr lang="en-US" sz="2800" b="0" i="0" dirty="0" err="1">
                <a:effectLst/>
              </a:rPr>
              <a:t>esté</a:t>
            </a:r>
            <a:r>
              <a:rPr lang="en-US" sz="2800" b="0" i="0" dirty="0">
                <a:effectLst/>
              </a:rPr>
              <a:t> </a:t>
            </a:r>
            <a:r>
              <a:rPr lang="en-US" sz="2800" b="0" i="0" dirty="0" err="1">
                <a:effectLst/>
              </a:rPr>
              <a:t>en</a:t>
            </a:r>
            <a:r>
              <a:rPr lang="en-US" sz="2800" b="0" i="0" dirty="0">
                <a:effectLst/>
              </a:rPr>
              <a:t> </a:t>
            </a:r>
            <a:r>
              <a:rPr lang="en-US" sz="2800" b="0" i="0" dirty="0" err="1">
                <a:effectLst/>
              </a:rPr>
              <a:t>el</a:t>
            </a:r>
            <a:r>
              <a:rPr lang="en-US" sz="2800" b="0" i="0" dirty="0">
                <a:effectLst/>
              </a:rPr>
              <a:t> </a:t>
            </a:r>
            <a:r>
              <a:rPr lang="en-US" sz="2800" b="0" i="0" dirty="0" err="1">
                <a:effectLst/>
              </a:rPr>
              <a:t>lugar</a:t>
            </a:r>
            <a:r>
              <a:rPr lang="en-US" sz="2800" b="0" i="0" dirty="0">
                <a:effectLst/>
              </a:rPr>
              <a:t> </a:t>
            </a:r>
            <a:r>
              <a:rPr lang="en-US" sz="2800" b="0" i="0" dirty="0" err="1">
                <a:effectLst/>
              </a:rPr>
              <a:t>correcto</a:t>
            </a:r>
            <a:r>
              <a:rPr lang="en-US" sz="2800" b="0" i="0" dirty="0">
                <a:effectLst/>
              </a:rPr>
              <a:t> y </a:t>
            </a:r>
            <a:r>
              <a:rPr lang="en-US" sz="2800" b="0" i="0" dirty="0" err="1">
                <a:effectLst/>
              </a:rPr>
              <a:t>en</a:t>
            </a:r>
            <a:r>
              <a:rPr lang="en-US" sz="2800" b="0" i="0" dirty="0">
                <a:effectLst/>
              </a:rPr>
              <a:t> </a:t>
            </a:r>
            <a:r>
              <a:rPr lang="en-US" sz="2800" b="0" i="0" dirty="0" err="1">
                <a:effectLst/>
              </a:rPr>
              <a:t>el</a:t>
            </a:r>
            <a:r>
              <a:rPr lang="en-US" sz="2800" b="0" i="0" dirty="0">
                <a:effectLst/>
              </a:rPr>
              <a:t> </a:t>
            </a:r>
            <a:r>
              <a:rPr lang="en-US" sz="2800" b="0" i="0" dirty="0" err="1">
                <a:effectLst/>
              </a:rPr>
              <a:t>momento</a:t>
            </a:r>
            <a:r>
              <a:rPr lang="en-US" sz="2800" b="0" i="0" dirty="0">
                <a:effectLst/>
              </a:rPr>
              <a:t> </a:t>
            </a:r>
            <a:r>
              <a:rPr lang="en-US" sz="2800" b="0" i="0" dirty="0" err="1">
                <a:effectLst/>
              </a:rPr>
              <a:t>adecuado</a:t>
            </a:r>
            <a:r>
              <a:rPr lang="en-US" sz="2800" b="0" i="0" dirty="0">
                <a:effectLst/>
              </a:rPr>
              <a:t> para </a:t>
            </a:r>
            <a:r>
              <a:rPr lang="en-US" sz="2800" b="0" i="0" dirty="0" err="1">
                <a:effectLst/>
              </a:rPr>
              <a:t>ofrecer</a:t>
            </a:r>
            <a:r>
              <a:rPr lang="en-US" sz="2800" b="0" i="0" dirty="0">
                <a:effectLst/>
              </a:rPr>
              <a:t> </a:t>
            </a:r>
            <a:r>
              <a:rPr lang="en-US" sz="2800" b="0" i="0" dirty="0" err="1">
                <a:effectLst/>
              </a:rPr>
              <a:t>una</a:t>
            </a:r>
            <a:r>
              <a:rPr lang="en-US" sz="2800" b="0" i="0" dirty="0">
                <a:effectLst/>
              </a:rPr>
              <a:t> </a:t>
            </a:r>
            <a:r>
              <a:rPr lang="en-US" sz="2800" b="0" i="0" dirty="0" err="1">
                <a:effectLst/>
              </a:rPr>
              <a:t>experiencia</a:t>
            </a:r>
            <a:r>
              <a:rPr lang="en-US" sz="2800" b="0" i="0" dirty="0">
                <a:effectLst/>
              </a:rPr>
              <a:t> de </a:t>
            </a:r>
            <a:r>
              <a:rPr lang="en-US" sz="2800" b="0" i="0" dirty="0" err="1">
                <a:effectLst/>
              </a:rPr>
              <a:t>aplicación</a:t>
            </a:r>
            <a:r>
              <a:rPr lang="en-US" sz="2800" b="0" i="0" dirty="0">
                <a:effectLst/>
              </a:rPr>
              <a:t> </a:t>
            </a:r>
            <a:r>
              <a:rPr lang="en-US" sz="2800" b="0" i="0" dirty="0" err="1">
                <a:effectLst/>
              </a:rPr>
              <a:t>excepcional</a:t>
            </a:r>
            <a:r>
              <a:rPr lang="en-US" sz="2800" b="0" i="0" dirty="0">
                <a:effectLst/>
              </a:rPr>
              <a:t>". – </a:t>
            </a:r>
            <a:br>
              <a:rPr lang="en-US" sz="2800" b="0" i="0" dirty="0">
                <a:effectLst/>
              </a:rPr>
            </a:br>
            <a:r>
              <a:rPr lang="en-US" sz="2800" b="0" i="0" dirty="0">
                <a:effectLst/>
              </a:rPr>
              <a:t>Abby Kearns, </a:t>
            </a:r>
            <a:r>
              <a:rPr lang="en-US" sz="2800" b="0" i="0" dirty="0" err="1">
                <a:effectLst/>
              </a:rPr>
              <a:t>directora</a:t>
            </a:r>
            <a:r>
              <a:rPr lang="en-US" sz="2800" b="0" i="0" dirty="0">
                <a:effectLst/>
              </a:rPr>
              <a:t> </a:t>
            </a:r>
            <a:r>
              <a:rPr lang="en-US" sz="2800" b="0" i="0" dirty="0" err="1">
                <a:effectLst/>
              </a:rPr>
              <a:t>ejecutiva</a:t>
            </a:r>
            <a:r>
              <a:rPr lang="en-US" sz="2800" b="0" i="0" dirty="0">
                <a:effectLst/>
              </a:rPr>
              <a:t> de la Cloud Foundry Foundation.</a:t>
            </a:r>
            <a:br>
              <a:rPr lang="en-US" sz="2800" b="0" i="0" dirty="0">
                <a:effectLst/>
              </a:rPr>
            </a:br>
            <a:endParaRPr lang="es-ES_tradnl" sz="2800" dirty="0"/>
          </a:p>
        </p:txBody>
      </p:sp>
      <p:pic>
        <p:nvPicPr>
          <p:cNvPr id="7" name="Picture 6" descr="A group of people standing on stairs&#10;&#10;Description automatically generated with low confidence">
            <a:extLst>
              <a:ext uri="{FF2B5EF4-FFF2-40B4-BE49-F238E27FC236}">
                <a16:creationId xmlns:a16="http://schemas.microsoft.com/office/drawing/2014/main" id="{D8670A54-1F28-456F-AFE6-E8E5681949E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08500" y="2870617"/>
            <a:ext cx="3175000" cy="3175000"/>
          </a:xfrm>
          <a:prstGeom prst="rect">
            <a:avLst/>
          </a:prstGeom>
        </p:spPr>
      </p:pic>
    </p:spTree>
    <p:extLst>
      <p:ext uri="{BB962C8B-B14F-4D97-AF65-F5344CB8AC3E}">
        <p14:creationId xmlns:p14="http://schemas.microsoft.com/office/powerpoint/2010/main" val="96723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2870-8250-51B1-B5E2-9CAF275DB9C1}"/>
              </a:ext>
            </a:extLst>
          </p:cNvPr>
          <p:cNvSpPr>
            <a:spLocks noGrp="1"/>
          </p:cNvSpPr>
          <p:nvPr>
            <p:ph type="title"/>
          </p:nvPr>
        </p:nvSpPr>
        <p:spPr>
          <a:xfrm>
            <a:off x="3201024" y="2643629"/>
            <a:ext cx="5789952" cy="1325563"/>
          </a:xfrm>
        </p:spPr>
        <p:txBody>
          <a:bodyPr>
            <a:normAutofit fontScale="90000"/>
          </a:bodyPr>
          <a:lstStyle/>
          <a:p>
            <a:r>
              <a:rPr lang="es-ES_tradnl" b="1" dirty="0">
                <a:effectLst/>
              </a:rPr>
              <a:t>Desafíos de desplegar </a:t>
            </a:r>
            <a:br>
              <a:rPr lang="es-ES_tradnl" b="1" dirty="0">
                <a:effectLst/>
              </a:rPr>
            </a:br>
            <a:r>
              <a:rPr lang="es-ES_tradnl" b="1" dirty="0">
                <a:effectLst/>
              </a:rPr>
              <a:t>muchas </a:t>
            </a:r>
            <a:r>
              <a:rPr lang="es-ES_tradnl" b="1" dirty="0" err="1">
                <a:effectLst/>
              </a:rPr>
              <a:t>applicaciones</a:t>
            </a:r>
            <a:r>
              <a:rPr lang="es-ES_tradnl" b="1" dirty="0">
                <a:effectLst/>
              </a:rPr>
              <a:t>.</a:t>
            </a:r>
          </a:p>
        </p:txBody>
      </p:sp>
      <p:sp>
        <p:nvSpPr>
          <p:cNvPr id="3" name="Content Placeholder 2">
            <a:extLst>
              <a:ext uri="{FF2B5EF4-FFF2-40B4-BE49-F238E27FC236}">
                <a16:creationId xmlns:a16="http://schemas.microsoft.com/office/drawing/2014/main" id="{DE7BB157-5C3C-704A-315A-7B4583431106}"/>
              </a:ext>
            </a:extLst>
          </p:cNvPr>
          <p:cNvSpPr>
            <a:spLocks noGrp="1"/>
          </p:cNvSpPr>
          <p:nvPr>
            <p:ph idx="1"/>
          </p:nvPr>
        </p:nvSpPr>
        <p:spPr>
          <a:xfrm>
            <a:off x="838200" y="1825625"/>
            <a:ext cx="10359452" cy="3151109"/>
          </a:xfrm>
        </p:spPr>
        <p:txBody>
          <a:bodyPr>
            <a:normAutofit/>
          </a:bodyPr>
          <a:lstStyle/>
          <a:p>
            <a:pPr marL="0" indent="0">
              <a:buNone/>
            </a:pPr>
            <a:br>
              <a:rPr lang="es-ES_tradnl" b="1" dirty="0">
                <a:effectLst/>
              </a:rPr>
            </a:br>
            <a:endParaRPr lang="es-ES_tradnl" b="1" dirty="0">
              <a:effectLst/>
            </a:endParaRPr>
          </a:p>
        </p:txBody>
      </p:sp>
    </p:spTree>
    <p:extLst>
      <p:ext uri="{BB962C8B-B14F-4D97-AF65-F5344CB8AC3E}">
        <p14:creationId xmlns:p14="http://schemas.microsoft.com/office/powerpoint/2010/main" val="33110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4AC6-F1B6-A51E-34B1-8022435572F1}"/>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604E9FD7-CE07-891B-4A09-CAD16B536D7E}"/>
              </a:ext>
            </a:extLst>
          </p:cNvPr>
          <p:cNvSpPr>
            <a:spLocks noGrp="1"/>
          </p:cNvSpPr>
          <p:nvPr>
            <p:ph idx="1"/>
          </p:nvPr>
        </p:nvSpPr>
        <p:spPr/>
        <p:txBody>
          <a:bodyPr/>
          <a:lstStyle/>
          <a:p>
            <a:pPr marL="0" indent="0">
              <a:buNone/>
            </a:pPr>
            <a:r>
              <a:rPr lang="es-ES_tradnl" dirty="0"/>
              <a:t>Gestión de dependencias y versiones: </a:t>
            </a:r>
          </a:p>
          <a:p>
            <a:pPr marL="0" indent="0">
              <a:buNone/>
            </a:pPr>
            <a:r>
              <a:rPr lang="es-ES_tradnl" dirty="0"/>
              <a:t>Cada aplicación puede tener dependencias específicas y requerir versiones particulares de librerías o componentes. Asegurarse de que todas las aplicaciones funcionen correctamente con las dependencias correctas y las versiones compatibles puede ser complicado.</a:t>
            </a:r>
          </a:p>
        </p:txBody>
      </p:sp>
    </p:spTree>
    <p:extLst>
      <p:ext uri="{BB962C8B-B14F-4D97-AF65-F5344CB8AC3E}">
        <p14:creationId xmlns:p14="http://schemas.microsoft.com/office/powerpoint/2010/main" val="102343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12A5-4792-7819-F196-E48255718FA7}"/>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57A675EC-B486-A3D6-CC33-E2AD585445FE}"/>
              </a:ext>
            </a:extLst>
          </p:cNvPr>
          <p:cNvSpPr>
            <a:spLocks noGrp="1"/>
          </p:cNvSpPr>
          <p:nvPr>
            <p:ph idx="1"/>
          </p:nvPr>
        </p:nvSpPr>
        <p:spPr/>
        <p:txBody>
          <a:bodyPr/>
          <a:lstStyle/>
          <a:p>
            <a:r>
              <a:rPr lang="es-ES_tradnl" dirty="0"/>
              <a:t>Seguridad: Cada aplicación puede tener diferentes requisitos de seguridad y necesidades de protección de datos. Garantizar que todas las aplicaciones cumplan con los estándares de seguridad y que los datos estén adecuadamente protegidos puede ser un desafío.</a:t>
            </a:r>
          </a:p>
        </p:txBody>
      </p:sp>
    </p:spTree>
    <p:extLst>
      <p:ext uri="{BB962C8B-B14F-4D97-AF65-F5344CB8AC3E}">
        <p14:creationId xmlns:p14="http://schemas.microsoft.com/office/powerpoint/2010/main" val="2206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DF23-4D60-8381-8B79-E0F4C1A207C7}"/>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FF4030E5-ED8F-7501-B3AB-775C85E38B13}"/>
              </a:ext>
            </a:extLst>
          </p:cNvPr>
          <p:cNvSpPr>
            <a:spLocks noGrp="1"/>
          </p:cNvSpPr>
          <p:nvPr>
            <p:ph idx="1"/>
          </p:nvPr>
        </p:nvSpPr>
        <p:spPr>
          <a:xfrm>
            <a:off x="838200" y="1825625"/>
            <a:ext cx="10515600" cy="2431582"/>
          </a:xfrm>
        </p:spPr>
        <p:txBody>
          <a:bodyPr/>
          <a:lstStyle/>
          <a:p>
            <a:r>
              <a:rPr lang="es-ES_tradnl" dirty="0"/>
              <a:t>Coexistencia de aplicaciones: </a:t>
            </a:r>
          </a:p>
          <a:p>
            <a:r>
              <a:rPr lang="es-ES_tradnl" dirty="0"/>
              <a:t>Las aplicaciones pueden requerir recursos compartidos, como puertos de red o bases de datos. Asegurar que las aplicaciones se ejecuten de manera aislada y no entren en conflicto con los recursos compartidos puede ser un desafío.</a:t>
            </a:r>
          </a:p>
        </p:txBody>
      </p:sp>
    </p:spTree>
    <p:extLst>
      <p:ext uri="{BB962C8B-B14F-4D97-AF65-F5344CB8AC3E}">
        <p14:creationId xmlns:p14="http://schemas.microsoft.com/office/powerpoint/2010/main" val="393392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4AC6-F1B6-A51E-34B1-8022435572F1}"/>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604E9FD7-CE07-891B-4A09-CAD16B536D7E}"/>
              </a:ext>
            </a:extLst>
          </p:cNvPr>
          <p:cNvSpPr>
            <a:spLocks noGrp="1"/>
          </p:cNvSpPr>
          <p:nvPr>
            <p:ph idx="1"/>
          </p:nvPr>
        </p:nvSpPr>
        <p:spPr/>
        <p:txBody>
          <a:bodyPr/>
          <a:lstStyle/>
          <a:p>
            <a:pPr marL="0" indent="0">
              <a:buNone/>
            </a:pPr>
            <a:r>
              <a:rPr lang="es-ES_tradnl" dirty="0"/>
              <a:t>Escalabilidad y rendimiento: </a:t>
            </a:r>
          </a:p>
          <a:p>
            <a:pPr marL="0" indent="0">
              <a:buNone/>
            </a:pPr>
            <a:r>
              <a:rPr lang="es-ES_tradnl" dirty="0"/>
              <a:t>Administrar el rendimiento y la escalabilidad de múltiples aplicaciones puede ser un desafío, especialmente cuando algunas aplicaciones experimentan picos de tráfico o requieren una mayor capacidad de recursos.</a:t>
            </a:r>
          </a:p>
        </p:txBody>
      </p:sp>
    </p:spTree>
    <p:extLst>
      <p:ext uri="{BB962C8B-B14F-4D97-AF65-F5344CB8AC3E}">
        <p14:creationId xmlns:p14="http://schemas.microsoft.com/office/powerpoint/2010/main" val="4240491761"/>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bleProg-theme" id="{B92786E7-8A7E-4B9D-9290-3E4211E95A29}" vid="{1E4D5ABF-276F-41A4-BEFA-EFA971AD6B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1505</TotalTime>
  <Words>1180</Words>
  <Application>Microsoft Macintosh PowerPoint</Application>
  <PresentationFormat>Widescreen</PresentationFormat>
  <Paragraphs>51</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Raleway-v4020</vt:lpstr>
      <vt:lpstr>Raleway-v4020 Black</vt:lpstr>
      <vt:lpstr>Raleway-v4020 Thin</vt:lpstr>
      <vt:lpstr>Trebuchet MS</vt:lpstr>
      <vt:lpstr>00_PPT_Theme_NobleProg</vt:lpstr>
      <vt:lpstr>Docker Avanzado Dia II </vt:lpstr>
      <vt:lpstr>Temario</vt:lpstr>
      <vt:lpstr>QQ</vt:lpstr>
      <vt:lpstr>""La orquestación de contenedores es como un director de orquesta, asegurando que cada contenedor esté en el lugar correcto y en el momento adecuado para ofrecer una experiencia de aplicación excepcional". –  Abby Kearns, directora ejecutiva de la Cloud Foundry Foundation. </vt:lpstr>
      <vt:lpstr>Desafíos de desplegar  muchas applicaciones.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Orchestration</vt:lpstr>
      <vt:lpstr>Herramientas de orquestración</vt:lpstr>
      <vt:lpstr>Best Practices Orchestration</vt:lpstr>
      <vt:lpstr>Best Practices Orchestration</vt:lpstr>
      <vt:lpstr>Nota: </vt:lpstr>
      <vt:lpstr>Que es Kubernetes?</vt:lpstr>
      <vt:lpstr>Kubernetes Arquitectura</vt:lpstr>
      <vt:lpstr>Manos a la obra.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Erica Meza Caram</dc:creator>
  <cp:lastModifiedBy>Leonel Soto</cp:lastModifiedBy>
  <cp:revision>9</cp:revision>
  <dcterms:created xsi:type="dcterms:W3CDTF">2021-05-11T16:15:21Z</dcterms:created>
  <dcterms:modified xsi:type="dcterms:W3CDTF">2023-06-04T16:40:15Z</dcterms:modified>
</cp:coreProperties>
</file>