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0" r:id="rId4"/>
    <p:sldId id="294" r:id="rId5"/>
    <p:sldId id="259" r:id="rId6"/>
    <p:sldId id="281" r:id="rId7"/>
    <p:sldId id="282" r:id="rId8"/>
    <p:sldId id="283" r:id="rId9"/>
    <p:sldId id="284" r:id="rId10"/>
    <p:sldId id="285" r:id="rId11"/>
    <p:sldId id="286" r:id="rId12"/>
    <p:sldId id="289" r:id="rId13"/>
    <p:sldId id="268" r:id="rId14"/>
    <p:sldId id="273" r:id="rId15"/>
    <p:sldId id="269" r:id="rId16"/>
    <p:sldId id="288" r:id="rId17"/>
    <p:sldId id="271" r:id="rId18"/>
    <p:sldId id="290" r:id="rId19"/>
    <p:sldId id="272" r:id="rId20"/>
    <p:sldId id="291" r:id="rId21"/>
    <p:sldId id="275" r:id="rId22"/>
    <p:sldId id="293" r:id="rId23"/>
    <p:sldId id="278" r:id="rId24"/>
    <p:sldId id="297" r:id="rId25"/>
    <p:sldId id="296" r:id="rId26"/>
    <p:sldId id="295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84310" autoAdjust="0"/>
  </p:normalViewPr>
  <p:slideViewPr>
    <p:cSldViewPr>
      <p:cViewPr varScale="1">
        <p:scale>
          <a:sx n="76" d="100"/>
          <a:sy n="76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8FEDF-DF5D-4B99-BFA1-6B14EA560F69}" type="datetimeFigureOut">
              <a:rPr lang="zh-CN" altLang="en-US" smtClean="0"/>
              <a:pPr/>
              <a:t>2013-10-14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EF82-99A9-47D0-BCC7-5FAC7BF39A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12494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E4A47B-2AC8-4251-AA62-037D598A7BE6}" type="datetimeFigureOut">
              <a:rPr lang="zh-CN" altLang="en-US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D511CE-ABF0-40BB-83A4-9A7EB1B35E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49252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this Slide I will discuss the System API / ABI interface.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Namespace provides proc files to the Userspace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the System </a:t>
            </a:r>
            <a:r>
              <a:rPr lang="en-US" altLang="zh-CN" baseline="0" dirty="0" err="1" smtClean="0"/>
              <a:t>Call,we</a:t>
            </a:r>
            <a:r>
              <a:rPr lang="en-US" altLang="zh-CN" baseline="0" dirty="0" smtClean="0"/>
              <a:t> have three Namespaces related functions available: Clone, </a:t>
            </a:r>
            <a:r>
              <a:rPr lang="en-US" altLang="zh-CN" baseline="0" dirty="0" err="1" smtClean="0"/>
              <a:t>Unshare</a:t>
            </a:r>
            <a:r>
              <a:rPr lang="en-US" altLang="zh-CN" baseline="0" dirty="0" smtClean="0"/>
              <a:t>, and SETNS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the Proc File</a:t>
            </a:r>
            <a:r>
              <a:rPr lang="en-US" altLang="zh-CN" baseline="0" dirty="0" smtClean="0"/>
              <a:t> we have 6 sub-files;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first sub-file is the IPC which stands for the IPC NS</a:t>
            </a: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Within</a:t>
            </a:r>
            <a:r>
              <a:rPr lang="en-US" altLang="zh-CN" baseline="0" dirty="0" smtClean="0"/>
              <a:t> the System Call parameter we have the “Flags”. The Namespace increases the parameter of the Flags of the System Call Clone which then adds 6 new Flags.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S Mincho" pitchFamily="49" charset="-128"/>
                <a:ea typeface="MS Mincho" pitchFamily="49" charset="-128"/>
              </a:rPr>
              <a:t>Each Flag represents</a:t>
            </a:r>
            <a:r>
              <a:rPr lang="en-US" altLang="zh-CN" baseline="0" dirty="0" smtClean="0">
                <a:latin typeface="MS Mincho" pitchFamily="49" charset="-128"/>
                <a:ea typeface="MS Mincho" pitchFamily="49" charset="-128"/>
              </a:rPr>
              <a:t> one type of Namespace. For example: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MS Mincho" pitchFamily="49" charset="-128"/>
                <a:ea typeface="MS Mincho" pitchFamily="49" charset="-128"/>
              </a:rPr>
              <a:t>P1 creates P2 through the System Call Clone with increased parameter Flag – Clone(Underscore _ )NewIPC.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S Mincho" pitchFamily="49" charset="-128"/>
                <a:ea typeface="MS Mincho" pitchFamily="49" charset="-128"/>
              </a:rPr>
              <a:t>Furthermore,</a:t>
            </a:r>
            <a:r>
              <a:rPr lang="en-US" altLang="zh-CN" baseline="0" dirty="0" smtClean="0">
                <a:latin typeface="MS Mincho" pitchFamily="49" charset="-128"/>
                <a:ea typeface="MS Mincho" pitchFamily="49" charset="-128"/>
              </a:rPr>
              <a:t> it will not only create a Task P2 but it will also create a new IPC NS(IPC2).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MS Mincho" pitchFamily="49" charset="-128"/>
                <a:ea typeface="MS Mincho" pitchFamily="49" charset="-128"/>
              </a:rPr>
              <a:t>And the P2 will be “run” in the IPC2.</a:t>
            </a:r>
            <a:endParaRPr lang="zh-CN" altLang="en-US" dirty="0" smtClean="0">
              <a:latin typeface="MS Mincho" pitchFamily="49" charset="-128"/>
              <a:ea typeface="MS Mincho" pitchFamily="49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LIBVIRT LXC has 5 main functions which work together</a:t>
            </a:r>
            <a:r>
              <a:rPr lang="en-US" altLang="zh-CN" baseline="0" dirty="0" smtClean="0"/>
              <a:t> towards the preparation work for the Container.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We </a:t>
            </a:r>
            <a:r>
              <a:rPr lang="en-US" altLang="zh-CN" dirty="0" smtClean="0"/>
              <a:t>currently have no new flags</a:t>
            </a:r>
            <a:r>
              <a:rPr lang="en-US" altLang="zh-CN" baseline="0" dirty="0" smtClean="0"/>
              <a:t> available for API clone system.</a:t>
            </a:r>
          </a:p>
          <a:p>
            <a:r>
              <a:rPr lang="en-US" altLang="zh-CN" baseline="0" dirty="0" smtClean="0"/>
              <a:t>It’s a problem we will need to resolve when we try to add a new namespace.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meminfo,cpuinfo</a:t>
            </a:r>
            <a:r>
              <a:rPr lang="en-US" altLang="zh-CN" dirty="0" smtClean="0"/>
              <a:t> etc files are not completely virtualized. </a:t>
            </a:r>
            <a:endParaRPr lang="zh-CN" altLang="en-US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Relies on the kernel namespace to isolate the resources of the system.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Guest</a:t>
            </a:r>
            <a:r>
              <a:rPr lang="zh-CN" altLang="en-US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shares the same Kernel with Host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Kernel provides the System API/ABI for the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userspace</a:t>
            </a:r>
            <a:endParaRPr lang="en-US" altLang="zh-CN" dirty="0" smtClean="0">
              <a:solidFill>
                <a:srgbClr val="000000"/>
              </a:solidFill>
              <a:latin typeface="MS Mincho" pitchFamily="49" charset="-128"/>
              <a:ea typeface="MS Mincho" pitchFamily="49" charset="-128"/>
            </a:endParaRPr>
          </a:p>
          <a:p>
            <a:pPr eaLnBrk="1" hangingPunct="1"/>
            <a:r>
              <a:rPr lang="en-US" altLang="zh-CN" dirty="0" err="1" smtClean="0">
                <a:latin typeface="MS Mincho" pitchFamily="49" charset="-128"/>
                <a:ea typeface="MS Mincho" pitchFamily="49" charset="-128"/>
              </a:rPr>
              <a:t>Userspace</a:t>
            </a:r>
            <a:r>
              <a:rPr lang="en-US" altLang="zh-CN" dirty="0" smtClean="0">
                <a:latin typeface="MS Mincho" pitchFamily="49" charset="-128"/>
                <a:ea typeface="MS Mincho" pitchFamily="49" charset="-128"/>
              </a:rPr>
              <a:t> container Management Tools use</a:t>
            </a:r>
            <a:r>
              <a:rPr lang="en-US" altLang="zh-CN" baseline="0" dirty="0" smtClean="0">
                <a:latin typeface="MS Mincho" pitchFamily="49" charset="-128"/>
                <a:ea typeface="MS Mincho" pitchFamily="49" charset="-128"/>
              </a:rPr>
              <a:t> the API to create namespace and</a:t>
            </a:r>
          </a:p>
          <a:p>
            <a:pPr eaLnBrk="1" hangingPunct="1"/>
            <a:r>
              <a:rPr lang="en-US" altLang="zh-CN" baseline="0" dirty="0" smtClean="0">
                <a:latin typeface="MS Mincho" pitchFamily="49" charset="-128"/>
                <a:ea typeface="MS Mincho" pitchFamily="49" charset="-128"/>
              </a:rPr>
              <a:t>These tools is used to manager the containers too</a:t>
            </a:r>
            <a:r>
              <a:rPr lang="en-US" altLang="zh-CN" dirty="0" smtClean="0">
                <a:latin typeface="MS Mincho" pitchFamily="49" charset="-128"/>
                <a:ea typeface="MS Mincho" pitchFamily="49" charset="-128"/>
              </a:rPr>
              <a:t>(</a:t>
            </a:r>
            <a:r>
              <a:rPr lang="en-US" altLang="zh-CN" dirty="0" err="1" smtClean="0">
                <a:latin typeface="MS Mincho" pitchFamily="49" charset="-128"/>
                <a:ea typeface="MS Mincho" pitchFamily="49" charset="-128"/>
              </a:rPr>
              <a:t>libvirt-lxc</a:t>
            </a:r>
            <a:r>
              <a:rPr lang="en-US" altLang="zh-CN" dirty="0" smtClean="0">
                <a:latin typeface="MS Mincho" pitchFamily="49" charset="-128"/>
                <a:ea typeface="MS Mincho" pitchFamily="49" charset="-128"/>
              </a:rPr>
              <a:t>, </a:t>
            </a:r>
            <a:r>
              <a:rPr lang="en-US" altLang="zh-CN" dirty="0" err="1" smtClean="0">
                <a:latin typeface="MS Mincho" pitchFamily="49" charset="-128"/>
                <a:ea typeface="MS Mincho" pitchFamily="49" charset="-128"/>
              </a:rPr>
              <a:t>lxc</a:t>
            </a:r>
            <a:r>
              <a:rPr lang="en-US" altLang="zh-CN" dirty="0" smtClean="0">
                <a:latin typeface="MS Mincho" pitchFamily="49" charset="-128"/>
                <a:ea typeface="MS Mincho" pitchFamily="49" charset="-128"/>
              </a:rPr>
              <a:t>-tools)</a:t>
            </a:r>
            <a:endParaRPr lang="zh-CN" altLang="en-US" dirty="0" smtClean="0">
              <a:latin typeface="MS Mincho" pitchFamily="49" charset="-128"/>
              <a:ea typeface="MS Mincho" pitchFamily="49" charset="-128"/>
            </a:endParaRPr>
          </a:p>
          <a:p>
            <a:pPr eaLnBrk="1" hangingPunct="1"/>
            <a:endParaRPr lang="zh-CN" altLang="en-US" dirty="0" smtClean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242143-9EF6-4311-81D4-BD7B54EA00A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Isolates the file system layout, 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every mount namespace has its own file system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layout.The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tasks running in each mount namespace doing mount/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unmount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will not affect the file system layout of the other mount namespace.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Mount namespace can provide an private mount points for processes. it’s just like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chroot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but better than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chroot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.</a:t>
            </a:r>
          </a:p>
          <a:p>
            <a:pPr eaLnBrk="1" hangingPunct="1"/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Chroot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can only change the root directory of process.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/proc/&lt;pid&gt;/mounts is also virtualized to only show the mount points of mount namespace that the &lt;pid&gt; process belongs to.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A156D1-52D7-49FF-B5A2-486A243F37D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Every</a:t>
            </a:r>
            <a:r>
              <a:rPr lang="zh-CN" altLang="en-US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uts namespace has its own OS-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type,OS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-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release,version,host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name,domain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name… the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uname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()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systemcall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will return different information in different uts namespaces.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Every uts namespace has its own proc files.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processes can only see and change the proc files of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uts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namespace which these processes belong to.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“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Alterbale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” File(s)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can be changed.</a:t>
            </a:r>
          </a:p>
          <a:p>
            <a:pPr eaLnBrk="1" hangingPunct="1"/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“Unalterable” can not be changed</a:t>
            </a:r>
            <a:endParaRPr lang="en-US" altLang="zh-CN" dirty="0" smtClean="0">
              <a:solidFill>
                <a:srgbClr val="00000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A78CA-BBA9-49CC-AC13-000FADBD5DC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IPC namespace isolates the inter-process communication resources.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processes can communicate with each other through IPC only when they are in the same IPC namespace.</a:t>
            </a:r>
            <a:endParaRPr lang="zh-CN" altLang="en-US" dirty="0" smtClean="0"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Every net namespace has its own network devices,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ip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address, firewall rules, routing tables, sockets</a:t>
            </a:r>
            <a:r>
              <a:rPr lang="zh-CN" altLang="en-US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and so 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S Mincho" pitchFamily="49" charset="-128"/>
                <a:ea typeface="MS Mincho" pitchFamily="49" charset="-128"/>
              </a:rPr>
              <a:t> </a:t>
            </a:r>
            <a:endParaRPr lang="zh-CN" altLang="en-US" dirty="0" smtClean="0"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S Mincho" pitchFamily="49" charset="-128"/>
                <a:ea typeface="MS Mincho" pitchFamily="49" charset="-128"/>
              </a:rPr>
              <a:t>The proc and </a:t>
            </a:r>
            <a:r>
              <a:rPr lang="en-US" altLang="zh-CN" dirty="0" err="1" smtClean="0">
                <a:latin typeface="MS Mincho" pitchFamily="49" charset="-128"/>
                <a:ea typeface="MS Mincho" pitchFamily="49" charset="-128"/>
              </a:rPr>
              <a:t>sysfs</a:t>
            </a:r>
            <a:r>
              <a:rPr lang="zh-CN" altLang="en-US" dirty="0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 smtClean="0">
                <a:latin typeface="MS Mincho" pitchFamily="49" charset="-128"/>
                <a:ea typeface="MS Mincho" pitchFamily="49" charset="-128"/>
              </a:rPr>
              <a:t>interface of net namespace has been virtualized too.</a:t>
            </a:r>
            <a:endParaRPr lang="zh-CN" altLang="en-US" dirty="0" smtClean="0">
              <a:latin typeface="MS Mincho" pitchFamily="49" charset="-128"/>
              <a:ea typeface="MS Mincho" pitchFamily="49" charset="-128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Pid namespace isolates the Process ID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namespace is a hierarchy comprised of “Parent” and “Child”. The parent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pidns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can have many children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pidns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. Each Child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pidns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only has one parent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pidns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.</a:t>
            </a:r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In the creation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process tasks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are created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. Each task is allocated one pid in one pid namespace.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Furthermore, 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a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task is 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also allocated to each pid in parent and ancestor pid namespaces.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Parent pid namespace can access this Task through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the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pid allocated to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the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parent pid namespace.</a:t>
            </a:r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Every pid namespace has a level Value </a:t>
            </a:r>
            <a:r>
              <a:rPr lang="en-US" altLang="zh-CN" i="1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- n,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used  for marking the level of each pid namespace. The level of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init_pid_ns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is 0</a:t>
            </a:r>
            <a:r>
              <a:rPr lang="zh-CN" altLang="en-US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it’s children pid namespace’s level is 1</a:t>
            </a:r>
            <a:r>
              <a:rPr lang="zh-CN" altLang="en-US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level of each grandchild is 2.</a:t>
            </a:r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Because the processes in the child pid namespace will allocate a pid to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ancestor pid 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namespace,the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kernel limits the max level to MAX_PID_NS_LEVEL(32)</a:t>
            </a:r>
            <a:endParaRPr lang="zh-CN" altLang="en-US" dirty="0" smtClean="0">
              <a:latin typeface="MS Mincho" pitchFamily="49" charset="-128"/>
              <a:ea typeface="MS Mincho" pitchFamily="49" charset="-128"/>
            </a:endParaRPr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/proc/&lt;</a:t>
            </a:r>
            <a:r>
              <a:rPr lang="en-US" altLang="zh-CN" dirty="0" err="1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</a:t>
            </a: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&gt; has also been virtualized.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Please</a:t>
            </a:r>
            <a:r>
              <a:rPr lang="en-US" altLang="zh-CN" baseline="0" dirty="0" smtClean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note that in the graphic we also have P2!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What this ,means</a:t>
            </a:r>
            <a:r>
              <a:rPr lang="en-US" altLang="zh-CN" baseline="0" dirty="0" smtClean="0"/>
              <a:t> is that each Parent and Child can have its own PID – PID:1 for the Child1 and PID:2 for the Parent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P3 is the same as P2, it also has two PID’s. PID:1 for the Child2 and PID:3 for the Parent.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Child Namespace2 has one task that is made up of the proc and the Parent PID Namespace has 4 tasks – Tasks 1, 2, 3, and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Parent PID ns can access the Task P2 through PID2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Before</a:t>
            </a:r>
            <a:r>
              <a:rPr lang="en-US" altLang="zh-CN" baseline="0" dirty="0" smtClean="0">
                <a:solidFill>
                  <a:srgbClr val="000000"/>
                </a:solidFill>
              </a:rPr>
              <a:t> I begin to explain the User Namespace, I would like to explain the KUID and KGID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baseline="0" dirty="0" smtClean="0">
                <a:solidFill>
                  <a:srgbClr val="000000"/>
                </a:solidFill>
              </a:rPr>
              <a:t>KUID: means the Kernel User ID. Before we have the User Namespace we us the UID.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KGID: Is the</a:t>
            </a:r>
            <a:r>
              <a:rPr lang="en-US" altLang="zh-CN" baseline="0" dirty="0" smtClean="0">
                <a:solidFill>
                  <a:srgbClr val="000000"/>
                </a:solidFill>
              </a:rPr>
              <a:t> same as KUID but it is the Kernel Group ID. 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UID: will only be used in</a:t>
            </a:r>
            <a:r>
              <a:rPr lang="en-US" altLang="zh-CN" baseline="0" dirty="0" smtClean="0">
                <a:solidFill>
                  <a:srgbClr val="000000"/>
                </a:solidFill>
              </a:rPr>
              <a:t> the User Namespace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User namespace has two private proc files /proc/pid/</a:t>
            </a:r>
            <a:r>
              <a:rPr lang="en-US" altLang="zh-CN" dirty="0" err="1" smtClean="0">
                <a:solidFill>
                  <a:srgbClr val="000000"/>
                </a:solidFill>
              </a:rPr>
              <a:t>uid_map</a:t>
            </a:r>
            <a:r>
              <a:rPr lang="en-US" altLang="zh-CN" dirty="0" smtClean="0">
                <a:solidFill>
                  <a:srgbClr val="000000"/>
                </a:solidFill>
              </a:rPr>
              <a:t> and </a:t>
            </a:r>
            <a:r>
              <a:rPr lang="en-US" altLang="zh-CN" dirty="0" err="1" smtClean="0">
                <a:solidFill>
                  <a:srgbClr val="000000"/>
                </a:solidFill>
              </a:rPr>
              <a:t>gid_map</a:t>
            </a:r>
            <a:r>
              <a:rPr lang="en-US" altLang="zh-CN" dirty="0" smtClean="0">
                <a:solidFill>
                  <a:srgbClr val="000000"/>
                </a:solidFill>
              </a:rPr>
              <a:t>. 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These two files can be used for setting the mapping table of the user namespace.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 err="1" smtClean="0">
                <a:solidFill>
                  <a:srgbClr val="000000"/>
                </a:solidFill>
              </a:rPr>
              <a:t>uid_map</a:t>
            </a:r>
            <a:r>
              <a:rPr lang="en-US" altLang="zh-CN" dirty="0" smtClean="0">
                <a:solidFill>
                  <a:srgbClr val="000000"/>
                </a:solidFill>
              </a:rPr>
              <a:t> and </a:t>
            </a:r>
            <a:r>
              <a:rPr lang="en-US" altLang="zh-CN" dirty="0" err="1" smtClean="0">
                <a:solidFill>
                  <a:srgbClr val="000000"/>
                </a:solidFill>
              </a:rPr>
              <a:t>gid_map</a:t>
            </a:r>
            <a:r>
              <a:rPr lang="en-US" altLang="zh-CN" dirty="0" smtClean="0">
                <a:solidFill>
                  <a:srgbClr val="000000"/>
                </a:solidFill>
              </a:rPr>
              <a:t> contain multiple lines, The format of each line is “</a:t>
            </a:r>
            <a:r>
              <a:rPr lang="en-US" altLang="zh-CN" dirty="0" err="1" smtClean="0">
                <a:solidFill>
                  <a:srgbClr val="000000"/>
                </a:solidFill>
              </a:rPr>
              <a:t>user_uid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kernel_uid</a:t>
            </a:r>
            <a:r>
              <a:rPr lang="en-US" altLang="zh-CN" dirty="0" smtClean="0">
                <a:solidFill>
                  <a:srgbClr val="000000"/>
                </a:solidFill>
              </a:rPr>
              <a:t> count”.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We Have the User ID Map to which P1 belongs. UID map maps the Root User of the User Namespace to a Normal User.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P1 is the Root User</a:t>
            </a:r>
            <a:r>
              <a:rPr lang="en-US" altLang="zh-CN" baseline="0" dirty="0" smtClean="0"/>
              <a:t> of userns1 which wants to create the H-File. When we write the H-file to the disk, the owner of this file will be mapped to the normal user(</a:t>
            </a:r>
            <a:r>
              <a:rPr lang="en-US" altLang="zh-CN" baseline="0" dirty="0" err="1" smtClean="0"/>
              <a:t>uid</a:t>
            </a:r>
            <a:r>
              <a:rPr lang="en-US" altLang="zh-CN" baseline="0" dirty="0" smtClean="0"/>
              <a:t> 1000). Finally in the disk, the owner of this file is the Normal user.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P2 is in the same User NS. It wants to get information of the H-file. When the </a:t>
            </a:r>
            <a:r>
              <a:rPr lang="en-US" altLang="zh-CN" baseline="0" dirty="0" err="1" smtClean="0"/>
              <a:t>userid</a:t>
            </a:r>
            <a:r>
              <a:rPr lang="en-US" altLang="zh-CN" baseline="0" dirty="0" smtClean="0"/>
              <a:t> information is returned to the P2, the owner of this file will be mapped to the root user of user </a:t>
            </a:r>
            <a:r>
              <a:rPr lang="en-US" altLang="zh-CN" baseline="0" smtClean="0"/>
              <a:t>namespace1.</a:t>
            </a:r>
            <a:endParaRPr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39AC0-6263-4D9E-8344-34D3D36162ED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3968C-EFB5-4DAA-897F-602FD35996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40BDA-057C-4C29-910A-EBC24060123F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D12D7-9DBD-4C56-833F-3495A3B16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67DA5-6859-4237-A21C-258A2845A08C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39F92-451F-43CF-B818-648E8BD17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AF1FE-0017-4307-A8F6-66FBDAA43441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DF7BF-20E6-4079-81D0-87DFEB9BF5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2CF57-5F39-4DEC-9246-569636206592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B698-A4C1-4C50-938A-D43E31E2EE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F9FDE-8FC1-42FD-B228-96E2A9F35F93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051F6-4B7E-4981-A2E8-0C98C65E1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C036-D933-45A8-AFCE-0CAF267822F3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05534-0758-4219-B700-A58ECDF66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597B-1A17-48F9-8BF2-4998F2669256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A3F45-22E4-448D-A8A5-6BC53C96EC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4BE6-FF6B-47CA-8768-B646862A3723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E2E2A-ECEE-4C03-B5EC-C98D3ABF29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95385-1663-4EEE-A15E-598AFC0376A9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9324B-BD51-43DF-AC5A-FFE9D57E4A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F45D4-09BB-484B-8A06-1B27B8328CBB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9FBDD-2A60-46FF-B6F0-65EAB6E7B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09593C-B6DF-4E41-86B0-EBC2801A5F2C}" type="datetime1">
              <a:rPr lang="zh-CN" altLang="en-US" smtClean="0"/>
              <a:pPr>
                <a:defRPr/>
              </a:pPr>
              <a:t>2013-10-14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1B6800-ECF5-4AAD-BBE1-509282EF84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LXC(Linux Container)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8B8B8B"/>
                </a:solidFill>
              </a:rPr>
              <a:t>Lightweight virtual system mechanism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rgbClr val="8B8B8B"/>
                </a:solidFill>
              </a:rPr>
              <a:t>Gao</a:t>
            </a:r>
            <a:r>
              <a:rPr lang="en-US" dirty="0" smtClean="0">
                <a:solidFill>
                  <a:srgbClr val="8B8B8B"/>
                </a:solidFill>
              </a:rPr>
              <a:t> </a:t>
            </a:r>
            <a:r>
              <a:rPr lang="en-US" dirty="0" err="1" smtClean="0">
                <a:solidFill>
                  <a:srgbClr val="8B8B8B"/>
                </a:solidFill>
              </a:rPr>
              <a:t>feng</a:t>
            </a:r>
            <a:endParaRPr lang="en-US" dirty="0" smtClean="0">
              <a:solidFill>
                <a:srgbClr val="8B8B8B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8B8B8B"/>
                </a:solidFill>
              </a:rPr>
              <a:t>gaofeng@cn.fujitsu.com </a:t>
            </a:r>
            <a:endParaRPr 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3968C-EFB5-4DAA-897F-602FD359962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MS Mincho" pitchFamily="49" charset="-128"/>
              </a:rPr>
              <a:t>PID 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7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0000"/>
                </a:solidFill>
                <a:ea typeface="MS Mincho" pitchFamily="49" charset="-128"/>
              </a:rPr>
              <a:t>PID namespace isolates the Process ID, implemented as a hierarchy.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642910" y="2500306"/>
            <a:ext cx="7858180" cy="4143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PID namespace1 (Parent)</a:t>
            </a:r>
          </a:p>
          <a:p>
            <a:pPr algn="ctr"/>
            <a:r>
              <a:rPr lang="en-US" altLang="zh-CN" dirty="0" smtClean="0"/>
              <a:t> (Level 0)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7224" y="4500570"/>
            <a:ext cx="3357586" cy="180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PID Namespace2 (Child)</a:t>
            </a:r>
          </a:p>
          <a:p>
            <a:pPr algn="ctr"/>
            <a:r>
              <a:rPr lang="en-US" altLang="zh-CN" dirty="0" smtClean="0"/>
              <a:t>(Level 1)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714876" y="4500570"/>
            <a:ext cx="3571900" cy="180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PID Namespace3 (Child)</a:t>
            </a:r>
          </a:p>
          <a:p>
            <a:pPr algn="ctr"/>
            <a:r>
              <a:rPr lang="en-US" altLang="zh-CN" dirty="0" smtClean="0"/>
              <a:t>(Level 1)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14678" y="4000504"/>
            <a:ext cx="857256" cy="13685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2000" b="1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</a:rPr>
              <a:t>P2</a:t>
            </a:r>
            <a:endParaRPr lang="zh-CN" altLang="en-US" sz="2000" b="1" dirty="0">
              <a:ln w="18415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6116" y="4500570"/>
            <a:ext cx="7143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pid:1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3578" y="4071942"/>
            <a:ext cx="688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pid:2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29190" y="3989264"/>
            <a:ext cx="857256" cy="13685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zh-CN" dirty="0"/>
          </a:p>
          <a:p>
            <a:pPr algn="ctr"/>
            <a:r>
              <a:rPr lang="en-US" altLang="zh-CN" sz="2000" b="1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</a:rPr>
              <a:t>P3</a:t>
            </a:r>
            <a:endParaRPr lang="en-US" altLang="zh-CN" b="1" dirty="0">
              <a:ln w="18415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16622" y="3286124"/>
            <a:ext cx="785818" cy="114300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anchor="b"/>
          <a:lstStyle/>
          <a:p>
            <a:pPr algn="ctr"/>
            <a:r>
              <a:rPr lang="en-US" altLang="zh-CN" sz="2000" b="1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</a:rPr>
              <a:t>P4</a:t>
            </a:r>
            <a:endParaRPr lang="zh-CN" altLang="en-US" sz="2000" b="1" dirty="0">
              <a:ln w="18415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6858016" y="2571744"/>
            <a:ext cx="1057276" cy="714380"/>
          </a:xfrm>
          <a:prstGeom prst="wedgeRoundRectCallout">
            <a:avLst>
              <a:gd name="adj1" fmla="val 1587"/>
              <a:gd name="adj2" fmla="val 9590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l</a:t>
            </a:r>
            <a:r>
              <a:rPr lang="en-US" altLang="zh-CN" dirty="0" err="1" smtClean="0">
                <a:solidFill>
                  <a:schemeClr val="bg1"/>
                </a:solidFill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</a:rPr>
              <a:t> /proc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1 2 3 4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1000100" y="4572008"/>
            <a:ext cx="985838" cy="714380"/>
          </a:xfrm>
          <a:prstGeom prst="wedgeRoundRectCallout">
            <a:avLst>
              <a:gd name="adj1" fmla="val 59296"/>
              <a:gd name="adj2" fmla="val 7812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l</a:t>
            </a:r>
            <a:r>
              <a:rPr lang="en-US" altLang="zh-CN" dirty="0" err="1" smtClean="0">
                <a:solidFill>
                  <a:schemeClr val="bg1"/>
                </a:solidFill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</a:rPr>
              <a:t> /proc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7143768" y="4572008"/>
            <a:ext cx="1000132" cy="714380"/>
          </a:xfrm>
          <a:prstGeom prst="wedgeRoundRectCallout">
            <a:avLst>
              <a:gd name="adj1" fmla="val -57243"/>
              <a:gd name="adj2" fmla="val 858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/proc</a:t>
            </a:r>
          </a:p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67422" y="3357562"/>
            <a:ext cx="688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pid:4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00232" y="3286124"/>
            <a:ext cx="785818" cy="114300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anchor="b"/>
          <a:lstStyle/>
          <a:p>
            <a:pPr algn="ctr"/>
            <a:r>
              <a:rPr lang="en-US" altLang="zh-CN" sz="2000" b="1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</a:rPr>
              <a:t>P1</a:t>
            </a:r>
            <a:endParaRPr lang="zh-CN" altLang="en-US" sz="2000" b="1" dirty="0">
              <a:ln w="18415" cmpd="sng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1032" y="3357562"/>
            <a:ext cx="688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pid:1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3328" y="4071942"/>
            <a:ext cx="688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pid:3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0628" y="4500570"/>
            <a:ext cx="71438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pid:1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MS Mincho" pitchFamily="49" charset="-128"/>
              </a:rPr>
              <a:t>User Namespace</a:t>
            </a:r>
            <a:endParaRPr lang="zh-CN" altLang="en-US" dirty="0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7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/>
              <a:t>kuid/kgid: Original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gid</a:t>
            </a:r>
            <a:r>
              <a:rPr lang="en-US" altLang="zh-CN" dirty="0" smtClean="0"/>
              <a:t>, Global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err="1" smtClean="0"/>
              <a:t>uid</a:t>
            </a:r>
            <a:r>
              <a:rPr lang="en-US" altLang="zh-CN" dirty="0" smtClean="0"/>
              <a:t>/gid: user id in user namespace, will be translated to </a:t>
            </a:r>
            <a:r>
              <a:rPr lang="en-US" altLang="zh-CN" dirty="0" err="1" smtClean="0"/>
              <a:t>kuid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kgid</a:t>
            </a:r>
            <a:r>
              <a:rPr lang="en-US" altLang="zh-CN" dirty="0" smtClean="0"/>
              <a:t> finally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/>
              <a:t>Only parent User NS has rights to set map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500166" y="5643578"/>
            <a:ext cx="285752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User namespace1</a:t>
            </a:r>
            <a:endParaRPr lang="zh-CN" altLang="en-US" dirty="0"/>
          </a:p>
        </p:txBody>
      </p:sp>
      <p:sp>
        <p:nvSpPr>
          <p:cNvPr id="22" name="剪去对角的矩形 21"/>
          <p:cNvSpPr/>
          <p:nvPr/>
        </p:nvSpPr>
        <p:spPr>
          <a:xfrm>
            <a:off x="2014526" y="5429264"/>
            <a:ext cx="914400" cy="485772"/>
          </a:xfrm>
          <a:prstGeom prst="snip2Diag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uid</a:t>
            </a:r>
            <a:r>
              <a:rPr lang="en-US" altLang="zh-CN" dirty="0" smtClean="0"/>
              <a:t>: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10-14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>
            <a:stCxn id="22" idx="3"/>
            <a:endCxn id="43" idx="1"/>
          </p:cNvCxnSpPr>
          <p:nvPr/>
        </p:nvCxnSpPr>
        <p:spPr>
          <a:xfrm rot="16200000" flipV="1">
            <a:off x="1989520" y="4947057"/>
            <a:ext cx="571504" cy="392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标注 40"/>
          <p:cNvSpPr/>
          <p:nvPr/>
        </p:nvSpPr>
        <p:spPr>
          <a:xfrm>
            <a:off x="3143240" y="4786322"/>
            <a:ext cx="1285884" cy="571504"/>
          </a:xfrm>
          <a:prstGeom prst="wedgeRoundRectCallout">
            <a:avLst>
              <a:gd name="adj1" fmla="val -25182"/>
              <a:gd name="adj2" fmla="val 104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uid_map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10 2000 5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3" name="剪去单角的矩形 42"/>
          <p:cNvSpPr/>
          <p:nvPr/>
        </p:nvSpPr>
        <p:spPr>
          <a:xfrm>
            <a:off x="1443022" y="4300550"/>
            <a:ext cx="1271590" cy="5572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kuid</a:t>
            </a:r>
            <a:r>
              <a:rPr lang="en-US" altLang="zh-CN" dirty="0" smtClean="0"/>
              <a:t>: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2000-2004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43504" y="5641984"/>
            <a:ext cx="2928958" cy="7858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User namespace2</a:t>
            </a:r>
            <a:endParaRPr lang="zh-CN" altLang="en-US" dirty="0"/>
          </a:p>
        </p:txBody>
      </p:sp>
      <p:sp>
        <p:nvSpPr>
          <p:cNvPr id="13" name="剪去对角的矩形 12"/>
          <p:cNvSpPr/>
          <p:nvPr/>
        </p:nvSpPr>
        <p:spPr>
          <a:xfrm>
            <a:off x="6872310" y="5427670"/>
            <a:ext cx="914400" cy="485772"/>
          </a:xfrm>
          <a:prstGeom prst="snip2Diag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uid</a:t>
            </a:r>
            <a:r>
              <a:rPr lang="en-US" altLang="zh-CN" dirty="0" smtClean="0"/>
              <a:t>: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0-9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  <a:endCxn id="16" idx="1"/>
          </p:cNvCxnSpPr>
          <p:nvPr/>
        </p:nvCxnSpPr>
        <p:spPr>
          <a:xfrm rot="5400000" flipH="1" flipV="1">
            <a:off x="7097336" y="5088340"/>
            <a:ext cx="571504" cy="1071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4857752" y="4786322"/>
            <a:ext cx="1285884" cy="571504"/>
          </a:xfrm>
          <a:prstGeom prst="wedgeRoundRectCallout">
            <a:avLst>
              <a:gd name="adj1" fmla="val 497"/>
              <a:gd name="adj2" fmla="val 10471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uid_map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0 1000 10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16" name="剪去单角的矩形 15"/>
          <p:cNvSpPr/>
          <p:nvPr/>
        </p:nvSpPr>
        <p:spPr>
          <a:xfrm>
            <a:off x="6800872" y="4298956"/>
            <a:ext cx="1271590" cy="55721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kuid</a:t>
            </a:r>
            <a:r>
              <a:rPr lang="en-US" altLang="zh-CN" dirty="0" smtClean="0"/>
              <a:t>: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1000-1009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MS Mincho" pitchFamily="49" charset="-128"/>
              </a:rPr>
              <a:t>User 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/>
              <a:t>Create and stat file in User namesapce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571736" y="3786190"/>
            <a:ext cx="3929090" cy="8572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User</a:t>
            </a:r>
          </a:p>
          <a:p>
            <a:r>
              <a:rPr lang="en-US" altLang="zh-CN" dirty="0" smtClean="0"/>
              <a:t>namespace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22176" y="2643182"/>
            <a:ext cx="1080000" cy="1428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</a:p>
          <a:p>
            <a:pPr algn="ctr"/>
            <a:r>
              <a:rPr lang="en-US" altLang="zh-CN" dirty="0" smtClean="0"/>
              <a:t>#touch /file</a:t>
            </a:r>
          </a:p>
        </p:txBody>
      </p:sp>
      <p:sp>
        <p:nvSpPr>
          <p:cNvPr id="17" name="流程图: 磁盘 16"/>
          <p:cNvSpPr/>
          <p:nvPr/>
        </p:nvSpPr>
        <p:spPr>
          <a:xfrm>
            <a:off x="2214546" y="4786322"/>
            <a:ext cx="4786346" cy="1214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3929058" y="5286388"/>
            <a:ext cx="1785950" cy="50006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/file (kuid:1000)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1428728" y="3000372"/>
            <a:ext cx="1785950" cy="500066"/>
          </a:xfrm>
          <a:prstGeom prst="wedgeRoundRectCallout">
            <a:avLst>
              <a:gd name="adj1" fmla="val 34661"/>
              <a:gd name="adj2" fmla="val 11385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uid_map</a:t>
            </a:r>
            <a:r>
              <a:rPr lang="en-US" altLang="zh-CN" dirty="0" smtClean="0"/>
              <a:t>:</a:t>
            </a:r>
          </a:p>
          <a:p>
            <a:pPr algn="ctr"/>
            <a:r>
              <a:rPr lang="en-US" altLang="zh-CN" dirty="0" smtClean="0"/>
              <a:t>0 1000 10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57752" y="2643182"/>
            <a:ext cx="1080000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</a:p>
          <a:p>
            <a:pPr algn="ctr"/>
            <a:r>
              <a:rPr lang="en-US" altLang="zh-CN" dirty="0" smtClean="0"/>
              <a:t>#stat /file</a:t>
            </a:r>
            <a:endParaRPr lang="zh-CN" altLang="en-US" dirty="0"/>
          </a:p>
        </p:txBody>
      </p:sp>
      <p:sp>
        <p:nvSpPr>
          <p:cNvPr id="16" name="云形 15"/>
          <p:cNvSpPr/>
          <p:nvPr/>
        </p:nvSpPr>
        <p:spPr>
          <a:xfrm>
            <a:off x="5286380" y="4143380"/>
            <a:ext cx="2500330" cy="71438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     File :  “/file”</a:t>
            </a:r>
          </a:p>
          <a:p>
            <a:r>
              <a:rPr lang="en-US" altLang="zh-CN" sz="1400" dirty="0" smtClean="0"/>
              <a:t>Access:  </a:t>
            </a:r>
            <a:r>
              <a:rPr lang="en-US" altLang="zh-CN" sz="1400" dirty="0" err="1" smtClean="0"/>
              <a:t>uid</a:t>
            </a:r>
            <a:r>
              <a:rPr lang="en-US" altLang="zh-CN" sz="1400" dirty="0" smtClean="0"/>
              <a:t> (0/root)</a:t>
            </a:r>
            <a:endParaRPr lang="zh-CN" altLang="en-US" sz="1400" dirty="0"/>
          </a:p>
        </p:txBody>
      </p:sp>
      <p:cxnSp>
        <p:nvCxnSpPr>
          <p:cNvPr id="19" name="直接箭头连接符 18"/>
          <p:cNvCxnSpPr>
            <a:stCxn id="6" idx="2"/>
          </p:cNvCxnSpPr>
          <p:nvPr/>
        </p:nvCxnSpPr>
        <p:spPr>
          <a:xfrm rot="5400000">
            <a:off x="3554953" y="4679165"/>
            <a:ext cx="12144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 flipV="1">
            <a:off x="5036176" y="4678994"/>
            <a:ext cx="1214446" cy="3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536281" y="4679165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System API/ABI</a:t>
            </a:r>
            <a:endParaRPr lang="zh-CN" altLang="en-US" dirty="0" smtClean="0">
              <a:ea typeface="MS Mincho" pitchFamily="49" charset="-128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Proc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/proc/&lt;pid&gt;/ns/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dirty="0" smtClean="0">
              <a:ea typeface="MS Mincho" pitchFamily="49" charset="-128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System Call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clone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unshare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setns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Proc</a:t>
            </a:r>
            <a:endParaRPr lang="zh-CN" altLang="en-US" dirty="0" smtClean="0">
              <a:ea typeface="MS Mincho" pitchFamily="49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/proc/&lt;pid&gt;/ns/</a:t>
            </a:r>
            <a:r>
              <a:rPr lang="en-US" altLang="zh-CN" sz="2800" dirty="0" err="1" smtClean="0">
                <a:solidFill>
                  <a:srgbClr val="000000"/>
                </a:solidFill>
                <a:ea typeface="MS Mincho" pitchFamily="49" charset="-128"/>
              </a:rPr>
              <a:t>ipc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:</a:t>
            </a:r>
            <a:r>
              <a:rPr lang="zh-CN" altLang="en-US" sz="2800" dirty="0" smtClean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ea typeface="MS Mincho" pitchFamily="49" charset="-128"/>
              </a:rPr>
              <a:t>ipc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 namespace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/proc/&lt;pid&gt;/ns/</a:t>
            </a:r>
            <a:r>
              <a:rPr lang="en-US" altLang="zh-CN" sz="2800" dirty="0" err="1" smtClean="0">
                <a:solidFill>
                  <a:srgbClr val="000000"/>
                </a:solidFill>
                <a:ea typeface="MS Mincho" pitchFamily="49" charset="-128"/>
              </a:rPr>
              <a:t>mnt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:</a:t>
            </a:r>
            <a:r>
              <a:rPr lang="zh-CN" altLang="en-US" sz="2800" dirty="0" smtClean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mount namespace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/proc/&lt;</a:t>
            </a:r>
            <a:r>
              <a:rPr lang="en-US" altLang="zh-CN" sz="2800" dirty="0" err="1" smtClean="0">
                <a:solidFill>
                  <a:srgbClr val="000000"/>
                </a:solidFill>
                <a:ea typeface="MS Mincho" pitchFamily="49" charset="-128"/>
              </a:rPr>
              <a:t>pid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&gt;/ns/net:</a:t>
            </a:r>
            <a:r>
              <a:rPr lang="zh-CN" altLang="en-US" sz="2800" dirty="0" smtClean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net namespace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/proc/&lt;</a:t>
            </a:r>
            <a:r>
              <a:rPr lang="en-US" altLang="zh-CN" sz="2800" dirty="0" err="1" smtClean="0">
                <a:solidFill>
                  <a:srgbClr val="000000"/>
                </a:solidFill>
                <a:ea typeface="MS Mincho" pitchFamily="49" charset="-128"/>
              </a:rPr>
              <a:t>pid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&gt;/ns/</a:t>
            </a:r>
            <a:r>
              <a:rPr lang="en-US" altLang="zh-CN" sz="2800" dirty="0" err="1" smtClean="0">
                <a:solidFill>
                  <a:srgbClr val="000000"/>
                </a:solidFill>
                <a:ea typeface="MS Mincho" pitchFamily="49" charset="-128"/>
              </a:rPr>
              <a:t>pid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:</a:t>
            </a:r>
            <a:r>
              <a:rPr lang="zh-CN" altLang="en-US" sz="2800" dirty="0" smtClean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pid namespace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/proc/&lt;pid&gt;/ns/uts:</a:t>
            </a:r>
            <a:r>
              <a:rPr lang="zh-CN" altLang="en-US" sz="2800" dirty="0" smtClean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ea typeface="MS Mincho" pitchFamily="49" charset="-128"/>
              </a:rPr>
              <a:t>uts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 namespace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/proc/&lt;</a:t>
            </a:r>
            <a:r>
              <a:rPr lang="en-US" altLang="zh-CN" sz="2800" dirty="0" err="1" smtClean="0">
                <a:solidFill>
                  <a:srgbClr val="000000"/>
                </a:solidFill>
                <a:ea typeface="MS Mincho" pitchFamily="49" charset="-128"/>
              </a:rPr>
              <a:t>pid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&gt;/ns/user:</a:t>
            </a:r>
            <a:r>
              <a:rPr lang="zh-CN" altLang="en-US" sz="2800" dirty="0" smtClean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user namespace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en-US" sz="2800" dirty="0" smtClean="0">
              <a:ea typeface="MS Mincho" pitchFamily="49" charset="-128"/>
            </a:endParaRP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If the proc file of two processes is the same, these two processes must be in the same namespace.</a:t>
            </a:r>
            <a:endParaRPr lang="en-US" sz="2800" dirty="0" smtClean="0">
              <a:ea typeface="MS Mincho" pitchFamily="49" charset="-12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System Call</a:t>
            </a:r>
            <a:endParaRPr lang="zh-CN" altLang="en-US" dirty="0" smtClean="0">
              <a:ea typeface="MS Mincho" pitchFamily="49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MS Mincho" pitchFamily="49" charset="-128"/>
              </a:rPr>
              <a:t>clone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ea typeface="MS Mincho" pitchFamily="49" charset="-128"/>
              </a:rPr>
              <a:t>int clone(int (*fn)(void *), void *child_stack,                 		 int flags, void *arg, …);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6 new</a:t>
            </a:r>
            <a:r>
              <a:rPr lang="zh-CN" altLang="en-US" dirty="0" smtClean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flags: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ea typeface="MS Mincho" pitchFamily="49" charset="-128"/>
              </a:rPr>
              <a:t>CLONE_NEWIPC,CLONE_NEWNET,</a:t>
            </a:r>
            <a:endParaRPr lang="en-US" sz="2400" dirty="0" smtClean="0">
              <a:ea typeface="MS Mincho" pitchFamily="49" charset="-128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ea typeface="MS Mincho" pitchFamily="49" charset="-128"/>
              </a:rPr>
              <a:t>		CLONE_NEWNS,CLONE_NEWPID,</a:t>
            </a:r>
            <a:endParaRPr lang="en-US" sz="2400" dirty="0" smtClean="0">
              <a:ea typeface="MS Mincho" pitchFamily="49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ea typeface="MS Mincho" pitchFamily="49" charset="-128"/>
              </a:rPr>
              <a:t>		CLONE_NEWUTS,CLONE_NEWUSER</a:t>
            </a:r>
            <a:endParaRPr lang="en-US" sz="2400" dirty="0" smtClean="0">
              <a:ea typeface="MS Mincho" pitchFamily="49" charset="-128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圆角矩形 79"/>
          <p:cNvSpPr/>
          <p:nvPr/>
        </p:nvSpPr>
        <p:spPr>
          <a:xfrm>
            <a:off x="5033966" y="2836858"/>
            <a:ext cx="3643338" cy="3429024"/>
          </a:xfrm>
          <a:prstGeom prst="round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588934" y="2836858"/>
            <a:ext cx="3643338" cy="3429024"/>
          </a:xfrm>
          <a:prstGeom prst="round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MS Mincho" pitchFamily="49" charset="-128"/>
              </a:rPr>
              <a:t>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/>
              <a:t>clone</a:t>
            </a:r>
          </a:p>
          <a:p>
            <a:pPr>
              <a:buClr>
                <a:srgbClr val="C00000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	create process2 and IPC namespace2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941362" y="3198810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Mount1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7534" y="3984628"/>
            <a:ext cx="642942" cy="107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43550" y="3984628"/>
            <a:ext cx="642942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</a:p>
        </p:txBody>
      </p:sp>
      <p:cxnSp>
        <p:nvCxnSpPr>
          <p:cNvPr id="15" name="直接箭头连接符 14"/>
          <p:cNvCxnSpPr>
            <a:stCxn id="9" idx="1"/>
            <a:endCxn id="5" idx="3"/>
          </p:cNvCxnSpPr>
          <p:nvPr/>
        </p:nvCxnSpPr>
        <p:spPr>
          <a:xfrm rot="10800000">
            <a:off x="2427266" y="3484563"/>
            <a:ext cx="730268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917818" y="4520413"/>
            <a:ext cx="144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729434" y="4232280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IPC2</a:t>
            </a:r>
          </a:p>
          <a:p>
            <a:pPr algn="ctr"/>
            <a:r>
              <a:rPr lang="en-US" altLang="zh-CN" dirty="0" smtClean="0"/>
              <a:t>(new created)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0" idx="3"/>
            <a:endCxn id="24" idx="1"/>
          </p:cNvCxnSpPr>
          <p:nvPr/>
        </p:nvCxnSpPr>
        <p:spPr>
          <a:xfrm flipV="1">
            <a:off x="6086492" y="4518032"/>
            <a:ext cx="642942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66" idx="1"/>
          </p:cNvCxnSpPr>
          <p:nvPr/>
        </p:nvCxnSpPr>
        <p:spPr>
          <a:xfrm rot="5400000" flipH="1" flipV="1">
            <a:off x="5872178" y="3698876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55656" y="5270512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Others1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0" idx="3"/>
            <a:endCxn id="70" idx="1"/>
          </p:cNvCxnSpPr>
          <p:nvPr/>
        </p:nvCxnSpPr>
        <p:spPr>
          <a:xfrm>
            <a:off x="6086492" y="4520413"/>
            <a:ext cx="642942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1"/>
            <a:endCxn id="23" idx="3"/>
          </p:cNvCxnSpPr>
          <p:nvPr/>
        </p:nvCxnSpPr>
        <p:spPr>
          <a:xfrm rot="10800000" flipV="1">
            <a:off x="2441560" y="4520412"/>
            <a:ext cx="715974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941362" y="4224342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IPC1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9" idx="1"/>
            <a:endCxn id="54" idx="3"/>
          </p:cNvCxnSpPr>
          <p:nvPr/>
        </p:nvCxnSpPr>
        <p:spPr>
          <a:xfrm rot="10800000">
            <a:off x="2427266" y="4510095"/>
            <a:ext cx="730268" cy="10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71848" y="4127504"/>
            <a:ext cx="233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clone(,,</a:t>
            </a:r>
            <a:r>
              <a:rPr lang="en-US" altLang="zh-CN" sz="1600" b="1" dirty="0" smtClean="0">
                <a:solidFill>
                  <a:srgbClr val="000000"/>
                </a:solidFill>
                <a:latin typeface="+mn-lt"/>
                <a:ea typeface="MS Mincho" pitchFamily="49" charset="-128"/>
              </a:rPr>
              <a:t> CLONE_NEWIPC,</a:t>
            </a:r>
            <a:r>
              <a:rPr lang="en-US" altLang="zh-CN" sz="1600" b="1" dirty="0" smtClean="0">
                <a:latin typeface="+mn-lt"/>
              </a:rPr>
              <a:t>)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29434" y="3198810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Mount1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" idx="3"/>
            <a:endCxn id="66" idx="1"/>
          </p:cNvCxnSpPr>
          <p:nvPr/>
        </p:nvCxnSpPr>
        <p:spPr>
          <a:xfrm>
            <a:off x="2427266" y="3484562"/>
            <a:ext cx="4302168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729434" y="5270512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Others1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23" idx="3"/>
            <a:endCxn id="70" idx="1"/>
          </p:cNvCxnSpPr>
          <p:nvPr/>
        </p:nvCxnSpPr>
        <p:spPr>
          <a:xfrm>
            <a:off x="2441560" y="5556264"/>
            <a:ext cx="4287874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System Call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unshare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400" dirty="0" smtClean="0">
                <a:solidFill>
                  <a:srgbClr val="000000"/>
                </a:solidFill>
                <a:ea typeface="MS Mincho" pitchFamily="49" charset="-128"/>
              </a:rPr>
              <a:t>int unshare(int flags);</a:t>
            </a:r>
          </a:p>
          <a:p>
            <a:pPr lvl="1" eaLnBrk="1" hangingPunct="1">
              <a:buFont typeface="Arial" charset="0"/>
              <a:buNone/>
            </a:pP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Namespace extends the system call unshare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too.  User space can use unshare to create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new namespace and the caller will run in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this new created namespace.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MS Mincho" pitchFamily="49" charset="-128"/>
              </a:rPr>
              <a:t>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/>
              <a:t>unshare</a:t>
            </a:r>
          </a:p>
          <a:p>
            <a:pPr>
              <a:buClr>
                <a:srgbClr val="C00000"/>
              </a:buCl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create net namespace2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5033966" y="2836858"/>
            <a:ext cx="3643338" cy="3429024"/>
          </a:xfrm>
          <a:prstGeom prst="round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588934" y="2836858"/>
            <a:ext cx="3643338" cy="3429024"/>
          </a:xfrm>
          <a:prstGeom prst="round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圆角矩形 91"/>
          <p:cNvSpPr/>
          <p:nvPr/>
        </p:nvSpPr>
        <p:spPr>
          <a:xfrm>
            <a:off x="941362" y="3198810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Mount1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3157534" y="3984628"/>
            <a:ext cx="642942" cy="107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5443550" y="3984628"/>
            <a:ext cx="642942" cy="107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</a:p>
        </p:txBody>
      </p:sp>
      <p:cxnSp>
        <p:nvCxnSpPr>
          <p:cNvPr id="95" name="直接箭头连接符 94"/>
          <p:cNvCxnSpPr>
            <a:stCxn id="93" idx="1"/>
            <a:endCxn id="92" idx="3"/>
          </p:cNvCxnSpPr>
          <p:nvPr/>
        </p:nvCxnSpPr>
        <p:spPr>
          <a:xfrm rot="10800000">
            <a:off x="2427266" y="3484563"/>
            <a:ext cx="730268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917818" y="4520413"/>
            <a:ext cx="144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6729434" y="4232280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Net2</a:t>
            </a:r>
          </a:p>
          <a:p>
            <a:pPr algn="ctr"/>
            <a:r>
              <a:rPr lang="en-US" altLang="zh-CN" dirty="0" smtClean="0"/>
              <a:t>(new created)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94" idx="3"/>
            <a:endCxn id="97" idx="1"/>
          </p:cNvCxnSpPr>
          <p:nvPr/>
        </p:nvCxnSpPr>
        <p:spPr>
          <a:xfrm flipV="1">
            <a:off x="6086492" y="4518032"/>
            <a:ext cx="642942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106" idx="1"/>
          </p:cNvCxnSpPr>
          <p:nvPr/>
        </p:nvCxnSpPr>
        <p:spPr>
          <a:xfrm rot="5400000" flipH="1" flipV="1">
            <a:off x="5872178" y="3698876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955656" y="5270512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Others1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94" idx="3"/>
            <a:endCxn id="108" idx="1"/>
          </p:cNvCxnSpPr>
          <p:nvPr/>
        </p:nvCxnSpPr>
        <p:spPr>
          <a:xfrm>
            <a:off x="6086492" y="4520413"/>
            <a:ext cx="642942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3" idx="1"/>
            <a:endCxn id="100" idx="3"/>
          </p:cNvCxnSpPr>
          <p:nvPr/>
        </p:nvCxnSpPr>
        <p:spPr>
          <a:xfrm rot="10800000" flipV="1">
            <a:off x="2441560" y="4520412"/>
            <a:ext cx="715974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941362" y="4224342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Net1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93" idx="1"/>
            <a:endCxn id="103" idx="3"/>
          </p:cNvCxnSpPr>
          <p:nvPr/>
        </p:nvCxnSpPr>
        <p:spPr>
          <a:xfrm rot="10800000">
            <a:off x="2427266" y="4510095"/>
            <a:ext cx="730268" cy="10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371848" y="4127504"/>
            <a:ext cx="2836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unshare(CLONE_NEWNET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106" name="圆角矩形 105"/>
          <p:cNvSpPr/>
          <p:nvPr/>
        </p:nvSpPr>
        <p:spPr>
          <a:xfrm>
            <a:off x="6729434" y="3198810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Mount1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92" idx="3"/>
            <a:endCxn id="106" idx="1"/>
          </p:cNvCxnSpPr>
          <p:nvPr/>
        </p:nvCxnSpPr>
        <p:spPr>
          <a:xfrm>
            <a:off x="2427266" y="3484562"/>
            <a:ext cx="4302168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6729434" y="5270512"/>
            <a:ext cx="14859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Others1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0" idx="3"/>
            <a:endCxn id="108" idx="1"/>
          </p:cNvCxnSpPr>
          <p:nvPr/>
        </p:nvCxnSpPr>
        <p:spPr>
          <a:xfrm>
            <a:off x="2441560" y="5556264"/>
            <a:ext cx="4287874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System Call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MS Mincho" pitchFamily="49" charset="-128"/>
              </a:rPr>
              <a:t>setns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int setns(int fd, int nstype);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endParaRPr lang="en-US" altLang="zh-CN" sz="2400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lvl="1" eaLnBrk="1" fontAlgn="auto" hangingPunct="1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setns is a new added system call for namespace.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Process can use setns to set which namespace the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process will belong to.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lvl="1" eaLnBrk="1" fontAlgn="auto" hangingPunct="1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@fd: file descriptor of namespace(/proc/&lt;pid&gt;/ns/*)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@nstype: type of namespace. </a:t>
            </a:r>
            <a:endParaRPr lang="zh-CN" altLang="en-US" dirty="0">
              <a:ea typeface="MS Mincho" pitchFamily="49" charset="-12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Outline</a:t>
            </a:r>
            <a:endParaRPr lang="zh-CN" altLang="en-US" dirty="0" smtClean="0">
              <a:ea typeface="MS Mincho" pitchFamily="49" charset="-128"/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Introduction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Namespace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System API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Libvirt LXC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Comparison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Problems</a:t>
            </a:r>
            <a:endParaRPr lang="en-US" altLang="zh-CN" dirty="0" smtClean="0">
              <a:ea typeface="MS Mincho" pitchFamily="49" charset="-128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Future </a:t>
            </a:r>
            <a:r>
              <a:rPr lang="en-US" altLang="zh-CN" dirty="0" smtClean="0">
                <a:ea typeface="MS Mincho" pitchFamily="49" charset="-128"/>
              </a:rPr>
              <a:t>work</a:t>
            </a:r>
            <a:endParaRPr lang="zh-CN" altLang="en-US" dirty="0" smtClean="0">
              <a:ea typeface="MS Mincho" pitchFamily="49" charset="-12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5091838" y="3021010"/>
            <a:ext cx="3060000" cy="340838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14376" y="3021010"/>
            <a:ext cx="3060000" cy="3479824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MS Mincho" pitchFamily="49" charset="-128"/>
              </a:rPr>
              <a:t>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043890" cy="111442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setns</a:t>
            </a:r>
          </a:p>
          <a:p>
            <a:pPr>
              <a:buClr>
                <a:srgbClr val="C00000"/>
              </a:buClr>
              <a:buNone/>
            </a:pPr>
            <a:r>
              <a:rPr lang="en-US" altLang="zh-CN" dirty="0" smtClean="0">
                <a:ea typeface="MS Mincho" pitchFamily="49" charset="-128"/>
              </a:rPr>
              <a:t>	Change the PID namespace of P2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40458" y="3592514"/>
            <a:ext cx="126000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PID1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43004" y="3378200"/>
            <a:ext cx="642942" cy="107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57290" y="4878398"/>
            <a:ext cx="642942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</a:p>
        </p:txBody>
      </p:sp>
      <p:cxnSp>
        <p:nvCxnSpPr>
          <p:cNvPr id="11" name="直接箭头连接符 10"/>
          <p:cNvCxnSpPr>
            <a:stCxn id="7" idx="3"/>
            <a:endCxn id="5" idx="1"/>
          </p:cNvCxnSpPr>
          <p:nvPr/>
        </p:nvCxnSpPr>
        <p:spPr>
          <a:xfrm>
            <a:off x="1985946" y="3913985"/>
            <a:ext cx="45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511896" y="5592778"/>
            <a:ext cx="126000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PID2</a:t>
            </a:r>
          </a:p>
        </p:txBody>
      </p:sp>
      <p:cxnSp>
        <p:nvCxnSpPr>
          <p:cNvPr id="16" name="直接箭头连接符 15"/>
          <p:cNvCxnSpPr>
            <a:stCxn id="8" idx="3"/>
            <a:endCxn id="13" idx="1"/>
          </p:cNvCxnSpPr>
          <p:nvPr/>
        </p:nvCxnSpPr>
        <p:spPr>
          <a:xfrm>
            <a:off x="2000232" y="5414183"/>
            <a:ext cx="511664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5338" y="4878398"/>
            <a:ext cx="337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setns(open(/proc/p1/ns/pid,) ,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ea typeface="MS Mincho" pitchFamily="49" charset="-128"/>
              </a:rPr>
              <a:t> 0</a:t>
            </a:r>
            <a:r>
              <a:rPr lang="en-US" altLang="zh-CN" b="1" dirty="0" smtClean="0">
                <a:latin typeface="+mn-lt"/>
              </a:rPr>
              <a:t>)</a:t>
            </a:r>
            <a:endParaRPr lang="zh-CN" altLang="en-US" b="1" dirty="0">
              <a:latin typeface="+mn-lt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271698" y="5307026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843598" y="4806960"/>
            <a:ext cx="642942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</a:p>
        </p:txBody>
      </p:sp>
      <p:cxnSp>
        <p:nvCxnSpPr>
          <p:cNvPr id="37" name="直接箭头连接符 36"/>
          <p:cNvCxnSpPr>
            <a:stCxn id="36" idx="0"/>
            <a:endCxn id="20" idx="2"/>
          </p:cNvCxnSpPr>
          <p:nvPr/>
        </p:nvCxnSpPr>
        <p:spPr>
          <a:xfrm rot="16200000" flipV="1">
            <a:off x="5878006" y="4519896"/>
            <a:ext cx="571504" cy="2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>
          <a:xfrm>
            <a:off x="6489700" y="6356350"/>
            <a:ext cx="2133600" cy="365125"/>
          </a:xfrm>
        </p:spPr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532446" y="3592514"/>
            <a:ext cx="126000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PID1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5" idx="3"/>
            <a:endCxn id="20" idx="1"/>
          </p:cNvCxnSpPr>
          <p:nvPr/>
        </p:nvCxnSpPr>
        <p:spPr>
          <a:xfrm>
            <a:off x="3700458" y="3913985"/>
            <a:ext cx="1831988" cy="158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200920" y="3378200"/>
            <a:ext cx="642942" cy="107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1"/>
            <a:endCxn id="20" idx="3"/>
          </p:cNvCxnSpPr>
          <p:nvPr/>
        </p:nvCxnSpPr>
        <p:spPr>
          <a:xfrm rot="10800000">
            <a:off x="6792446" y="3913985"/>
            <a:ext cx="4084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6741024" y="5214950"/>
            <a:ext cx="126000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PID2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Libvirt LXC</a:t>
            </a:r>
            <a:endParaRPr lang="zh-CN" altLang="en-US" dirty="0" smtClean="0">
              <a:ea typeface="MS Mincho" pitchFamily="49" charset="-128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latin typeface="+mj-lt"/>
                <a:ea typeface="MS Mincho" pitchFamily="49" charset="-128"/>
              </a:rPr>
              <a:t>Libvirt LXC: userspace container</a:t>
            </a:r>
            <a:r>
              <a:rPr lang="zh-CN" altLang="en-US" dirty="0" smtClean="0">
                <a:latin typeface="+mj-lt"/>
                <a:ea typeface="MS Mincho" pitchFamily="49" charset="-128"/>
              </a:rPr>
              <a:t> </a:t>
            </a:r>
            <a:r>
              <a:rPr lang="en-US" altLang="zh-CN" dirty="0" smtClean="0">
                <a:latin typeface="+mj-lt"/>
                <a:ea typeface="MS Mincho" pitchFamily="49" charset="-128"/>
              </a:rPr>
              <a:t>management tool, Implemented as one type of </a:t>
            </a:r>
            <a:r>
              <a:rPr lang="en-US" altLang="zh-CN" dirty="0" err="1" smtClean="0">
                <a:latin typeface="+mj-lt"/>
                <a:ea typeface="MS Mincho" pitchFamily="49" charset="-128"/>
              </a:rPr>
              <a:t>libvirt</a:t>
            </a:r>
            <a:r>
              <a:rPr lang="en-US" altLang="zh-CN" dirty="0" smtClean="0">
                <a:latin typeface="+mj-lt"/>
                <a:ea typeface="MS Mincho" pitchFamily="49" charset="-128"/>
              </a:rPr>
              <a:t> driver.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ea typeface="MS Mincho" pitchFamily="49" charset="-128"/>
              </a:rPr>
              <a:t>Manage containers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>
                <a:ea typeface="MS Mincho" pitchFamily="49" charset="-128"/>
              </a:rPr>
              <a:t>Create namespace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>
                <a:ea typeface="MS Mincho" pitchFamily="49" charset="-128"/>
              </a:rPr>
              <a:t>Create private </a:t>
            </a:r>
            <a:r>
              <a:rPr lang="en-US" altLang="zh-CN" dirty="0" err="1">
                <a:ea typeface="MS Mincho" pitchFamily="49" charset="-128"/>
              </a:rPr>
              <a:t>filesystem</a:t>
            </a:r>
            <a:r>
              <a:rPr lang="en-US" altLang="zh-CN" dirty="0">
                <a:ea typeface="MS Mincho" pitchFamily="49" charset="-128"/>
              </a:rPr>
              <a:t> layout for container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>
                <a:ea typeface="MS Mincho" pitchFamily="49" charset="-128"/>
              </a:rPr>
              <a:t>Create devices for container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>
                <a:ea typeface="MS Mincho" pitchFamily="49" charset="-128"/>
              </a:rPr>
              <a:t>Resources controller by </a:t>
            </a:r>
            <a:r>
              <a:rPr lang="en-US" altLang="zh-CN" dirty="0" err="1">
                <a:ea typeface="MS Mincho" pitchFamily="49" charset="-128"/>
              </a:rPr>
              <a:t>cgroup</a:t>
            </a:r>
            <a:endParaRPr lang="en-US" altLang="zh-CN" dirty="0">
              <a:ea typeface="MS Mincho" pitchFamily="49" charset="-128"/>
            </a:endParaRPr>
          </a:p>
          <a:p>
            <a:pPr eaLnBrk="1" hangingPunct="1">
              <a:buFont typeface="Arial" charset="0"/>
              <a:buNone/>
            </a:pP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MS Mincho" pitchFamily="49" charset="-128"/>
              </a:rPr>
              <a:t>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/>
              <a:t>The feature that 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 the same kernel with guest makes container different from other 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virtualization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84682654"/>
              </p:ext>
            </p:extLst>
          </p:nvPr>
        </p:nvGraphicFramePr>
        <p:xfrm>
          <a:off x="928661" y="3500438"/>
          <a:ext cx="7358115" cy="228601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52705"/>
                <a:gridCol w="2452705"/>
                <a:gridCol w="2452705"/>
              </a:tblGrid>
              <a:tr h="457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Container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KVM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performance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Great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Normal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OS support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Linux Only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r>
                        <a:rPr lang="en-US" altLang="zh-CN" baseline="0" dirty="0" smtClean="0"/>
                        <a:t> Limit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Security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Great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Completeness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Low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Great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Problems</a:t>
            </a:r>
            <a:endParaRPr lang="zh-CN" altLang="en-US" dirty="0" smtClean="0">
              <a:ea typeface="MS Mincho" pitchFamily="49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None/>
              <a:defRPr/>
            </a:pPr>
            <a:endParaRPr lang="en-US" altLang="zh-CN" sz="3800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6000" dirty="0" smtClean="0">
                <a:solidFill>
                  <a:srgbClr val="000000"/>
                </a:solidFill>
                <a:ea typeface="MS Mincho" pitchFamily="49" charset="-128"/>
              </a:rPr>
              <a:t>/proc/</a:t>
            </a:r>
            <a:r>
              <a:rPr lang="en-US" altLang="zh-CN" sz="6000" dirty="0" err="1" smtClean="0">
                <a:solidFill>
                  <a:srgbClr val="000000"/>
                </a:solidFill>
                <a:ea typeface="MS Mincho" pitchFamily="49" charset="-128"/>
              </a:rPr>
              <a:t>meminfo</a:t>
            </a:r>
            <a:r>
              <a:rPr lang="en-US" altLang="zh-CN" sz="6000" dirty="0" smtClean="0">
                <a:solidFill>
                  <a:srgbClr val="000000"/>
                </a:solidFill>
                <a:ea typeface="MS Mincho" pitchFamily="49" charset="-128"/>
              </a:rPr>
              <a:t>, </a:t>
            </a:r>
            <a:r>
              <a:rPr lang="en-US" altLang="zh-CN" sz="6000" dirty="0" err="1" smtClean="0">
                <a:solidFill>
                  <a:srgbClr val="000000"/>
                </a:solidFill>
                <a:ea typeface="MS Mincho" pitchFamily="49" charset="-128"/>
              </a:rPr>
              <a:t>cpuinfo</a:t>
            </a:r>
            <a:r>
              <a:rPr lang="en-US" altLang="zh-CN" sz="6000" dirty="0" smtClean="0">
                <a:solidFill>
                  <a:srgbClr val="000000"/>
                </a:solidFill>
                <a:ea typeface="MS Mincho" pitchFamily="49" charset="-128"/>
              </a:rPr>
              <a:t>…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4000" dirty="0" smtClean="0">
                <a:solidFill>
                  <a:srgbClr val="000000"/>
                </a:solidFill>
                <a:ea typeface="MS Mincho" pitchFamily="49" charset="-128"/>
              </a:rPr>
              <a:t>Kernel space (relate to </a:t>
            </a:r>
            <a:r>
              <a:rPr lang="en-US" altLang="zh-CN" sz="4000" dirty="0" err="1" smtClean="0">
                <a:solidFill>
                  <a:srgbClr val="000000"/>
                </a:solidFill>
                <a:ea typeface="MS Mincho" pitchFamily="49" charset="-128"/>
              </a:rPr>
              <a:t>cgroup</a:t>
            </a:r>
            <a:r>
              <a:rPr lang="en-US" altLang="zh-CN" sz="4000" dirty="0" smtClean="0">
                <a:solidFill>
                  <a:srgbClr val="000000"/>
                </a:solidFill>
                <a:ea typeface="MS Mincho" pitchFamily="49" charset="-128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4000" dirty="0" smtClean="0">
                <a:solidFill>
                  <a:srgbClr val="000000"/>
                </a:solidFill>
                <a:ea typeface="MS Mincho" pitchFamily="49" charset="-128"/>
              </a:rPr>
              <a:t>User space (poor efficiency)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en-US" altLang="zh-CN" sz="5500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6000" dirty="0" smtClean="0">
                <a:solidFill>
                  <a:srgbClr val="000000"/>
                </a:solidFill>
                <a:ea typeface="MS Mincho" pitchFamily="49" charset="-128"/>
              </a:rPr>
              <a:t>New </a:t>
            </a:r>
            <a:r>
              <a:rPr lang="en-US" altLang="zh-CN" sz="6000" dirty="0" smtClean="0">
                <a:solidFill>
                  <a:srgbClr val="000000"/>
                </a:solidFill>
                <a:ea typeface="MS Mincho" pitchFamily="49" charset="-128"/>
              </a:rPr>
              <a:t>namespace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4000" dirty="0" smtClean="0">
                <a:solidFill>
                  <a:srgbClr val="000000"/>
                </a:solidFill>
                <a:ea typeface="MS Mincho" pitchFamily="49" charset="-128"/>
              </a:rPr>
              <a:t>Audit (assign to user namespace?)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sz="4000" dirty="0" err="1" smtClean="0">
                <a:solidFill>
                  <a:srgbClr val="000000"/>
                </a:solidFill>
                <a:ea typeface="MS Mincho" pitchFamily="49" charset="-128"/>
              </a:rPr>
              <a:t>Syslog</a:t>
            </a:r>
            <a:r>
              <a:rPr lang="en-US" altLang="zh-CN" sz="4000" dirty="0" smtClean="0">
                <a:solidFill>
                  <a:srgbClr val="000000"/>
                </a:solidFill>
                <a:ea typeface="MS Mincho" pitchFamily="49" charset="-128"/>
              </a:rPr>
              <a:t> (do we really need it?)</a:t>
            </a:r>
            <a:endParaRPr lang="en-US" altLang="zh-CN" sz="4000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MS Mincho" pitchFamily="49" charset="-128"/>
              </a:rPr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Bandwidth 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control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TC </a:t>
            </a:r>
            <a:r>
              <a:rPr lang="en-US" altLang="zh-CN" dirty="0" err="1" smtClean="0">
                <a:solidFill>
                  <a:srgbClr val="000000"/>
                </a:solidFill>
                <a:ea typeface="MS Mincho" pitchFamily="49" charset="-128"/>
              </a:rPr>
              <a:t>Qdisc</a:t>
            </a: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On 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host (How to handle setting </a:t>
            </a:r>
            <a:r>
              <a:rPr lang="en-US" altLang="zh-CN" dirty="0" err="1" smtClean="0">
                <a:solidFill>
                  <a:srgbClr val="000000"/>
                </a:solidFill>
                <a:ea typeface="MS Mincho" pitchFamily="49" charset="-128"/>
              </a:rPr>
              <a:t>nic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 to container?)</a:t>
            </a: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On container (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user 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can change it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)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err="1" smtClean="0">
                <a:solidFill>
                  <a:srgbClr val="000000"/>
                </a:solidFill>
                <a:ea typeface="MS Mincho" pitchFamily="49" charset="-128"/>
              </a:rPr>
              <a:t>Netfilter</a:t>
            </a: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How to control 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Ingress 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bandwidth</a:t>
            </a:r>
          </a:p>
          <a:p>
            <a:pPr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Disk 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quota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err="1" smtClean="0">
                <a:solidFill>
                  <a:srgbClr val="000000"/>
                </a:solidFill>
                <a:ea typeface="MS Mincho" pitchFamily="49" charset="-128"/>
              </a:rPr>
              <a:t>Uid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ea typeface="MS Mincho" pitchFamily="49" charset="-128"/>
              </a:rPr>
              <a:t>Gid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 Quota (Many users )</a:t>
            </a: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Project Quota (</a:t>
            </a:r>
            <a:r>
              <a:rPr lang="en-US" altLang="zh-CN" dirty="0" err="1" smtClean="0">
                <a:solidFill>
                  <a:srgbClr val="000000"/>
                </a:solidFill>
                <a:ea typeface="MS Mincho" pitchFamily="49" charset="-128"/>
              </a:rPr>
              <a:t>xfs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 only)</a:t>
            </a:r>
            <a:endParaRPr lang="en-US" altLang="zh-CN" dirty="0" smtClean="0">
              <a:solidFill>
                <a:srgbClr val="000000"/>
              </a:solidFill>
              <a:ea typeface="MS Mincho" pitchFamily="49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/>
              <a:t>Improve 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 </a:t>
            </a:r>
            <a:r>
              <a:rPr lang="en-US" altLang="zh-CN" dirty="0" smtClean="0"/>
              <a:t>LXC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/>
              <a:t>Unchanged 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 LXC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/>
              <a:t>Use interface of 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 to set </a:t>
            </a:r>
            <a:r>
              <a:rPr lang="en-US" altLang="zh-CN" dirty="0" err="1" smtClean="0"/>
              <a:t>cgroup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err="1" smtClean="0"/>
              <a:t>Libvirt</a:t>
            </a:r>
            <a:r>
              <a:rPr lang="en-US" altLang="zh-CN" dirty="0" smtClean="0"/>
              <a:t> LXC based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/>
              <a:t>Audit namespace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Thank you!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393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Introduction</a:t>
            </a:r>
            <a:endParaRPr lang="zh-CN" altLang="en-US" dirty="0" smtClean="0"/>
          </a:p>
        </p:txBody>
      </p:sp>
      <p:sp>
        <p:nvSpPr>
          <p:cNvPr id="5123" name="内容占位符 11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928681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0000"/>
                </a:solidFill>
                <a:ea typeface="MS Mincho" pitchFamily="49" charset="-128"/>
              </a:rPr>
              <a:t>Container:  Operation System Level virtualization method for Linux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285894" y="4714884"/>
            <a:ext cx="6072188" cy="10715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395390" y="3071810"/>
            <a:ext cx="1785949" cy="2285997"/>
          </a:xfrm>
          <a:prstGeom prst="roundRect">
            <a:avLst/>
          </a:prstGeom>
          <a:solidFill>
            <a:schemeClr val="bg1"/>
          </a:soli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11303" y="3857629"/>
            <a:ext cx="500063" cy="92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dirty="0"/>
              <a:t>P1</a:t>
            </a:r>
          </a:p>
        </p:txBody>
      </p:sp>
      <p:sp>
        <p:nvSpPr>
          <p:cNvPr id="5130" name="TextBox 23"/>
          <p:cNvSpPr txBox="1">
            <a:spLocks noChangeArrowheads="1"/>
          </p:cNvSpPr>
          <p:nvPr/>
        </p:nvSpPr>
        <p:spPr bwMode="auto">
          <a:xfrm>
            <a:off x="1538266" y="3143248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latin typeface="+mn-lt"/>
              </a:rPr>
              <a:t>Guest1</a:t>
            </a:r>
            <a:endParaRPr lang="zh-CN" altLang="en-US" dirty="0">
              <a:latin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08224" y="3857629"/>
            <a:ext cx="500063" cy="92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dirty="0"/>
              <a:t>P2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92492" y="3357566"/>
            <a:ext cx="1643075" cy="85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ea typeface="MS Mincho" pitchFamily="49" charset="-128"/>
              </a:rPr>
              <a:t>Container</a:t>
            </a:r>
          </a:p>
          <a:p>
            <a:pPr algn="ctr">
              <a:defRPr/>
            </a:pPr>
            <a:r>
              <a:rPr lang="en-US" altLang="zh-CN" dirty="0" smtClean="0">
                <a:ea typeface="MS Mincho" pitchFamily="49" charset="-128"/>
              </a:rPr>
              <a:t>Management </a:t>
            </a:r>
            <a:endParaRPr lang="en-US" altLang="zh-CN" dirty="0" smtClean="0"/>
          </a:p>
          <a:p>
            <a:pPr algn="ctr">
              <a:defRPr/>
            </a:pPr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508103" y="4714883"/>
            <a:ext cx="1571636" cy="5000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Namespace Set  1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9" idx="2"/>
            <a:endCxn id="46" idx="0"/>
          </p:cNvCxnSpPr>
          <p:nvPr/>
        </p:nvCxnSpPr>
        <p:spPr>
          <a:xfrm rot="16200000" flipH="1">
            <a:off x="4099708" y="4429140"/>
            <a:ext cx="4286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5467356" y="3071810"/>
            <a:ext cx="1785949" cy="2285997"/>
          </a:xfrm>
          <a:prstGeom prst="roundRect">
            <a:avLst/>
          </a:prstGeom>
          <a:solidFill>
            <a:schemeClr val="bg1"/>
          </a:solidFill>
          <a:ln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783269" y="3857629"/>
            <a:ext cx="500063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dirty="0"/>
              <a:t>P1</a:t>
            </a:r>
          </a:p>
        </p:txBody>
      </p:sp>
      <p:sp>
        <p:nvSpPr>
          <p:cNvPr id="35" name="TextBox 23"/>
          <p:cNvSpPr txBox="1">
            <a:spLocks noChangeArrowheads="1"/>
          </p:cNvSpPr>
          <p:nvPr/>
        </p:nvSpPr>
        <p:spPr bwMode="auto">
          <a:xfrm>
            <a:off x="5610232" y="3143248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latin typeface="+mn-lt"/>
              </a:rPr>
              <a:t>Guest2</a:t>
            </a:r>
            <a:endParaRPr lang="zh-CN" altLang="en-US" dirty="0">
              <a:latin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80190" y="3857629"/>
            <a:ext cx="500063" cy="92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dirty="0"/>
              <a:t>P2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580069" y="4714883"/>
            <a:ext cx="1571636" cy="5000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Namespace</a:t>
            </a:r>
          </a:p>
          <a:p>
            <a:pPr algn="ctr">
              <a:defRPr/>
            </a:pPr>
            <a:r>
              <a:rPr lang="en-US" altLang="zh-CN" dirty="0" smtClean="0"/>
              <a:t>Set 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5135567" y="3786192"/>
            <a:ext cx="3240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538530" y="4643462"/>
            <a:ext cx="1571636" cy="500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API/ABI</a:t>
            </a:r>
          </a:p>
        </p:txBody>
      </p:sp>
      <p:cxnSp>
        <p:nvCxnSpPr>
          <p:cNvPr id="47" name="直接箭头连接符 46"/>
          <p:cNvCxnSpPr>
            <a:endCxn id="37" idx="1"/>
          </p:cNvCxnSpPr>
          <p:nvPr/>
        </p:nvCxnSpPr>
        <p:spPr>
          <a:xfrm>
            <a:off x="5110166" y="4929197"/>
            <a:ext cx="4699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0800000" flipV="1">
            <a:off x="3079740" y="4929198"/>
            <a:ext cx="45879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1"/>
          </p:cNvCxnSpPr>
          <p:nvPr/>
        </p:nvCxnSpPr>
        <p:spPr>
          <a:xfrm rot="10800000">
            <a:off x="3181340" y="3786190"/>
            <a:ext cx="31115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I</a:t>
            </a:r>
            <a:r>
              <a:rPr kumimoji="1" lang="en-US" altLang="zh-CN" dirty="0" smtClean="0"/>
              <a:t>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en-US" altLang="ja-JP" dirty="0" smtClean="0"/>
              <a:t>Why Container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en-US" altLang="ja-JP" dirty="0" smtClean="0"/>
              <a:t>Better Performance</a:t>
            </a:r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ja-JP" dirty="0" smtClean="0"/>
              <a:t>Easy to set up Multi-Tenancy environment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522782" y="2708920"/>
            <a:ext cx="1969098" cy="2160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/>
              <a:t>Kvm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78428" y="4365104"/>
            <a:ext cx="16694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Host-OS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05201" y="4005064"/>
            <a:ext cx="142224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Emulator-Lay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79712" y="3645024"/>
            <a:ext cx="114529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Guest-OS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02972" y="3284984"/>
            <a:ext cx="91243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860032" y="2708920"/>
            <a:ext cx="1969200" cy="2160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Container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989832" y="4365104"/>
            <a:ext cx="1670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Host-OS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385792" y="4005064"/>
            <a:ext cx="9144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99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Namespace</a:t>
            </a:r>
            <a:endParaRPr lang="zh-CN" altLang="en-US" dirty="0" smtClean="0">
              <a:ea typeface="MS Mincho" pitchFamily="49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MS Mincho" pitchFamily="49" charset="-128"/>
              </a:rPr>
              <a:t>Namespace isolates the resources of system, currently there are 6 kinds of namespaces in linux kernel.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MS Mincho" pitchFamily="49" charset="-128"/>
              </a:rPr>
              <a:t>Mount namespace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MS Mincho" pitchFamily="49" charset="-128"/>
              </a:rPr>
              <a:t>UTS namespace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MS Mincho" pitchFamily="49" charset="-128"/>
              </a:rPr>
              <a:t>IPC namespace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MS Mincho" pitchFamily="49" charset="-128"/>
              </a:rPr>
              <a:t>Net namespace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MS Mincho" pitchFamily="49" charset="-128"/>
              </a:rPr>
              <a:t>Pid namespace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en-US" altLang="zh-CN" dirty="0" smtClean="0">
                <a:ea typeface="MS Mincho" pitchFamily="49" charset="-128"/>
              </a:rPr>
              <a:t>User namespace</a:t>
            </a:r>
          </a:p>
          <a:p>
            <a:pPr lvl="1" eaLnBrk="1" fontAlgn="auto" hangingPunct="1"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n"/>
              <a:defRPr/>
            </a:pPr>
            <a:endParaRPr lang="zh-CN" altLang="en-US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50026" y="4643446"/>
            <a:ext cx="500066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P3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71802" y="4643446"/>
            <a:ext cx="50006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00232" y="4643446"/>
            <a:ext cx="50006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429256" y="5214950"/>
            <a:ext cx="2643206" cy="8572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r>
              <a:rPr lang="en-US" altLang="zh-CN" dirty="0" smtClean="0"/>
              <a:t>Mount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 smtClean="0"/>
              <a:t>Namespace2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500166" y="5214950"/>
            <a:ext cx="264320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r>
              <a:rPr lang="en-US" altLang="zh-CN" dirty="0" smtClean="0"/>
              <a:t>Mount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 smtClean="0"/>
              <a:t>Namespace1</a:t>
            </a:r>
            <a:endParaRPr lang="zh-CN" altLang="en-US" dirty="0"/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Mount Namespace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/>
              <a:t>Each mount namespace has its own filesystem layout.</a:t>
            </a:r>
            <a:endParaRPr lang="zh-CN" altLang="en-US" dirty="0" smtClean="0"/>
          </a:p>
        </p:txBody>
      </p:sp>
      <p:sp>
        <p:nvSpPr>
          <p:cNvPr id="11" name="流程图: 文档 10"/>
          <p:cNvSpPr/>
          <p:nvPr/>
        </p:nvSpPr>
        <p:spPr>
          <a:xfrm>
            <a:off x="928662" y="2857496"/>
            <a:ext cx="2071702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/proc/&lt;p1&gt;/mounts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/ 	/dev/sda1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/home	/dev/sda2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文档 28"/>
          <p:cNvSpPr/>
          <p:nvPr/>
        </p:nvSpPr>
        <p:spPr>
          <a:xfrm>
            <a:off x="5643570" y="2857496"/>
            <a:ext cx="2071702" cy="121444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/proc/&lt;p3&gt;/mounts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/ 	/dev/sda3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/boot	/dev/sda4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cxnSp>
        <p:nvCxnSpPr>
          <p:cNvPr id="12" name="直接箭头连接符 11"/>
          <p:cNvCxnSpPr>
            <a:stCxn id="9" idx="0"/>
            <a:endCxn id="11" idx="2"/>
          </p:cNvCxnSpPr>
          <p:nvPr/>
        </p:nvCxnSpPr>
        <p:spPr>
          <a:xfrm rot="16200000" flipV="1">
            <a:off x="1781493" y="4174674"/>
            <a:ext cx="65179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文档 19"/>
          <p:cNvSpPr/>
          <p:nvPr/>
        </p:nvSpPr>
        <p:spPr>
          <a:xfrm>
            <a:off x="3286116" y="2857496"/>
            <a:ext cx="2071702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/proc/&lt;p2&gt;/mounts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/ 	/dev/sda1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/home	/dev/sda2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>
            <a:stCxn id="23" idx="0"/>
            <a:endCxn id="20" idx="2"/>
          </p:cNvCxnSpPr>
          <p:nvPr/>
        </p:nvCxnSpPr>
        <p:spPr>
          <a:xfrm rot="5400000" flipH="1" flipV="1">
            <a:off x="3496005" y="3817484"/>
            <a:ext cx="65179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8" idx="0"/>
            <a:endCxn id="29" idx="2"/>
          </p:cNvCxnSpPr>
          <p:nvPr/>
        </p:nvCxnSpPr>
        <p:spPr>
          <a:xfrm rot="16200000" flipV="1">
            <a:off x="6363844" y="4307231"/>
            <a:ext cx="65179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MS Mincho" pitchFamily="49" charset="-128"/>
              </a:rPr>
              <a:t>UTS Namespace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Every</a:t>
            </a:r>
            <a:r>
              <a:rPr lang="zh-CN" altLang="en-US" dirty="0" smtClean="0">
                <a:solidFill>
                  <a:srgbClr val="000000"/>
                </a:solidFill>
                <a:ea typeface="MS Mincho" pitchFamily="49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uts namespace has its own uts related information.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500318" y="3000389"/>
            <a:ext cx="2285996" cy="292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r>
              <a:rPr lang="en-US" altLang="zh-CN" dirty="0" smtClean="0"/>
              <a:t>UTS  namespace1</a:t>
            </a:r>
            <a:endParaRPr lang="zh-CN" altLang="en-US" dirty="0"/>
          </a:p>
        </p:txBody>
      </p:sp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2620825" y="3094038"/>
            <a:ext cx="19511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ostype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:  Linux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osrelease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:  3.8.6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lt"/>
              </a:rPr>
              <a:t>version:  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…</a:t>
            </a:r>
          </a:p>
          <a:p>
            <a:endParaRPr lang="en-US" altLang="zh-CN" dirty="0">
              <a:solidFill>
                <a:schemeClr val="bg1"/>
              </a:solidFill>
              <a:latin typeface="+mn-lt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lt"/>
              </a:rPr>
              <a:t>hostname: uts1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domainname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: uts1</a:t>
            </a:r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29834" y="3000376"/>
            <a:ext cx="2356876" cy="29289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/>
          </a:p>
          <a:p>
            <a:pPr algn="ctr">
              <a:defRPr/>
            </a:pPr>
            <a:endParaRPr lang="en-US" altLang="zh-CN" dirty="0" smtClean="0"/>
          </a:p>
          <a:p>
            <a:pPr algn="ctr">
              <a:defRPr/>
            </a:pPr>
            <a:r>
              <a:rPr lang="en-US" altLang="zh-CN" dirty="0" smtClean="0"/>
              <a:t>UTS  namespace2</a:t>
            </a:r>
            <a:endParaRPr lang="zh-CN" altLang="en-US" dirty="0"/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5549783" y="3094038"/>
            <a:ext cx="1951175" cy="175432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ostype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:  Linux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osrelease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:  3.8.6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lt"/>
              </a:rPr>
              <a:t>version: 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…</a:t>
            </a:r>
          </a:p>
          <a:p>
            <a:endParaRPr lang="en-US" altLang="zh-CN" dirty="0">
              <a:solidFill>
                <a:schemeClr val="bg1"/>
              </a:solidFill>
              <a:latin typeface="+mn-lt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lt"/>
              </a:rPr>
              <a:t>hostname: uts2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domainname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: uts2</a:t>
            </a:r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273412" y="3143248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>
            <a:off x="2285984" y="4214818"/>
            <a:ext cx="142876" cy="714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342900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Unalterable</a:t>
            </a:r>
            <a:endParaRPr lang="zh-CN" altLang="en-US" sz="2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538" y="435769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alterable</a:t>
            </a:r>
            <a:endParaRPr lang="zh-CN" altLang="en-US" sz="2000" dirty="0">
              <a:latin typeface="+mn-lt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000628" y="3929066"/>
            <a:ext cx="571504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P3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584436" y="4357694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56006" y="4393413"/>
            <a:ext cx="131922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4084634" y="4071942"/>
            <a:ext cx="398755" cy="571504"/>
          </a:xfrm>
          <a:prstGeom prst="mathMultiply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84502" y="3929066"/>
            <a:ext cx="57150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12932" y="3929066"/>
            <a:ext cx="57150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72198" y="3929066"/>
            <a:ext cx="571504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P4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572132" y="4357694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643438" y="4714884"/>
            <a:ext cx="2357454" cy="7858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IPC</a:t>
            </a:r>
          </a:p>
          <a:p>
            <a:pPr algn="ctr"/>
            <a:r>
              <a:rPr lang="en-US" altLang="zh-CN" dirty="0" smtClean="0"/>
              <a:t>namespace2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71604" y="4714884"/>
            <a:ext cx="250033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IPC</a:t>
            </a:r>
          </a:p>
          <a:p>
            <a:pPr algn="ctr"/>
            <a:r>
              <a:rPr lang="en-US" altLang="zh-CN" dirty="0" smtClean="0"/>
              <a:t>namespace1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MS Mincho" pitchFamily="49" charset="-128"/>
              </a:rPr>
              <a:t>IPC 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IPC </a:t>
            </a:r>
            <a:r>
              <a:rPr lang="en-US" altLang="zh-CN" dirty="0" err="1" smtClean="0">
                <a:solidFill>
                  <a:srgbClr val="000000"/>
                </a:solidFill>
                <a:ea typeface="MS Mincho" pitchFamily="49" charset="-128"/>
              </a:rPr>
              <a:t>namespce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 isolates the </a:t>
            </a:r>
            <a:r>
              <a:rPr lang="en-US" altLang="zh-CN" dirty="0" err="1" smtClean="0">
                <a:solidFill>
                  <a:srgbClr val="000000"/>
                </a:solidFill>
                <a:ea typeface="MS Mincho" pitchFamily="49" charset="-128"/>
              </a:rPr>
              <a:t>interprocess</a:t>
            </a: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 communication resource(shared memory, semaphore, message queue)</a:t>
            </a:r>
          </a:p>
          <a:p>
            <a:pPr>
              <a:buClr>
                <a:srgbClr val="C00000"/>
              </a:buClr>
              <a:buNone/>
            </a:pP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Net 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ea typeface="MS Mincho" pitchFamily="49" charset="-128"/>
              </a:rPr>
              <a:t>Net namespace isolates the networking related resources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71604" y="3071810"/>
            <a:ext cx="2428892" cy="2786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Net Namespace1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3097210"/>
            <a:ext cx="2357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Net devices: eth0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IP address: 1.1.1.1/24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Route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Firewall rule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Sockets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Proc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+mn-lt"/>
              </a:rPr>
              <a:t>sysfs</a:t>
            </a:r>
            <a:endParaRPr lang="en-US" altLang="zh-CN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…</a:t>
            </a:r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57752" y="3071810"/>
            <a:ext cx="2428892" cy="27860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Net Namespace2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9190" y="3112187"/>
            <a:ext cx="22206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Net devices: eth1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IP address: 2.2.2.2/24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Route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Firewall rule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Sockets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Proc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+mn-lt"/>
              </a:rPr>
              <a:t>sysfs</a:t>
            </a:r>
            <a:endParaRPr lang="en-US" altLang="zh-CN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…</a:t>
            </a:r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1872</Words>
  <Application>Microsoft Office PowerPoint</Application>
  <PresentationFormat>全屏显示(4:3)</PresentationFormat>
  <Paragraphs>486</Paragraphs>
  <Slides>26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LXC(Linux Container)</vt:lpstr>
      <vt:lpstr>Outline</vt:lpstr>
      <vt:lpstr>Introduction</vt:lpstr>
      <vt:lpstr>Introduction</vt:lpstr>
      <vt:lpstr>Namespace</vt:lpstr>
      <vt:lpstr>Mount Namespace</vt:lpstr>
      <vt:lpstr>UTS Namespace</vt:lpstr>
      <vt:lpstr>IPC Namespace</vt:lpstr>
      <vt:lpstr>Net Namespace</vt:lpstr>
      <vt:lpstr>PID Namespace</vt:lpstr>
      <vt:lpstr>User Namespace</vt:lpstr>
      <vt:lpstr>User Namespace</vt:lpstr>
      <vt:lpstr>System API/ABI</vt:lpstr>
      <vt:lpstr>Proc</vt:lpstr>
      <vt:lpstr>System Call</vt:lpstr>
      <vt:lpstr>System Call</vt:lpstr>
      <vt:lpstr>System Call</vt:lpstr>
      <vt:lpstr>System Call</vt:lpstr>
      <vt:lpstr>System Call</vt:lpstr>
      <vt:lpstr>System Call</vt:lpstr>
      <vt:lpstr>Libvirt LXC</vt:lpstr>
      <vt:lpstr>Comparison</vt:lpstr>
      <vt:lpstr>Problems</vt:lpstr>
      <vt:lpstr>Problems</vt:lpstr>
      <vt:lpstr>Future Work</vt:lpstr>
      <vt:lpstr>Thank you! 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LXC(Linux Container)</dc:title>
  <cp:lastModifiedBy>gaofeng</cp:lastModifiedBy>
  <cp:revision>839</cp:revision>
  <dcterms:modified xsi:type="dcterms:W3CDTF">2013-10-13T18:38:30Z</dcterms:modified>
</cp:coreProperties>
</file>