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414" r:id="rId2"/>
    <p:sldId id="950" r:id="rId3"/>
    <p:sldId id="776" r:id="rId4"/>
    <p:sldId id="764" r:id="rId5"/>
    <p:sldId id="749" r:id="rId6"/>
    <p:sldId id="597" r:id="rId7"/>
    <p:sldId id="578" r:id="rId8"/>
    <p:sldId id="588" r:id="rId9"/>
    <p:sldId id="775" r:id="rId10"/>
    <p:sldId id="951" r:id="rId11"/>
    <p:sldId id="777" r:id="rId12"/>
    <p:sldId id="952" r:id="rId13"/>
    <p:sldId id="953" r:id="rId14"/>
    <p:sldId id="701" r:id="rId15"/>
    <p:sldId id="835" r:id="rId16"/>
    <p:sldId id="710" r:id="rId17"/>
    <p:sldId id="836" r:id="rId18"/>
    <p:sldId id="713" r:id="rId19"/>
    <p:sldId id="935" r:id="rId20"/>
    <p:sldId id="947" r:id="rId21"/>
    <p:sldId id="948" r:id="rId22"/>
    <p:sldId id="949" r:id="rId23"/>
    <p:sldId id="891" r:id="rId24"/>
    <p:sldId id="892" r:id="rId25"/>
    <p:sldId id="893" r:id="rId26"/>
    <p:sldId id="839" r:id="rId27"/>
    <p:sldId id="894" r:id="rId28"/>
    <p:sldId id="895" r:id="rId29"/>
    <p:sldId id="841" r:id="rId30"/>
    <p:sldId id="896" r:id="rId31"/>
    <p:sldId id="902" r:id="rId32"/>
    <p:sldId id="903" r:id="rId33"/>
    <p:sldId id="844" r:id="rId34"/>
    <p:sldId id="897" r:id="rId35"/>
    <p:sldId id="843" r:id="rId36"/>
    <p:sldId id="846" r:id="rId37"/>
    <p:sldId id="899" r:id="rId38"/>
    <p:sldId id="898" r:id="rId39"/>
    <p:sldId id="900" r:id="rId40"/>
    <p:sldId id="901" r:id="rId41"/>
    <p:sldId id="851" r:id="rId42"/>
    <p:sldId id="904" r:id="rId43"/>
    <p:sldId id="905" r:id="rId44"/>
    <p:sldId id="906" r:id="rId45"/>
    <p:sldId id="907" r:id="rId46"/>
    <p:sldId id="908" r:id="rId47"/>
    <p:sldId id="909" r:id="rId48"/>
    <p:sldId id="854" r:id="rId49"/>
    <p:sldId id="855" r:id="rId50"/>
    <p:sldId id="856" r:id="rId51"/>
    <p:sldId id="910" r:id="rId52"/>
    <p:sldId id="914" r:id="rId53"/>
    <p:sldId id="913" r:id="rId54"/>
    <p:sldId id="916" r:id="rId55"/>
    <p:sldId id="917" r:id="rId56"/>
    <p:sldId id="915" r:id="rId57"/>
    <p:sldId id="911" r:id="rId58"/>
    <p:sldId id="912" r:id="rId59"/>
    <p:sldId id="918" r:id="rId60"/>
    <p:sldId id="919" r:id="rId61"/>
    <p:sldId id="861" r:id="rId62"/>
    <p:sldId id="862" r:id="rId63"/>
    <p:sldId id="863" r:id="rId64"/>
    <p:sldId id="864" r:id="rId65"/>
    <p:sldId id="865" r:id="rId66"/>
    <p:sldId id="866" r:id="rId67"/>
    <p:sldId id="871" r:id="rId68"/>
    <p:sldId id="872" r:id="rId69"/>
    <p:sldId id="874" r:id="rId70"/>
    <p:sldId id="873" r:id="rId71"/>
    <p:sldId id="920" r:id="rId72"/>
    <p:sldId id="921" r:id="rId73"/>
    <p:sldId id="922" r:id="rId74"/>
    <p:sldId id="875" r:id="rId75"/>
    <p:sldId id="876" r:id="rId76"/>
    <p:sldId id="877" r:id="rId77"/>
    <p:sldId id="878" r:id="rId78"/>
    <p:sldId id="879" r:id="rId79"/>
    <p:sldId id="880" r:id="rId80"/>
    <p:sldId id="881" r:id="rId81"/>
    <p:sldId id="882" r:id="rId82"/>
    <p:sldId id="883" r:id="rId83"/>
    <p:sldId id="667" r:id="rId84"/>
    <p:sldId id="946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FF703B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333"/>
  </p:normalViewPr>
  <p:slideViewPr>
    <p:cSldViewPr snapToGrid="0" snapToObjects="1">
      <p:cViewPr varScale="1">
        <p:scale>
          <a:sx n="95" d="100"/>
          <a:sy n="9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19.emf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emf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4.emf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utah/Jove.gi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cetelescope.org/images/heic1410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utah/Jove/tree/master/For_CS3100_Fall20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Lecture-1 : Why Automata and Computability</a:t>
            </a:r>
          </a:p>
        </p:txBody>
      </p:sp>
    </p:spTree>
    <p:extLst>
      <p:ext uri="{BB962C8B-B14F-4D97-AF65-F5344CB8AC3E}">
        <p14:creationId xmlns:p14="http://schemas.microsoft.com/office/powerpoint/2010/main" val="171467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Lecture-1 : Why Languages?</a:t>
            </a:r>
          </a:p>
        </p:txBody>
      </p:sp>
    </p:spTree>
    <p:extLst>
      <p:ext uri="{BB962C8B-B14F-4D97-AF65-F5344CB8AC3E}">
        <p14:creationId xmlns:p14="http://schemas.microsoft.com/office/powerpoint/2010/main" val="422539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Lecture-1 :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343567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0A5-9543-004C-B027-2D5AECA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Lecture-1 : Practical Stuff you’ll learn</a:t>
            </a:r>
          </a:p>
        </p:txBody>
      </p:sp>
    </p:spTree>
    <p:extLst>
      <p:ext uri="{BB962C8B-B14F-4D97-AF65-F5344CB8AC3E}">
        <p14:creationId xmlns:p14="http://schemas.microsoft.com/office/powerpoint/2010/main" val="166643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0E4CD-5CFC-7F46-A045-BB599F35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07" y="3830600"/>
            <a:ext cx="2042193" cy="1350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87D79A-03F0-304D-BD4E-566F2D9D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03" y="4654145"/>
            <a:ext cx="1408538" cy="123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6FA0F-8763-9A48-9426-0B0C77EC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This course in one picture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47C71D-7A3D-A049-AEF2-6EBF173059C2}"/>
              </a:ext>
            </a:extLst>
          </p:cNvPr>
          <p:cNvSpPr/>
          <p:nvPr/>
        </p:nvSpPr>
        <p:spPr>
          <a:xfrm>
            <a:off x="4667716" y="2633588"/>
            <a:ext cx="3439951" cy="1672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Computational Devices of interest as </a:t>
            </a:r>
          </a:p>
          <a:p>
            <a:pPr algn="ctr"/>
            <a:r>
              <a:rPr lang="en-US" sz="2800" dirty="0"/>
              <a:t>Precise Classifiers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A36A690-340E-9443-A1C1-B353A40BB509}"/>
              </a:ext>
            </a:extLst>
          </p:cNvPr>
          <p:cNvSpPr/>
          <p:nvPr/>
        </p:nvSpPr>
        <p:spPr>
          <a:xfrm>
            <a:off x="3653168" y="3143398"/>
            <a:ext cx="1014548" cy="548640"/>
          </a:xfrm>
          <a:prstGeom prst="rightArrow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79C1F-93C3-A54E-8B6B-9EEB751D3D7E}"/>
              </a:ext>
            </a:extLst>
          </p:cNvPr>
          <p:cNvSpPr txBox="1"/>
          <p:nvPr/>
        </p:nvSpPr>
        <p:spPr>
          <a:xfrm>
            <a:off x="2324584" y="2755541"/>
            <a:ext cx="999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</a:p>
          <a:p>
            <a:r>
              <a:rPr lang="en-US" dirty="0"/>
              <a:t>Possible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over</a:t>
            </a:r>
          </a:p>
          <a:p>
            <a:r>
              <a:rPr lang="en-US" dirty="0"/>
              <a:t>0 and 1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81EBD8D3-3956-D84A-9D04-F0D1BC963829}"/>
              </a:ext>
            </a:extLst>
          </p:cNvPr>
          <p:cNvSpPr/>
          <p:nvPr/>
        </p:nvSpPr>
        <p:spPr>
          <a:xfrm rot="5400000">
            <a:off x="7921632" y="3983786"/>
            <a:ext cx="1058088" cy="668602"/>
          </a:xfrm>
          <a:prstGeom prst="bentArrow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8534FCA-8AEF-0448-9409-EF72A3621465}"/>
              </a:ext>
            </a:extLst>
          </p:cNvPr>
          <p:cNvSpPr/>
          <p:nvPr/>
        </p:nvSpPr>
        <p:spPr>
          <a:xfrm rot="5400000">
            <a:off x="8695494" y="2367979"/>
            <a:ext cx="1058089" cy="2216330"/>
          </a:xfrm>
          <a:prstGeom prst="bentArrow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BFC98-965A-6F46-B8EC-30C9B2EB01DC}"/>
              </a:ext>
            </a:extLst>
          </p:cNvPr>
          <p:cNvSpPr txBox="1"/>
          <p:nvPr/>
        </p:nvSpPr>
        <p:spPr>
          <a:xfrm>
            <a:off x="8180714" y="25385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“Good”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7ADE-1650-9C48-8595-4812E18E9E11}"/>
              </a:ext>
            </a:extLst>
          </p:cNvPr>
          <p:cNvSpPr txBox="1"/>
          <p:nvPr/>
        </p:nvSpPr>
        <p:spPr>
          <a:xfrm>
            <a:off x="8180713" y="336745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8A327-AA57-4440-B83C-8C7CC43B7C74}"/>
              </a:ext>
            </a:extLst>
          </p:cNvPr>
          <p:cNvSpPr txBox="1"/>
          <p:nvPr/>
        </p:nvSpPr>
        <p:spPr>
          <a:xfrm>
            <a:off x="593124" y="4654145"/>
            <a:ext cx="5793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computational devices we study are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Deterministic Finite Automata (DFA)</a:t>
            </a:r>
          </a:p>
          <a:p>
            <a:r>
              <a:rPr lang="en-US" dirty="0"/>
              <a:t>Nondeterministic Finite Automata (NFA)</a:t>
            </a:r>
          </a:p>
          <a:p>
            <a:r>
              <a:rPr lang="en-US" dirty="0"/>
              <a:t>Pushdown Automata (PDA)</a:t>
            </a:r>
          </a:p>
          <a:p>
            <a:r>
              <a:rPr lang="en-US" dirty="0"/>
              <a:t>Turing Machines ( TM)</a:t>
            </a:r>
          </a:p>
        </p:txBody>
      </p:sp>
    </p:spTree>
    <p:extLst>
      <p:ext uri="{BB962C8B-B14F-4D97-AF65-F5344CB8AC3E}">
        <p14:creationId xmlns:p14="http://schemas.microsoft.com/office/powerpoint/2010/main" val="281804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6A4F-9867-B444-9959-AAE90FB0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think of computational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F080-E80C-AB48-8F86-2D028580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DFA and NFA</a:t>
            </a:r>
          </a:p>
          <a:p>
            <a:pPr lvl="1"/>
            <a:r>
              <a:rPr lang="en-US" dirty="0"/>
              <a:t>Simple devices such as </a:t>
            </a:r>
          </a:p>
          <a:p>
            <a:pPr lvl="2"/>
            <a:r>
              <a:rPr lang="en-US" dirty="0"/>
              <a:t>Handheld counters for recording how many people entered a store</a:t>
            </a:r>
          </a:p>
          <a:p>
            <a:pPr lvl="2"/>
            <a:r>
              <a:rPr lang="en-US" dirty="0"/>
              <a:t>traffic light signal controllers that sense cars and cycle the lights</a:t>
            </a:r>
          </a:p>
          <a:p>
            <a:pPr lvl="1"/>
            <a:r>
              <a:rPr lang="en-US" dirty="0"/>
              <a:t>These can be written using a simple subset of C or Java</a:t>
            </a:r>
          </a:p>
          <a:p>
            <a:r>
              <a:rPr lang="en-US" dirty="0"/>
              <a:t>PDA</a:t>
            </a:r>
          </a:p>
          <a:p>
            <a:pPr lvl="1"/>
            <a:r>
              <a:rPr lang="en-US" dirty="0"/>
              <a:t>More complex devices such as those that check whether your expression is properly parenthesized</a:t>
            </a:r>
          </a:p>
          <a:p>
            <a:pPr lvl="2"/>
            <a:r>
              <a:rPr lang="en-US" dirty="0"/>
              <a:t>Allow ( a * (b + c) ) and not ( a * )(b + c ))(</a:t>
            </a:r>
          </a:p>
          <a:p>
            <a:r>
              <a:rPr lang="en-US" dirty="0"/>
              <a:t>TM</a:t>
            </a:r>
          </a:p>
          <a:p>
            <a:pPr lvl="1"/>
            <a:r>
              <a:rPr lang="en-US" dirty="0"/>
              <a:t>A general-purpose C or Java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9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FA0F-8763-9A48-9426-0B0C77EC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classify 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E8A-36A9-3F4F-8EE5-9890D97D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whether the inputs are legal</a:t>
            </a:r>
          </a:p>
          <a:p>
            <a:pPr lvl="1"/>
            <a:r>
              <a:rPr lang="en-US" dirty="0"/>
              <a:t>The input could be </a:t>
            </a:r>
          </a:p>
          <a:p>
            <a:pPr lvl="2"/>
            <a:r>
              <a:rPr lang="en-US" dirty="0"/>
              <a:t>Code : Java program</a:t>
            </a:r>
          </a:p>
          <a:p>
            <a:pPr lvl="2"/>
            <a:r>
              <a:rPr lang="en-US" dirty="0"/>
              <a:t>Data : A spreadsheet</a:t>
            </a:r>
          </a:p>
          <a:p>
            <a:pPr lvl="2"/>
            <a:endParaRPr lang="en-US" dirty="0"/>
          </a:p>
          <a:p>
            <a:r>
              <a:rPr lang="en-US" dirty="0"/>
              <a:t>Then do something with the input </a:t>
            </a:r>
          </a:p>
          <a:p>
            <a:pPr lvl="1"/>
            <a:r>
              <a:rPr lang="en-US" dirty="0"/>
              <a:t>Generate machine-level code</a:t>
            </a:r>
          </a:p>
          <a:p>
            <a:pPr lvl="1"/>
            <a:r>
              <a:rPr lang="en-US" dirty="0"/>
              <a:t>Process the data, producing outputs</a:t>
            </a:r>
          </a:p>
          <a:p>
            <a:pPr lvl="1"/>
            <a:endParaRPr lang="en-US" dirty="0"/>
          </a:p>
          <a:p>
            <a:r>
              <a:rPr lang="en-US" dirty="0"/>
              <a:t>Cannot be sloppy in classification</a:t>
            </a:r>
          </a:p>
          <a:p>
            <a:pPr lvl="1"/>
            <a:r>
              <a:rPr lang="en-US" dirty="0"/>
              <a:t>It is pointless (and dangerous) to compile a syntactically malformed program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9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4440-DB1A-C845-A5DE-721B273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Definition: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6DE2-AC68-8845-B95A-31E447A2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the set of all strings of interest</a:t>
            </a:r>
          </a:p>
        </p:txBody>
      </p:sp>
    </p:spTree>
    <p:extLst>
      <p:ext uri="{BB962C8B-B14F-4D97-AF65-F5344CB8AC3E}">
        <p14:creationId xmlns:p14="http://schemas.microsoft.com/office/powerpoint/2010/main" val="159717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FA0F-8763-9A48-9426-0B0C77EC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35E20-AE90-B84B-90BA-5111888C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SS number:</a:t>
            </a:r>
          </a:p>
          <a:p>
            <a:pPr lvl="1"/>
            <a:r>
              <a:rPr lang="en-US" dirty="0"/>
              <a:t>111-22-3333 – the string is legal and may be accepted</a:t>
            </a:r>
          </a:p>
          <a:p>
            <a:pPr lvl="2"/>
            <a:r>
              <a:rPr lang="en-US" dirty="0"/>
              <a:t>1a3-33-4?556 – must be rejected</a:t>
            </a:r>
          </a:p>
          <a:p>
            <a:pPr lvl="2"/>
            <a:endParaRPr lang="en-US" dirty="0"/>
          </a:p>
          <a:p>
            <a:r>
              <a:rPr lang="en-US" dirty="0"/>
              <a:t>Phone #s</a:t>
            </a:r>
          </a:p>
          <a:p>
            <a:pPr lvl="1"/>
            <a:r>
              <a:rPr lang="en-US" dirty="0"/>
              <a:t>(801) 581-8224 – the string is legal and may be accepted</a:t>
            </a:r>
          </a:p>
          <a:p>
            <a:pPr lvl="2"/>
            <a:r>
              <a:rPr lang="en-US" dirty="0"/>
              <a:t>(801(581-356 – must be rejected</a:t>
            </a:r>
          </a:p>
          <a:p>
            <a:pPr lvl="2"/>
            <a:endParaRPr lang="en-US" dirty="0"/>
          </a:p>
          <a:p>
            <a:r>
              <a:rPr lang="en-US" dirty="0"/>
              <a:t>C and Java programs</a:t>
            </a:r>
          </a:p>
          <a:p>
            <a:pPr lvl="1"/>
            <a:r>
              <a:rPr lang="en-US" dirty="0"/>
              <a:t>main(){ … } ;  -- the string is legal and may be accepted</a:t>
            </a:r>
          </a:p>
          <a:p>
            <a:pPr lvl="2"/>
            <a:r>
              <a:rPr lang="en-US" dirty="0"/>
              <a:t>man({}) [ … ] ;  -- must be rejected</a:t>
            </a:r>
          </a:p>
          <a:p>
            <a:pPr lvl="2"/>
            <a:endParaRPr lang="en-US" dirty="0"/>
          </a:p>
          <a:p>
            <a:r>
              <a:rPr lang="en-US" sz="1700" dirty="0"/>
              <a:t>(more good/bad strings)</a:t>
            </a:r>
          </a:p>
        </p:txBody>
      </p:sp>
    </p:spTree>
    <p:extLst>
      <p:ext uri="{BB962C8B-B14F-4D97-AF65-F5344CB8AC3E}">
        <p14:creationId xmlns:p14="http://schemas.microsoft.com/office/powerpoint/2010/main" val="193121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052F-7522-F045-AECA-74ED45DC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basic focus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15E0-6480-7B44-B6E5-08056FCF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Discover how powerful a machine must be in order to classify strings into various classes; here are examples</a:t>
            </a:r>
          </a:p>
          <a:p>
            <a:r>
              <a:rPr lang="en-US" dirty="0"/>
              <a:t>QUESTION: </a:t>
            </a:r>
            <a:r>
              <a:rPr lang="en-US" sz="2400" dirty="0"/>
              <a:t>classify these into easy / medium / hard / impossible (impossible algorithmically)</a:t>
            </a:r>
          </a:p>
          <a:p>
            <a:pPr lvl="1"/>
            <a:r>
              <a:rPr lang="en-US" dirty="0"/>
              <a:t>“It is a string of length 5”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“It is a string that contains a 0 and a 1” 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“It is a string that has equal number of 0’s and 1’s” 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  <a:p>
            <a:pPr lvl="1"/>
            <a:r>
              <a:rPr lang="en-US" dirty="0"/>
              <a:t>“It is a string that contains a prime-number number of 0’s”  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“It is a string that encodes a country map and a salesperson’s tours such that s/he visits all state capitals exactly once and returns to the starting point while burning the least fuel”  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“It is a string that encodes a Diophantine equation with an exact solution”  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9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TO DO EACH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6246" cy="4351338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dirty="0" err="1"/>
              <a:t>bit.ly</a:t>
            </a:r>
            <a:r>
              <a:rPr lang="en-US" dirty="0"/>
              <a:t>/cs3100fall20 and scroll thru it</a:t>
            </a:r>
          </a:p>
          <a:p>
            <a:pPr lvl="1"/>
            <a:r>
              <a:rPr lang="en-US" dirty="0"/>
              <a:t>This is one place where we will say it all (deadlines, what’s due, all lessons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Look at the Canvas</a:t>
            </a:r>
          </a:p>
          <a:p>
            <a:pPr lvl="1"/>
            <a:r>
              <a:rPr lang="en-US" dirty="0"/>
              <a:t>Each week, you have </a:t>
            </a:r>
          </a:p>
          <a:p>
            <a:pPr lvl="2"/>
            <a:r>
              <a:rPr lang="en-US" dirty="0"/>
              <a:t>one Quiz, </a:t>
            </a:r>
          </a:p>
          <a:p>
            <a:pPr lvl="2"/>
            <a:r>
              <a:rPr lang="en-US" dirty="0"/>
              <a:t>one Assignment, </a:t>
            </a:r>
          </a:p>
          <a:p>
            <a:pPr lvl="2"/>
            <a:r>
              <a:rPr lang="en-US" dirty="0"/>
              <a:t>one Ungraded Survey, (but 15 are needed per semester; may qualify for bonus pts)</a:t>
            </a:r>
          </a:p>
          <a:p>
            <a:pPr lvl="2"/>
            <a:r>
              <a:rPr lang="en-US" dirty="0"/>
              <a:t>one Practice Problem Set (to get ready for the next exam coming your way)</a:t>
            </a:r>
          </a:p>
          <a:p>
            <a:r>
              <a:rPr lang="en-US" dirty="0"/>
              <a:t>Read the book, listen to the lectures (recordings before lectures are in the Jove notebooks; Zoom recordings after are on Canvas)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052F-7522-F045-AECA-74ED45DC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basic focus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15E0-6480-7B44-B6E5-08056FCF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Discover how powerful a machine must be in order to classify strings into various classes; here are examples</a:t>
            </a:r>
          </a:p>
          <a:p>
            <a:r>
              <a:rPr lang="en-US" dirty="0"/>
              <a:t>QUESTION: </a:t>
            </a:r>
            <a:r>
              <a:rPr lang="en-US" sz="2400" dirty="0"/>
              <a:t>classify these into easy / medium / hard / impossible (impossible algorithmically)</a:t>
            </a:r>
          </a:p>
          <a:p>
            <a:pPr lvl="1"/>
            <a:r>
              <a:rPr lang="en-US" dirty="0"/>
              <a:t>“It is a string of length 5” - </a:t>
            </a:r>
            <a:r>
              <a:rPr lang="en-US" dirty="0">
                <a:solidFill>
                  <a:srgbClr val="0432FF"/>
                </a:solidFill>
              </a:rPr>
              <a:t>Easy</a:t>
            </a:r>
          </a:p>
          <a:p>
            <a:pPr lvl="1"/>
            <a:r>
              <a:rPr lang="en-US" dirty="0"/>
              <a:t>“It is a string that contains a 0 and a 1” -- </a:t>
            </a:r>
            <a:r>
              <a:rPr lang="en-US" dirty="0">
                <a:solidFill>
                  <a:srgbClr val="0432FF"/>
                </a:solidFill>
              </a:rPr>
              <a:t>Easy</a:t>
            </a:r>
          </a:p>
          <a:p>
            <a:pPr lvl="1"/>
            <a:r>
              <a:rPr lang="en-US" dirty="0"/>
              <a:t>“It is a string that has equal number of 0’s and 1’s” -- </a:t>
            </a:r>
            <a:r>
              <a:rPr lang="en-US" dirty="0">
                <a:solidFill>
                  <a:srgbClr val="0432FF"/>
                </a:solidFill>
              </a:rPr>
              <a:t>Medium</a:t>
            </a:r>
          </a:p>
          <a:p>
            <a:pPr lvl="1"/>
            <a:r>
              <a:rPr lang="en-US" dirty="0"/>
              <a:t>“It is a string that contains a prime-number number of 0’s”  -- </a:t>
            </a:r>
            <a:r>
              <a:rPr lang="en-US" dirty="0">
                <a:solidFill>
                  <a:srgbClr val="0432FF"/>
                </a:solidFill>
              </a:rPr>
              <a:t>Medium</a:t>
            </a:r>
          </a:p>
          <a:p>
            <a:pPr lvl="1"/>
            <a:r>
              <a:rPr lang="en-US" dirty="0"/>
              <a:t>“It is a string that encodes a country map and a salesperson’s tours such that s/he visits all state capitals exactly once and returns to the starting point while burning the least fuel”  -- </a:t>
            </a:r>
            <a:r>
              <a:rPr lang="en-US" dirty="0">
                <a:solidFill>
                  <a:srgbClr val="0432FF"/>
                </a:solidFill>
              </a:rPr>
              <a:t>Hard</a:t>
            </a:r>
          </a:p>
          <a:p>
            <a:pPr lvl="1"/>
            <a:r>
              <a:rPr lang="en-US" dirty="0"/>
              <a:t>“It is a string that encodes a Diophantine equation with an exact solution” – </a:t>
            </a:r>
            <a:r>
              <a:rPr lang="en-US" dirty="0">
                <a:solidFill>
                  <a:srgbClr val="0432FF"/>
                </a:solidFill>
              </a:rPr>
              <a:t>Impossible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321175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A8F-7CF3-934A-B154-FB1274D5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Notebooks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0D10-5FAF-0842-8941-2834BFEE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1a_Jupyter_Basics.ipynb</a:t>
            </a:r>
          </a:p>
          <a:p>
            <a:r>
              <a:rPr lang="en-US" dirty="0"/>
              <a:t>1b_Diophantine.ipynb</a:t>
            </a:r>
          </a:p>
          <a:p>
            <a:r>
              <a:rPr lang="en-US" dirty="0"/>
              <a:t>1c_Language_Basics.ipynb</a:t>
            </a:r>
          </a:p>
          <a:p>
            <a:r>
              <a:rPr lang="en-US" dirty="0"/>
              <a:t>1d_Language_Details.ipynb</a:t>
            </a:r>
          </a:p>
          <a:p>
            <a:r>
              <a:rPr lang="en-US" dirty="0"/>
              <a:t>1e_nthnumeric.ipynb</a:t>
            </a:r>
          </a:p>
          <a:p>
            <a:endParaRPr lang="en-US" dirty="0"/>
          </a:p>
          <a:p>
            <a:r>
              <a:rPr lang="en-US" dirty="0"/>
              <a:t>Also look into the directory ASSIGNMENT-1/ and the notebooks in this directory</a:t>
            </a:r>
          </a:p>
        </p:txBody>
      </p:sp>
    </p:spTree>
    <p:extLst>
      <p:ext uri="{BB962C8B-B14F-4D97-AF65-F5344CB8AC3E}">
        <p14:creationId xmlns:p14="http://schemas.microsoft.com/office/powerpoint/2010/main" val="287279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3119857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BEGIN: Study of Symbols, Strings, Languages</a:t>
            </a:r>
          </a:p>
        </p:txBody>
      </p:sp>
    </p:spTree>
    <p:extLst>
      <p:ext uri="{BB962C8B-B14F-4D97-AF65-F5344CB8AC3E}">
        <p14:creationId xmlns:p14="http://schemas.microsoft.com/office/powerpoint/2010/main" val="188943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517" cy="1446422"/>
          </a:xfrm>
        </p:spPr>
        <p:txBody>
          <a:bodyPr>
            <a:normAutofit/>
          </a:bodyPr>
          <a:lstStyle/>
          <a:p>
            <a:r>
              <a:rPr lang="en-US" sz="3200" dirty="0"/>
              <a:t>To enter any string into a computer, you need a keyboard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098" name="Picture 2" descr="https://lh5.googleusercontent.com/Wii-Q_cHuJ-HmK6oG33-5Bk2AvdnWorNnouID0Q6mFvXdYRCYxjeoGkldwjAhx44---emIxSz46H9DgIpJAMBXKJC3urcqb-M_oUSDKXP5u4mB4HIUHCRXBE3eTNdbTsYOqItVg8s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11" y="2392750"/>
            <a:ext cx="7458974" cy="41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3192" y="44684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5592" y="46208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78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517" cy="1446422"/>
          </a:xfrm>
        </p:spPr>
        <p:txBody>
          <a:bodyPr>
            <a:normAutofit/>
          </a:bodyPr>
          <a:lstStyle/>
          <a:p>
            <a:r>
              <a:rPr lang="en-US" sz="3200" dirty="0"/>
              <a:t>Each key is a </a:t>
            </a:r>
            <a:r>
              <a:rPr lang="en-US" sz="3200" dirty="0">
                <a:solidFill>
                  <a:srgbClr val="FF0000"/>
                </a:solidFill>
              </a:rPr>
              <a:t>symbol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and can also be </a:t>
            </a:r>
            <a:r>
              <a:rPr lang="en-US" sz="3200" dirty="0">
                <a:solidFill>
                  <a:srgbClr val="0432FF"/>
                </a:solidFill>
              </a:rPr>
              <a:t>viewed as a string of length 1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098" name="Picture 2" descr="https://lh5.googleusercontent.com/Wii-Q_cHuJ-HmK6oG33-5Bk2AvdnWorNnouID0Q6mFvXdYRCYxjeoGkldwjAhx44---emIxSz46H9DgIpJAMBXKJC3urcqb-M_oUSDKXP5u4mB4HIUHCRXBE3eTNdbTsYOqItVg8s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11" y="2392750"/>
            <a:ext cx="7458974" cy="41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3192" y="44684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9789" y="3244334"/>
            <a:ext cx="2260120" cy="159348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9991" y="3206952"/>
            <a:ext cx="2260120" cy="159348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5592" y="46208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4923D-E44C-3348-9C96-D613AA9A6951}"/>
              </a:ext>
            </a:extLst>
          </p:cNvPr>
          <p:cNvSpPr txBox="1"/>
          <p:nvPr/>
        </p:nvSpPr>
        <p:spPr>
          <a:xfrm>
            <a:off x="1425941" y="2916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A106B-AE53-104F-8864-B1C3B542089C}"/>
              </a:ext>
            </a:extLst>
          </p:cNvPr>
          <p:cNvSpPr txBox="1"/>
          <p:nvPr/>
        </p:nvSpPr>
        <p:spPr>
          <a:xfrm>
            <a:off x="1820056" y="266221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8574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517" cy="1446422"/>
          </a:xfrm>
        </p:spPr>
        <p:txBody>
          <a:bodyPr>
            <a:normAutofit/>
          </a:bodyPr>
          <a:lstStyle/>
          <a:p>
            <a:r>
              <a:rPr lang="en-US" sz="3200" dirty="0"/>
              <a:t>You form a </a:t>
            </a:r>
            <a:r>
              <a:rPr lang="en-US" sz="3200" dirty="0">
                <a:solidFill>
                  <a:srgbClr val="FF0000"/>
                </a:solidFill>
              </a:rPr>
              <a:t>string</a:t>
            </a:r>
            <a:r>
              <a:rPr lang="en-US" sz="3200" dirty="0"/>
              <a:t> by typing symbols one after the other</a:t>
            </a:r>
            <a:br>
              <a:rPr lang="en-US" sz="3200" dirty="0"/>
            </a:br>
            <a:r>
              <a:rPr lang="en-US" sz="3200" dirty="0"/>
              <a:t>This can be viewed as </a:t>
            </a:r>
            <a:r>
              <a:rPr lang="en-US" sz="3200" dirty="0">
                <a:solidFill>
                  <a:srgbClr val="FF0000"/>
                </a:solidFill>
              </a:rPr>
              <a:t>concatenating strings </a:t>
            </a:r>
            <a:r>
              <a:rPr lang="en-US" sz="3200" dirty="0"/>
              <a:t>of length 1</a:t>
            </a:r>
            <a:br>
              <a:rPr lang="en-US" sz="3200" dirty="0"/>
            </a:br>
            <a:r>
              <a:rPr lang="en-US" sz="3200" dirty="0"/>
              <a:t>For example, “ass” is  a followed by s followed by 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098" name="Picture 2" descr="https://lh5.googleusercontent.com/Wii-Q_cHuJ-HmK6oG33-5Bk2AvdnWorNnouID0Q6mFvXdYRCYxjeoGkldwjAhx44---emIxSz46H9DgIpJAMBXKJC3urcqb-M_oUSDKXP5u4mB4HIUHCRXBE3eTNdbTsYOqItVg8s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11" y="2392750"/>
            <a:ext cx="7458974" cy="41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3192" y="44684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9789" y="3244334"/>
            <a:ext cx="2260120" cy="159348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9991" y="3206952"/>
            <a:ext cx="2260120" cy="159348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5592" y="46208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4923D-E44C-3348-9C96-D613AA9A6951}"/>
              </a:ext>
            </a:extLst>
          </p:cNvPr>
          <p:cNvSpPr txBox="1"/>
          <p:nvPr/>
        </p:nvSpPr>
        <p:spPr>
          <a:xfrm>
            <a:off x="1425941" y="2916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A106B-AE53-104F-8864-B1C3B542089C}"/>
              </a:ext>
            </a:extLst>
          </p:cNvPr>
          <p:cNvSpPr txBox="1"/>
          <p:nvPr/>
        </p:nvSpPr>
        <p:spPr>
          <a:xfrm>
            <a:off x="1820056" y="266221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850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versus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math, we write ass  which is a </a:t>
            </a:r>
            <a:r>
              <a:rPr lang="en-US" dirty="0">
                <a:solidFill>
                  <a:srgbClr val="0432FF"/>
                </a:solidFill>
              </a:rPr>
              <a:t>string</a:t>
            </a:r>
          </a:p>
          <a:p>
            <a:r>
              <a:rPr lang="en-US" dirty="0"/>
              <a:t>In Python we write ‘a’ + ‘s’ + ‘s’  which is a python </a:t>
            </a:r>
            <a:r>
              <a:rPr lang="en-US" dirty="0">
                <a:solidFill>
                  <a:srgbClr val="0432FF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3936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you typed nothing, what </a:t>
            </a:r>
            <a:r>
              <a:rPr lang="en-US" sz="3600" dirty="0">
                <a:solidFill>
                  <a:srgbClr val="0432FF"/>
                </a:solidFill>
              </a:rPr>
              <a:t>string</a:t>
            </a:r>
            <a:r>
              <a:rPr lang="en-US" sz="3600" dirty="0"/>
              <a:t> did you type?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324A1-B3DF-8448-B4B3-E3846342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you typed nothing, what </a:t>
            </a:r>
            <a:r>
              <a:rPr lang="en-US" sz="3600" dirty="0">
                <a:solidFill>
                  <a:srgbClr val="0432FF"/>
                </a:solidFill>
              </a:rPr>
              <a:t>string</a:t>
            </a:r>
            <a:r>
              <a:rPr lang="en-US" sz="3600" dirty="0"/>
              <a:t> did you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math, we say you typed the zero-length string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In Python, we say you typed ‘’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 ‘’  or     is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and not a symbol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‘’ is called </a:t>
            </a:r>
            <a:r>
              <a:rPr lang="en-US" dirty="0">
                <a:solidFill>
                  <a:srgbClr val="FF0000"/>
                </a:solidFill>
              </a:rPr>
              <a:t>”epsilon”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0DFC-277F-154C-858E-0CD52613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573" y="1825625"/>
            <a:ext cx="319368" cy="383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5AE74-F77D-A54F-9FA2-79126BF6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44" y="4001294"/>
            <a:ext cx="190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TO DO THIS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F1E47-1B9F-404D-8957-36532273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PLZ READ THE SYLLABUS VERY CAREFULLY</a:t>
            </a:r>
          </a:p>
          <a:p>
            <a:endParaRPr lang="en-US" dirty="0"/>
          </a:p>
          <a:p>
            <a:r>
              <a:rPr lang="en-US" dirty="0"/>
              <a:t>Look at the URL </a:t>
            </a:r>
            <a:r>
              <a:rPr lang="en-US" dirty="0" err="1"/>
              <a:t>bit.ly</a:t>
            </a:r>
            <a:r>
              <a:rPr lang="en-US" dirty="0"/>
              <a:t>/cs3100fall20 </a:t>
            </a:r>
          </a:p>
          <a:p>
            <a:r>
              <a:rPr lang="en-US" dirty="0"/>
              <a:t>Follow the instructions in </a:t>
            </a:r>
            <a:r>
              <a:rPr lang="en-US" dirty="0" err="1"/>
              <a:t>README.md</a:t>
            </a:r>
            <a:r>
              <a:rPr lang="en-US" dirty="0"/>
              <a:t> in these directories</a:t>
            </a:r>
          </a:p>
          <a:p>
            <a:pPr lvl="1"/>
            <a:r>
              <a:rPr lang="en-US" dirty="0"/>
              <a:t>Run all the notebooks within the directory 1_Computability_Languages</a:t>
            </a:r>
          </a:p>
          <a:p>
            <a:pPr lvl="1"/>
            <a:r>
              <a:rPr lang="en-US" dirty="0"/>
              <a:t>Start working on the notebooks in the ASSIGNMENT-1 directory (PDF on Canvas)</a:t>
            </a:r>
          </a:p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Lecture Slides and Lecture Videos are posted on Canvas</a:t>
            </a:r>
          </a:p>
          <a:p>
            <a:pPr lvl="1"/>
            <a:r>
              <a:rPr lang="en-US" dirty="0"/>
              <a:t>Quizzes are posted on Canvas</a:t>
            </a:r>
          </a:p>
          <a:p>
            <a:pPr lvl="1"/>
            <a:r>
              <a:rPr lang="en-US" dirty="0"/>
              <a:t>Assignment are posted on Canvas</a:t>
            </a:r>
          </a:p>
          <a:p>
            <a:pPr lvl="1"/>
            <a:r>
              <a:rPr lang="en-US" dirty="0"/>
              <a:t>Ungraded course survey also on Canvas</a:t>
            </a:r>
          </a:p>
          <a:p>
            <a:pPr lvl="1"/>
            <a:r>
              <a:rPr lang="en-US" dirty="0"/>
              <a:t>Assignments involve running/solving Jove notebooks in </a:t>
            </a:r>
            <a:r>
              <a:rPr lang="en-US" dirty="0" err="1"/>
              <a:t>bit.ly</a:t>
            </a:r>
            <a:r>
              <a:rPr lang="en-US" dirty="0"/>
              <a:t>/cs3100fall20</a:t>
            </a:r>
          </a:p>
          <a:p>
            <a:pPr lvl="1"/>
            <a:r>
              <a:rPr lang="en-US" dirty="0"/>
              <a:t>Assignment submissions : one ZIP file</a:t>
            </a:r>
          </a:p>
          <a:p>
            <a:pPr lvl="1"/>
            <a:endParaRPr lang="en-US" dirty="0"/>
          </a:p>
          <a:p>
            <a:r>
              <a:rPr lang="en-US" dirty="0"/>
              <a:t>PLZ READ SYLLABUS VERY CAREFULLY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8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alphabet is the </a:t>
            </a:r>
            <a:r>
              <a:rPr lang="en-US" dirty="0">
                <a:solidFill>
                  <a:srgbClr val="0432FF"/>
                </a:solidFill>
              </a:rPr>
              <a:t>set</a:t>
            </a:r>
            <a:r>
              <a:rPr lang="en-US" dirty="0"/>
              <a:t> of all </a:t>
            </a:r>
            <a:r>
              <a:rPr lang="en-US" dirty="0">
                <a:solidFill>
                  <a:srgbClr val="0432FF"/>
                </a:solidFill>
              </a:rPr>
              <a:t>symbols</a:t>
            </a:r>
            <a:r>
              <a:rPr lang="en-US" dirty="0"/>
              <a:t> you are allowed to use in forming all the strings you may create</a:t>
            </a:r>
          </a:p>
          <a:p>
            <a:pPr lvl="1"/>
            <a:r>
              <a:rPr lang="en-US" dirty="0"/>
              <a:t>Think of it as all the keys of your keyboard</a:t>
            </a:r>
          </a:p>
          <a:p>
            <a:endParaRPr lang="en-US" dirty="0"/>
          </a:p>
          <a:p>
            <a:r>
              <a:rPr lang="en-US" dirty="0"/>
              <a:t>We use the Greek symbol        for it</a:t>
            </a:r>
          </a:p>
          <a:p>
            <a:endParaRPr lang="en-US" dirty="0"/>
          </a:p>
          <a:p>
            <a:r>
              <a:rPr lang="en-US" dirty="0"/>
              <a:t>Example:         = {</a:t>
            </a:r>
            <a:r>
              <a:rPr lang="en-US" dirty="0" err="1"/>
              <a:t>a,b,c</a:t>
            </a:r>
            <a:r>
              <a:rPr lang="en-US" dirty="0"/>
              <a:t>,…,z, 0,1,…9}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3C769-5F7D-004B-9265-8FB3662F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21" y="3658394"/>
            <a:ext cx="2921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62F3C-0DDE-1E47-9130-85CA88CB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20" y="4687094"/>
            <a:ext cx="292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60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Alphabets are </a:t>
            </a:r>
            <a:r>
              <a:rPr lang="en-US" dirty="0">
                <a:solidFill>
                  <a:srgbClr val="0432FF"/>
                </a:solidFill>
              </a:rPr>
              <a:t>non-empty</a:t>
            </a:r>
          </a:p>
          <a:p>
            <a:endParaRPr lang="en-US" dirty="0"/>
          </a:p>
          <a:p>
            <a:pPr lvl="1"/>
            <a:r>
              <a:rPr lang="en-US" dirty="0"/>
              <a:t>You are allowed to type something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keyboard has at least one key</a:t>
            </a:r>
          </a:p>
        </p:txBody>
      </p:sp>
    </p:spTree>
    <p:extLst>
      <p:ext uri="{BB962C8B-B14F-4D97-AF65-F5344CB8AC3E}">
        <p14:creationId xmlns:p14="http://schemas.microsoft.com/office/powerpoint/2010/main" val="4247242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Alphabets are </a:t>
            </a:r>
            <a:r>
              <a:rPr lang="en-US" dirty="0">
                <a:solidFill>
                  <a:srgbClr val="0432FF"/>
                </a:solidFill>
              </a:rPr>
              <a:t>finite</a:t>
            </a:r>
          </a:p>
          <a:p>
            <a:endParaRPr lang="en-US" dirty="0"/>
          </a:p>
          <a:p>
            <a:pPr lvl="1"/>
            <a:r>
              <a:rPr lang="en-US" dirty="0"/>
              <a:t>You are not allowed to keep inventing new symbols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keyboard fits in a stadium</a:t>
            </a:r>
          </a:p>
        </p:txBody>
      </p:sp>
    </p:spTree>
    <p:extLst>
      <p:ext uri="{BB962C8B-B14F-4D97-AF65-F5344CB8AC3E}">
        <p14:creationId xmlns:p14="http://schemas.microsoft.com/office/powerpoint/2010/main" val="31207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are some strings. What are minimal alphabets needed to express these strings? Remember that blanks are allowed to be in the alphabet in general</a:t>
            </a:r>
          </a:p>
          <a:p>
            <a:endParaRPr lang="en-US" dirty="0"/>
          </a:p>
          <a:p>
            <a:pPr lvl="1"/>
            <a:r>
              <a:rPr lang="en-US" dirty="0"/>
              <a:t>010001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Abba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234.75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(801) 581-8224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are some strings. What are minimal alphabets needed to express these strings? Remember that blanks are allowed to be in the alphabet in general</a:t>
            </a:r>
          </a:p>
          <a:p>
            <a:endParaRPr lang="en-US" dirty="0"/>
          </a:p>
          <a:p>
            <a:pPr lvl="1"/>
            <a:r>
              <a:rPr lang="en-US" dirty="0"/>
              <a:t>010001   :  Minimal Alphabet = {0,1}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Abba :  Minimal Alphabet = {</a:t>
            </a:r>
            <a:r>
              <a:rPr lang="en-US" dirty="0" err="1"/>
              <a:t>A,b,a</a:t>
            </a:r>
            <a:r>
              <a:rPr lang="en-US" dirty="0"/>
              <a:t>}     or    {</a:t>
            </a:r>
            <a:r>
              <a:rPr lang="en-US" dirty="0" err="1"/>
              <a:t>a,A,b</a:t>
            </a:r>
            <a:r>
              <a:rPr lang="en-US" dirty="0"/>
              <a:t>}   </a:t>
            </a:r>
            <a:r>
              <a:rPr lang="en-US" dirty="0" err="1"/>
              <a:t>etc</a:t>
            </a:r>
            <a:r>
              <a:rPr lang="en-US" dirty="0"/>
              <a:t>… (sets don’t care about order)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234.75 : Minimal Alphabet = {4,2,3,.,7,5}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(801) 581-8224  : Minimal Alphabet in Python = </a:t>
            </a:r>
          </a:p>
          <a:p>
            <a:pPr marL="457200" lvl="1" indent="0">
              <a:buNone/>
            </a:pPr>
            <a:r>
              <a:rPr lang="en-US" dirty="0"/>
              <a:t>         {‘(‘, ‘8’, ‘0’, ‘1’, ‘)’, ’ ‘, ‘5’, ‘1’, ‘2’, ‘4’}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7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517" cy="144642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“This is my alphabet, This is my Alphabet, …</a:t>
            </a:r>
            <a:br>
              <a:rPr lang="en-US" sz="3200" dirty="0"/>
            </a:br>
            <a:r>
              <a:rPr lang="en-US" sz="3200" dirty="0"/>
              <a:t>but in CS3100, I’ll be a two-finger typist and use {0,1} or {</a:t>
            </a:r>
            <a:r>
              <a:rPr lang="en-US" sz="3200" dirty="0" err="1"/>
              <a:t>a,b</a:t>
            </a:r>
            <a:r>
              <a:rPr lang="en-US" sz="3200" dirty="0"/>
              <a:t>} or sometimes a three-finger typist and use {0,1,2} etc."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098" name="Picture 2" descr="https://lh5.googleusercontent.com/Wii-Q_cHuJ-HmK6oG33-5Bk2AvdnWorNnouID0Q6mFvXdYRCYxjeoGkldwjAhx44---emIxSz46H9DgIpJAMBXKJC3urcqb-M_oUSDKXP5u4mB4HIUHCRXBE3eTNdbTsYOqItVg8s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11" y="2392750"/>
            <a:ext cx="7458974" cy="41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3192" y="44684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73329" y="1811547"/>
            <a:ext cx="86263" cy="161745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5592" y="46208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122" name="Picture 2" descr="https://lh4.googleusercontent.com/8Df-rtVFc4V2FRKx_vpONyDIxSU0WSCnuBa95QfSeWlrzt3WUyMSzIFvrh4sp1dmT756FzxBs7YeKhZzx8rx1_olNApMRezpgYKuVcCuQPhVXNgMmz2pk7-rIN-kS0D39jt88Bx6Y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15" y="3685290"/>
            <a:ext cx="10763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02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strings (in CS 3100) are finite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You stop typing eventually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50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9C88-3B67-1847-9B64-889E631C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3963-3C1B-104F-B028-92236BC2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9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/>
              <a:t> is a </a:t>
            </a:r>
            <a:r>
              <a:rPr lang="en-US" dirty="0">
                <a:solidFill>
                  <a:srgbClr val="0432FF"/>
                </a:solidFill>
              </a:rPr>
              <a:t>set of strings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85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did not say finite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3119857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Intro and Chapter 1</a:t>
            </a:r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did not say non-empty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55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77AB-D866-1F4D-B2AA-C97F199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language can be empty ( any alphabet)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DC7A-7450-FB4E-95E8-81B3FD0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empty language is denoted by</a:t>
            </a:r>
          </a:p>
          <a:p>
            <a:r>
              <a:rPr lang="en-US" dirty="0"/>
              <a:t>In Python, it is { }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16056-D4FD-754C-A124-1E8BCABC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391285"/>
            <a:ext cx="619760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00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D18-373A-F242-BC4E-60FD6432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language must be allowed to be infinite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E89E-FE05-CA4B-853C-CA990FEC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an infinite number of Java programs</a:t>
            </a:r>
          </a:p>
          <a:p>
            <a:pPr lvl="1"/>
            <a:r>
              <a:rPr lang="en-US" dirty="0"/>
              <a:t>Each such program is a string</a:t>
            </a:r>
          </a:p>
          <a:p>
            <a:pPr lvl="1"/>
            <a:endParaRPr lang="en-US" dirty="0"/>
          </a:p>
          <a:p>
            <a:r>
              <a:rPr lang="en-US" dirty="0"/>
              <a:t>You are interested in syntax-checking or compiling any of those infinite programs</a:t>
            </a:r>
          </a:p>
          <a:p>
            <a:pPr lvl="1"/>
            <a:r>
              <a:rPr lang="en-US" dirty="0"/>
              <a:t>You don’t need to worry whether it will need an arbitrary amount of memory</a:t>
            </a:r>
          </a:p>
          <a:p>
            <a:pPr lvl="1"/>
            <a:r>
              <a:rPr lang="en-US" dirty="0"/>
              <a:t>All you need is finite memory</a:t>
            </a:r>
          </a:p>
          <a:p>
            <a:pPr lvl="1"/>
            <a:endParaRPr lang="en-US" dirty="0"/>
          </a:p>
          <a:p>
            <a:r>
              <a:rPr lang="en-US" dirty="0"/>
              <a:t>But finite is a tricky word</a:t>
            </a:r>
          </a:p>
          <a:p>
            <a:pPr lvl="1"/>
            <a:r>
              <a:rPr lang="en-US" dirty="0"/>
              <a:t>Finite does not mean “capped under 10000000000000000000000000000000”</a:t>
            </a:r>
          </a:p>
        </p:txBody>
      </p:sp>
    </p:spTree>
    <p:extLst>
      <p:ext uri="{BB962C8B-B14F-4D97-AF65-F5344CB8AC3E}">
        <p14:creationId xmlns:p14="http://schemas.microsoft.com/office/powerpoint/2010/main" val="688104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0D38-CBCE-6148-A1FB-E669117C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329"/>
          </a:xfrm>
        </p:spPr>
        <p:txBody>
          <a:bodyPr>
            <a:normAutofit/>
          </a:bodyPr>
          <a:lstStyle/>
          <a:p>
            <a:r>
              <a:rPr lang="en-US" sz="3200" dirty="0"/>
              <a:t>Quiz: Is there one infinite language over {0,1}? </a:t>
            </a:r>
            <a:br>
              <a:rPr lang="en-US" sz="3200" dirty="0"/>
            </a:br>
            <a:r>
              <a:rPr lang="en-US" sz="3200" dirty="0"/>
              <a:t>I.e. is it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1C6D-F1E8-FA4C-8A02-B429FACB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endParaRPr lang="en-US" dirty="0"/>
          </a:p>
          <a:p>
            <a:r>
              <a:rPr lang="en-US" dirty="0"/>
              <a:t>You can have {0,00,000,0000,00000, …} which is infinite and still is a language over the alphabet {0,1}</a:t>
            </a:r>
          </a:p>
          <a:p>
            <a:endParaRPr lang="en-US" dirty="0"/>
          </a:p>
          <a:p>
            <a:r>
              <a:rPr lang="en-US" dirty="0"/>
              <a:t>You can have {01, 001, 0001, 00001, 000001, …} – another infinite language</a:t>
            </a:r>
          </a:p>
          <a:p>
            <a:endParaRPr lang="en-US" dirty="0"/>
          </a:p>
          <a:p>
            <a:r>
              <a:rPr lang="en-US" dirty="0"/>
              <a:t>So what is the </a:t>
            </a:r>
            <a:r>
              <a:rPr lang="en-US" dirty="0">
                <a:solidFill>
                  <a:srgbClr val="0432FF"/>
                </a:solidFill>
              </a:rPr>
              <a:t>most inclusive </a:t>
            </a:r>
            <a:r>
              <a:rPr lang="en-US" dirty="0"/>
              <a:t>language over alphabet {0,1} ?</a:t>
            </a:r>
          </a:p>
        </p:txBody>
      </p:sp>
    </p:spTree>
    <p:extLst>
      <p:ext uri="{BB962C8B-B14F-4D97-AF65-F5344CB8AC3E}">
        <p14:creationId xmlns:p14="http://schemas.microsoft.com/office/powerpoint/2010/main" val="3657893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C1AB-6723-634F-B6BC-398AB66B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inclusive language over {0,1}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9215-93AE-D44A-A02F-973BC634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{0,1,00,01,10,11,000,001,010,011,100,101,110,111,0000,…} ?</a:t>
            </a:r>
          </a:p>
        </p:txBody>
      </p:sp>
    </p:spTree>
    <p:extLst>
      <p:ext uri="{BB962C8B-B14F-4D97-AF65-F5344CB8AC3E}">
        <p14:creationId xmlns:p14="http://schemas.microsoft.com/office/powerpoint/2010/main" val="3604413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C1AB-6723-634F-B6BC-398AB66B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inclusive language over {0,1}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9215-93AE-D44A-A02F-973BC634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{0,1,00,01,10,11,000,001,010,011,100,101,110,111,0000,…}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we missing something?</a:t>
            </a:r>
          </a:p>
          <a:p>
            <a:pPr lvl="1"/>
            <a:r>
              <a:rPr lang="en-US" dirty="0"/>
              <a:t>Something very short…</a:t>
            </a:r>
          </a:p>
        </p:txBody>
      </p:sp>
    </p:spTree>
    <p:extLst>
      <p:ext uri="{BB962C8B-B14F-4D97-AF65-F5344CB8AC3E}">
        <p14:creationId xmlns:p14="http://schemas.microsoft.com/office/powerpoint/2010/main" val="2452098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C1AB-6723-634F-B6BC-398AB66B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inclusive language over {0,1}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9215-93AE-D44A-A02F-973BC634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{0,1,00,01,10,11,000,001,010,011,100,101,110,111,0000,…}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we missing something?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/>
              <a:t>We must include ‘’   (Epsilon)</a:t>
            </a:r>
          </a:p>
          <a:p>
            <a:pPr lvl="1"/>
            <a:r>
              <a:rPr lang="en-US" dirty="0"/>
              <a:t>It is also a string</a:t>
            </a:r>
          </a:p>
          <a:p>
            <a:pPr lvl="1"/>
            <a:r>
              <a:rPr lang="en-US" dirty="0"/>
              <a:t>We must have the most inclusive language --- so we cannot exclude ‘’</a:t>
            </a:r>
          </a:p>
        </p:txBody>
      </p:sp>
    </p:spTree>
    <p:extLst>
      <p:ext uri="{BB962C8B-B14F-4D97-AF65-F5344CB8AC3E}">
        <p14:creationId xmlns:p14="http://schemas.microsoft.com/office/powerpoint/2010/main" val="4213716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2A1-514B-D04F-B98A-E01C27E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B081-E7A6-8B49-9380-5E871B3C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alphabet is non-empty and finite</a:t>
            </a:r>
          </a:p>
          <a:p>
            <a:r>
              <a:rPr lang="en-US" dirty="0"/>
              <a:t>A string is finite (could be non-empty)</a:t>
            </a:r>
          </a:p>
          <a:p>
            <a:r>
              <a:rPr lang="en-US" dirty="0"/>
              <a:t>A language is anything </a:t>
            </a:r>
          </a:p>
          <a:p>
            <a:pPr lvl="1"/>
            <a:r>
              <a:rPr lang="en-US" dirty="0"/>
              <a:t>could be empty</a:t>
            </a:r>
          </a:p>
          <a:p>
            <a:pPr lvl="1"/>
            <a:r>
              <a:rPr lang="en-US" dirty="0"/>
              <a:t>could be finite</a:t>
            </a:r>
          </a:p>
          <a:p>
            <a:pPr lvl="1"/>
            <a:r>
              <a:rPr lang="en-US" dirty="0"/>
              <a:t>could be infinite</a:t>
            </a:r>
          </a:p>
        </p:txBody>
      </p:sp>
    </p:spTree>
    <p:extLst>
      <p:ext uri="{BB962C8B-B14F-4D97-AF65-F5344CB8AC3E}">
        <p14:creationId xmlns:p14="http://schemas.microsoft.com/office/powerpoint/2010/main" val="2382813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Quiz: Identify sets, symbols, alphabets, and strings (say which alphabet the string is over) </a:t>
            </a:r>
          </a:p>
        </p:txBody>
      </p:sp>
      <p:pic>
        <p:nvPicPr>
          <p:cNvPr id="15364" name="Picture 4" descr="https://lh6.googleusercontent.com/w2GMZ29BYZTL423-L-8G9nCIMHFDKkujOGQsIIT32YaUjiWpIaDEvcIkFHscyPcFlD4H--YT6hv8blblZwPnkErQE-rMYakvtBeel76aImZjdeIX4-Bgn9xfeXy_USTTdXQoiVcd_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76" y="1716406"/>
            <a:ext cx="483079" cy="7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76" y="2858671"/>
            <a:ext cx="660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605446"/>
            <a:ext cx="1181100" cy="105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750285"/>
            <a:ext cx="9525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81" y="1586023"/>
            <a:ext cx="1574800" cy="97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81" y="2769986"/>
            <a:ext cx="1651000" cy="977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55" y="4107265"/>
            <a:ext cx="175260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A648A2-909A-F945-9652-9E0A0F4FA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8959" y="1917426"/>
            <a:ext cx="430141" cy="430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67AC5-90F3-924E-AAC9-834CA0BBE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4267" y="2986879"/>
            <a:ext cx="817713" cy="386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4A7C0-55CF-D547-966A-C5E0384092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3500" y="4360475"/>
            <a:ext cx="32639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3B6-CE3B-744B-88A8-0E3DDA8111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7876" y="5715430"/>
            <a:ext cx="2844800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C2642D-C7AB-684F-AE21-9F21324B58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5100" y="4360905"/>
            <a:ext cx="3568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1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Quiz : Which of these are languages (and over which alphabet); cardinality of language?</a:t>
            </a:r>
          </a:p>
        </p:txBody>
      </p:sp>
      <p:pic>
        <p:nvPicPr>
          <p:cNvPr id="15364" name="Picture 4" descr="https://lh6.googleusercontent.com/w2GMZ29BYZTL423-L-8G9nCIMHFDKkujOGQsIIT32YaUjiWpIaDEvcIkFHscyPcFlD4H--YT6hv8blblZwPnkErQE-rMYakvtBeel76aImZjdeIX4-Bgn9xfeXy_USTTdXQoiVcd_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76" y="1716406"/>
            <a:ext cx="483079" cy="7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76" y="2429925"/>
            <a:ext cx="660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94" y="2330378"/>
            <a:ext cx="1181100" cy="105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52" y="3287709"/>
            <a:ext cx="952500" cy="104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97" y="1591466"/>
            <a:ext cx="8763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81" y="1586023"/>
            <a:ext cx="1574800" cy="97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81" y="2455325"/>
            <a:ext cx="1651000" cy="977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1" y="3384478"/>
            <a:ext cx="175260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50B6C-0CEF-E342-8652-A320C7FC1E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5169907"/>
            <a:ext cx="40259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3D0D5-56EC-894D-AF99-7357E50948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3740344"/>
            <a:ext cx="47498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6E575-173C-D947-B425-B953927486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0200" y="5124005"/>
            <a:ext cx="5943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Ganesh Gopalakrishnan (“Prof. Ganesh”)</a:t>
            </a:r>
          </a:p>
          <a:p>
            <a:r>
              <a:rPr lang="en-US" dirty="0"/>
              <a:t>TAs</a:t>
            </a:r>
          </a:p>
          <a:p>
            <a:pPr lvl="1"/>
            <a:r>
              <a:rPr lang="en-US" dirty="0"/>
              <a:t>Xinyi (Nicole) Li</a:t>
            </a:r>
          </a:p>
          <a:p>
            <a:pPr lvl="1"/>
            <a:r>
              <a:rPr lang="en-US" dirty="0" err="1"/>
              <a:t>Archit</a:t>
            </a:r>
            <a:r>
              <a:rPr lang="en-US" dirty="0"/>
              <a:t> Rathore</a:t>
            </a:r>
          </a:p>
          <a:p>
            <a:pPr lvl="1"/>
            <a:r>
              <a:rPr lang="en-US" dirty="0"/>
              <a:t>Leon Tran</a:t>
            </a:r>
          </a:p>
          <a:p>
            <a:pPr lvl="1"/>
            <a:r>
              <a:rPr lang="en-US" dirty="0"/>
              <a:t>Shashank </a:t>
            </a:r>
            <a:r>
              <a:rPr lang="en-US" dirty="0" err="1"/>
              <a:t>Vadlamani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8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symbol is also a string</a:t>
            </a:r>
          </a:p>
          <a:p>
            <a:pPr lvl="1"/>
            <a:r>
              <a:rPr lang="en-US" dirty="0"/>
              <a:t>Of length 1</a:t>
            </a:r>
          </a:p>
          <a:p>
            <a:pPr lvl="1"/>
            <a:endParaRPr lang="en-US" dirty="0"/>
          </a:p>
          <a:p>
            <a:r>
              <a:rPr lang="en-US" dirty="0"/>
              <a:t>There isn’t a symbol of zero length</a:t>
            </a:r>
          </a:p>
          <a:p>
            <a:endParaRPr lang="en-US" dirty="0"/>
          </a:p>
          <a:p>
            <a:r>
              <a:rPr lang="en-US" dirty="0"/>
              <a:t>There isn’t a symbol of length larger than 1</a:t>
            </a:r>
          </a:p>
          <a:p>
            <a:endParaRPr lang="en-US" dirty="0"/>
          </a:p>
          <a:p>
            <a:r>
              <a:rPr lang="en-US" dirty="0"/>
              <a:t>Strings can be of any finite length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 alphabet is also a language</a:t>
            </a:r>
          </a:p>
          <a:p>
            <a:pPr lvl="1"/>
            <a:r>
              <a:rPr lang="en-US" dirty="0"/>
              <a:t>A language of strings of length 1 each</a:t>
            </a:r>
          </a:p>
        </p:txBody>
      </p:sp>
    </p:spTree>
    <p:extLst>
      <p:ext uri="{BB962C8B-B14F-4D97-AF65-F5344CB8AC3E}">
        <p14:creationId xmlns:p14="http://schemas.microsoft.com/office/powerpoint/2010/main" val="3412338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symbols?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0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symbols?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an alphabet. Work with it!</a:t>
            </a:r>
          </a:p>
        </p:txBody>
      </p:sp>
    </p:spTree>
    <p:extLst>
      <p:ext uri="{BB962C8B-B14F-4D97-AF65-F5344CB8AC3E}">
        <p14:creationId xmlns:p14="http://schemas.microsoft.com/office/powerpoint/2010/main" val="1916834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strings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alabama</a:t>
            </a:r>
            <a:endParaRPr lang="en-US" dirty="0"/>
          </a:p>
          <a:p>
            <a:pPr lvl="1"/>
            <a:r>
              <a:rPr lang="en-US" dirty="0"/>
              <a:t>E.g. 1008900</a:t>
            </a:r>
          </a:p>
        </p:txBody>
      </p:sp>
    </p:spTree>
    <p:extLst>
      <p:ext uri="{BB962C8B-B14F-4D97-AF65-F5344CB8AC3E}">
        <p14:creationId xmlns:p14="http://schemas.microsoft.com/office/powerpoint/2010/main" val="3411309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also define it via concatenation</a:t>
            </a:r>
          </a:p>
          <a:p>
            <a:pPr lvl="1"/>
            <a:r>
              <a:rPr lang="en-US" dirty="0"/>
              <a:t>E.g.  </a:t>
            </a:r>
            <a:r>
              <a:rPr lang="en-US" dirty="0" err="1"/>
              <a:t>alabamaMosquito</a:t>
            </a:r>
            <a:r>
              <a:rPr lang="en-US" dirty="0"/>
              <a:t>  is a concatenation of </a:t>
            </a:r>
            <a:r>
              <a:rPr lang="en-US" dirty="0" err="1"/>
              <a:t>alabama</a:t>
            </a:r>
            <a:r>
              <a:rPr lang="en-US" dirty="0"/>
              <a:t> and Mosquito</a:t>
            </a:r>
          </a:p>
          <a:p>
            <a:pPr lvl="2"/>
            <a:r>
              <a:rPr lang="en-US" dirty="0"/>
              <a:t>In Python it will be “</a:t>
            </a:r>
            <a:r>
              <a:rPr lang="en-US" dirty="0" err="1"/>
              <a:t>alabama</a:t>
            </a:r>
            <a:r>
              <a:rPr lang="en-US" dirty="0"/>
              <a:t>” + “Mosquito”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Note that           </a:t>
            </a:r>
            <a:r>
              <a:rPr lang="en-US" dirty="0" err="1"/>
              <a:t>alabama</a:t>
            </a:r>
            <a:r>
              <a:rPr lang="en-US" dirty="0"/>
              <a:t>     is the same as </a:t>
            </a:r>
            <a:r>
              <a:rPr lang="en-US" dirty="0" err="1"/>
              <a:t>alabama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Python, ‘’ + “ala” + ‘’ + “</a:t>
            </a:r>
            <a:r>
              <a:rPr lang="en-US" dirty="0" err="1"/>
              <a:t>bama</a:t>
            </a:r>
            <a:r>
              <a:rPr lang="en-US" dirty="0"/>
              <a:t>” + ‘’   is the same as “</a:t>
            </a:r>
            <a:r>
              <a:rPr lang="en-US" dirty="0" err="1"/>
              <a:t>alabama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FDAC9-D67B-7141-8453-AC92AA39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86" y="4181186"/>
            <a:ext cx="190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54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8767-4736-8D47-91A9-946F97D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more methods to define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72B5-4848-D945-AD2F-27AD0875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1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2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Will English do?</a:t>
            </a:r>
          </a:p>
          <a:p>
            <a:pPr lvl="1"/>
            <a:r>
              <a:rPr lang="en-US" dirty="0"/>
              <a:t>English helps, but not sufficient</a:t>
            </a:r>
          </a:p>
          <a:p>
            <a:r>
              <a:rPr lang="en-US" dirty="0"/>
              <a:t>Will math alone do?</a:t>
            </a:r>
          </a:p>
          <a:p>
            <a:pPr lvl="1"/>
            <a:r>
              <a:rPr lang="en-US" dirty="0"/>
              <a:t>No, why don’t you say it in English and then also in math?</a:t>
            </a:r>
          </a:p>
        </p:txBody>
      </p:sp>
    </p:spTree>
    <p:extLst>
      <p:ext uri="{BB962C8B-B14F-4D97-AF65-F5344CB8AC3E}">
        <p14:creationId xmlns:p14="http://schemas.microsoft.com/office/powerpoint/2010/main" val="3975627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1F-BEEC-454D-8FA9-C7FB45F8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one define a language using math?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03B-585E-094D-B219-6F88583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 language is a set of strings</a:t>
            </a:r>
          </a:p>
          <a:p>
            <a:endParaRPr lang="en-US" dirty="0"/>
          </a:p>
          <a:p>
            <a:r>
              <a:rPr lang="en-US" dirty="0"/>
              <a:t>Thus, use any method available to define sets</a:t>
            </a:r>
          </a:p>
        </p:txBody>
      </p:sp>
    </p:spTree>
    <p:extLst>
      <p:ext uri="{BB962C8B-B14F-4D97-AF65-F5344CB8AC3E}">
        <p14:creationId xmlns:p14="http://schemas.microsoft.com/office/powerpoint/2010/main" val="51719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4E2-5C0A-6E46-AA60-8BFC4E22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languages using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7AD2-F15F-F64C-B1EE-EEA76F0D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state it</a:t>
            </a:r>
          </a:p>
          <a:p>
            <a:pPr lvl="1"/>
            <a:r>
              <a:rPr lang="en-US" dirty="0"/>
              <a:t>{a, rotten, apple}</a:t>
            </a:r>
          </a:p>
          <a:p>
            <a:r>
              <a:rPr lang="en-US" dirty="0"/>
              <a:t>In Python, it is</a:t>
            </a:r>
          </a:p>
          <a:p>
            <a:pPr lvl="1"/>
            <a:r>
              <a:rPr lang="en-US" dirty="0"/>
              <a:t>{“a”, “rotten”, “apple”}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Fine idea</a:t>
            </a:r>
          </a:p>
          <a:p>
            <a:endParaRPr lang="en-US" dirty="0"/>
          </a:p>
          <a:p>
            <a:r>
              <a:rPr lang="en-US" dirty="0"/>
              <a:t>Works only for finite languages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1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09DB-B2F7-4A45-8EBD-FCD411D6B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179727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4376-F525-CE47-8885-45447867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if I get the urge to define an infinite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D5D9-A23F-9B4A-8BB4-F16F2576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use the set builder notation</a:t>
            </a:r>
          </a:p>
          <a:p>
            <a:endParaRPr lang="en-US" dirty="0"/>
          </a:p>
          <a:p>
            <a:r>
              <a:rPr lang="en-US" dirty="0"/>
              <a:t>Also known as set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037547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definition via </a:t>
            </a:r>
            <a:r>
              <a:rPr lang="en-US"/>
              <a:t>set comprehension</a:t>
            </a:r>
            <a:endParaRPr lang="en-US" dirty="0"/>
          </a:p>
        </p:txBody>
      </p:sp>
      <p:pic>
        <p:nvPicPr>
          <p:cNvPr id="19458" name="Picture 2" descr="https://lh6.googleusercontent.com/AdheoxbSjvtgLkxgn-8qMxIKI7b66UvhbHpSM-sYBKz1HGo6s6cGx_MJ6mcv4uAFIHkOuL4ipHFaUFeeTY1u2y23X-9x2TsIP4o0-jgMyM17gMROnvL9LOcodVW16TQrZwEs7DlAm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3743"/>
            <a:ext cx="85820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11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9458" name="Picture 2" descr="https://lh6.googleusercontent.com/AdheoxbSjvtgLkxgn-8qMxIKI7b66UvhbHpSM-sYBKz1HGo6s6cGx_MJ6mcv4uAFIHkOuL4ipHFaUFeeTY1u2y23X-9x2TsIP4o0-jgMyM17gMROnvL9LOcodVW16TQrZwEs7DlAm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3743"/>
            <a:ext cx="85820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https://lh5.googleusercontent.com/jV0UnnaWLVzU6MSwC9m3pO0mWsu0hNny7yk1V4ajNC_1CjHVb7C6pIzLj5Em9c3-CnFefbKaq4a6I70QPRrLJZuZOn1Z9CzAOy_CeMgCdA8ll8kOhEUex5ZPuLoBah0hGap50T6YC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249642"/>
            <a:ext cx="114109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definition via </a:t>
            </a:r>
            <a:r>
              <a:rPr lang="en-US"/>
              <a:t>set comprehension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35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9458" name="Picture 2" descr="https://lh6.googleusercontent.com/AdheoxbSjvtgLkxgn-8qMxIKI7b66UvhbHpSM-sYBKz1HGo6s6cGx_MJ6mcv4uAFIHkOuL4ipHFaUFeeTY1u2y23X-9x2TsIP4o0-jgMyM17gMROnvL9LOcodVW16TQrZwEs7DlAm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3743"/>
            <a:ext cx="85820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https://lh5.googleusercontent.com/jV0UnnaWLVzU6MSwC9m3pO0mWsu0hNny7yk1V4ajNC_1CjHVb7C6pIzLj5Em9c3-CnFefbKaq4a6I70QPRrLJZuZOn1Z9CzAOy_CeMgCdA8ll8kOhEUex5ZPuLoBah0hGap50T6YC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249642"/>
            <a:ext cx="114109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8095" y="4704907"/>
            <a:ext cx="10536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Why no  Epsilon  in </a:t>
            </a:r>
            <a:r>
              <a:rPr lang="en-US" sz="2400" dirty="0" err="1"/>
              <a:t>L_a_lt_b</a:t>
            </a:r>
            <a:r>
              <a:rPr lang="en-US" sz="2400" dirty="0"/>
              <a:t> 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How would you change the constraint (one way) to include Epsilon in it 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16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Assessment: Languages via set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015518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definitions in Python</a:t>
            </a:r>
          </a:p>
        </p:txBody>
      </p:sp>
      <p:pic>
        <p:nvPicPr>
          <p:cNvPr id="23554" name="Picture 2" descr="https://lh5.googleusercontent.com/BcZCiOw5xsls9emgWlJJvjI3UIXKsK-gnUB6mi5ZZbXU8n7voiXpa88fTbf3XDnI8-50uKnSIyHqAxrLaTeyANDbTSain-je_HsQTG2YuTDm8EkFQoQwuJKCLIumadXbA3xI3bTU4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3" y="1422756"/>
            <a:ext cx="7118409" cy="52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31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definitions in Python</a:t>
            </a:r>
          </a:p>
        </p:txBody>
      </p:sp>
      <p:pic>
        <p:nvPicPr>
          <p:cNvPr id="23554" name="Picture 2" descr="https://lh5.googleusercontent.com/BcZCiOw5xsls9emgWlJJvjI3UIXKsK-gnUB6mi5ZZbXU8n7voiXpa88fTbf3XDnI8-50uKnSIyHqAxrLaTeyANDbTSain-je_HsQTG2YuTDm8EkFQoQwuJKCLIumadXbA3xI3bTU4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3" y="1422756"/>
            <a:ext cx="7118409" cy="52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596" y="3071004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</a:p>
          <a:p>
            <a:endParaRPr lang="en-US" dirty="0"/>
          </a:p>
          <a:p>
            <a:r>
              <a:rPr lang="en-US" dirty="0"/>
              <a:t>= ”brain glue”</a:t>
            </a:r>
          </a:p>
        </p:txBody>
      </p:sp>
    </p:spTree>
    <p:extLst>
      <p:ext uri="{BB962C8B-B14F-4D97-AF65-F5344CB8AC3E}">
        <p14:creationId xmlns:p14="http://schemas.microsoft.com/office/powerpoint/2010/main" val="2044087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602" name="Picture 2" descr="https://lh6.googleusercontent.com/JJlqn7eolboyQe0-wiyZDy3q9jsulTCdPUC-Crmj0V2vPrvjtRP2TB_1eGDSVkOoCrA540OxVnEoOuGJO1PiLqo8Mzo8ACbbrel8wPNo3-BmkKrrKc0ztYE-tAOFl0hViWrsCFyGfx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2204"/>
            <a:ext cx="10353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77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8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abut the strings (run one after the other)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213100"/>
            <a:ext cx="7112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Recap: String concatenation with Epsilon works quite predictably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00995"/>
            <a:ext cx="3302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math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218" name="Picture 2" descr="https://lh4.googleusercontent.com/9aKLdGeULnO6tw_0gyHDGebZSSZMTY2o3rVocxtIWeOfos3a4GsccPE28aMNmVs6qVAntTkqazidq1Q5owMdvw9UlCRflD_fv6-WGVhcT-IrXQnlwQbI6QemUn6OAapra8rjMNSet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6385"/>
            <a:ext cx="9848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1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Recap: String concatenation with Epsilon works even in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2755" y="1846053"/>
            <a:ext cx="92544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800" dirty="0"/>
            </a:br>
            <a:r>
              <a:rPr lang="en-US" sz="2800" dirty="0"/>
              <a:t>“h”  + “e” + “l” + “l” + “o” = “hello”</a:t>
            </a:r>
          </a:p>
          <a:p>
            <a:br>
              <a:rPr lang="en-US" sz="2800" dirty="0"/>
            </a:br>
            <a:r>
              <a:rPr lang="en-US" sz="2800" dirty="0"/>
              <a:t>“h”  + “e” + “l” + “l” + “o” + “” = “hello”</a:t>
            </a:r>
          </a:p>
          <a:p>
            <a:br>
              <a:rPr lang="en-US" sz="2800" dirty="0"/>
            </a:br>
            <a:r>
              <a:rPr lang="en-US" sz="2800" dirty="0"/>
              <a:t>“” + “h”  + “” + “” + “e” + “l” + “l” + “o” + “” = “hello”</a:t>
            </a:r>
          </a:p>
        </p:txBody>
      </p:sp>
    </p:spTree>
    <p:extLst>
      <p:ext uri="{BB962C8B-B14F-4D97-AF65-F5344CB8AC3E}">
        <p14:creationId xmlns:p14="http://schemas.microsoft.com/office/powerpoint/2010/main" val="32787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16B4-2D38-6F49-A285-69C7D65C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9125" cy="4351338"/>
          </a:xfrm>
        </p:spPr>
        <p:txBody>
          <a:bodyPr>
            <a:normAutofit/>
          </a:bodyPr>
          <a:lstStyle/>
          <a:p>
            <a:r>
              <a:rPr lang="en-US" dirty="0"/>
              <a:t>Textbook authored by instructor is provide on Canvas</a:t>
            </a:r>
          </a:p>
          <a:p>
            <a:pPr lvl="1"/>
            <a:r>
              <a:rPr lang="en-US" dirty="0"/>
              <a:t>ONLY for this course – courtesy of publisher</a:t>
            </a:r>
          </a:p>
          <a:p>
            <a:pPr lvl="1"/>
            <a:r>
              <a:rPr lang="en-US" dirty="0"/>
              <a:t>Google “Automata and Computability : A Programmer’s Perspective” and an Amazon link will show up – Publisher requests that this be considered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Software “Jove” authored by instructor</a:t>
            </a:r>
          </a:p>
          <a:p>
            <a:pPr lvl="1"/>
            <a:r>
              <a:rPr lang="en-US" dirty="0"/>
              <a:t>Jove is freely available – and can be used even if you don’t buy my book 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hlinkClick r:id="rId2"/>
              </a:rPr>
              <a:t>https://github.com/ganeshutah/Jove.git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Available on Google’s </a:t>
            </a:r>
            <a:r>
              <a:rPr lang="en-US" dirty="0" err="1"/>
              <a:t>colab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Full Playlist from Fall 2019 is found at: </a:t>
            </a:r>
            <a:r>
              <a:rPr lang="en-US" dirty="0" err="1"/>
              <a:t>bit.ly</a:t>
            </a:r>
            <a:r>
              <a:rPr lang="en-US" dirty="0"/>
              <a:t>/3100f19Syllabus</a:t>
            </a:r>
          </a:p>
          <a:p>
            <a:pPr lvl="2"/>
            <a:r>
              <a:rPr lang="en-US" dirty="0"/>
              <a:t>The Fall’20 offerings will have their own videos and are recommended above others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164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38" y="365126"/>
            <a:ext cx="10818962" cy="618286"/>
          </a:xfrm>
        </p:spPr>
        <p:txBody>
          <a:bodyPr>
            <a:normAutofit/>
          </a:bodyPr>
          <a:lstStyle/>
          <a:p>
            <a:r>
              <a:rPr lang="en-US" sz="2800" dirty="0"/>
              <a:t>Notice </a:t>
            </a:r>
            <a:r>
              <a:rPr lang="en-US" sz="2800"/>
              <a:t>that       is    </a:t>
            </a:r>
            <a:r>
              <a:rPr lang="en-US" sz="2800" dirty="0"/>
              <a:t>like   “1” (identity)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00995"/>
            <a:ext cx="107039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Modeling string concatenation as “multiplication”, we can notice that      serves the role of the unit element  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218" name="Picture 2" descr="https://lh4.googleusercontent.com/9aKLdGeULnO6tw_0gyHDGebZSSZMTY2o3rVocxtIWeOfos3a4GsccPE28aMNmVs6qVAntTkqazidq1Q5owMdvw9UlCRflD_fv6-WGVhcT-IrXQnlwQbI6QemUn6OAapra8rjMNSet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2325"/>
            <a:ext cx="9848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lh4.googleusercontent.com/NQkpLfMkG0SIWIr8gmZ0Bc1B0Z7Iv2hoE0ogwDw2CxRgjSogflUlIdgKxU7ywLAdBtrR-A5cV17f4thsWkIzGuTtI1wUiH4YSM0-PYj61vDpRx2IVXCjvYpm2fysQxQcrbncieDa4n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05" y="260200"/>
            <a:ext cx="495082" cy="7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NQkpLfMkG0SIWIr8gmZ0Bc1B0Z7Iv2hoE0ogwDw2CxRgjSogflUlIdgKxU7ywLAdBtrR-A5cV17f4thsWkIzGuTtI1wUiH4YSM0-PYj61vDpRx2IVXCjvYpm2fysQxQcrbncieDa4n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41" y="1949569"/>
            <a:ext cx="416946" cy="44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50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28D1-6497-AD44-B387-A25B7816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D127-64EF-F040-A506-82505B0A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Hey, I like string concatenation</a:t>
            </a:r>
          </a:p>
          <a:p>
            <a:endParaRPr lang="en-US" dirty="0"/>
          </a:p>
          <a:p>
            <a:r>
              <a:rPr lang="en-US" dirty="0"/>
              <a:t>Is there something akin to it for languages?</a:t>
            </a:r>
          </a:p>
          <a:p>
            <a:endParaRPr lang="en-US" dirty="0"/>
          </a:p>
          <a:p>
            <a:r>
              <a:rPr lang="en-US" dirty="0"/>
              <a:t>That is, is there a notion of language concatenation?</a:t>
            </a:r>
          </a:p>
          <a:p>
            <a:endParaRPr lang="en-US" dirty="0"/>
          </a:p>
          <a:p>
            <a:pPr lvl="1"/>
            <a:r>
              <a:rPr lang="en-US" dirty="0"/>
              <a:t>Why would you want to do it?</a:t>
            </a:r>
          </a:p>
        </p:txBody>
      </p:sp>
    </p:spTree>
    <p:extLst>
      <p:ext uri="{BB962C8B-B14F-4D97-AF65-F5344CB8AC3E}">
        <p14:creationId xmlns:p14="http://schemas.microsoft.com/office/powerpoint/2010/main" val="26906684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28D1-6497-AD44-B387-A25B7816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one concatenate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D127-64EF-F040-A506-82505B0A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8"/>
            <a:ext cx="10515600" cy="561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example: The language of C programs</a:t>
            </a:r>
          </a:p>
          <a:p>
            <a:pPr lvl="1"/>
            <a:r>
              <a:rPr lang="en-US" dirty="0"/>
              <a:t>You declare variables in a certain way</a:t>
            </a:r>
          </a:p>
          <a:p>
            <a:pPr lvl="2"/>
            <a:r>
              <a:rPr lang="en-US" dirty="0"/>
              <a:t>It has a “syntax”</a:t>
            </a:r>
          </a:p>
          <a:p>
            <a:pPr lvl="2"/>
            <a:r>
              <a:rPr lang="en-US" dirty="0"/>
              <a:t>Thus identify the infinite language of variable definitions</a:t>
            </a:r>
          </a:p>
          <a:p>
            <a:pPr lvl="1"/>
            <a:r>
              <a:rPr lang="en-US" dirty="0"/>
              <a:t>You then define the main program in a certain way</a:t>
            </a:r>
          </a:p>
          <a:p>
            <a:pPr lvl="2"/>
            <a:r>
              <a:rPr lang="en-US" dirty="0"/>
              <a:t>There are an infinite number of main programs</a:t>
            </a:r>
          </a:p>
          <a:p>
            <a:pPr lvl="2"/>
            <a:endParaRPr lang="en-US" dirty="0"/>
          </a:p>
          <a:p>
            <a:r>
              <a:rPr lang="en-US" dirty="0"/>
              <a:t>Thus, the language of C programs (CP) is the concatenation of</a:t>
            </a:r>
          </a:p>
          <a:p>
            <a:pPr lvl="1"/>
            <a:r>
              <a:rPr lang="en-US" dirty="0"/>
              <a:t>The variable definition (VD) language</a:t>
            </a:r>
          </a:p>
          <a:p>
            <a:pPr lvl="1"/>
            <a:r>
              <a:rPr lang="en-US" dirty="0"/>
              <a:t>The main-program (MP) definition language</a:t>
            </a:r>
          </a:p>
          <a:p>
            <a:pPr lvl="1"/>
            <a:endParaRPr lang="en-US" dirty="0"/>
          </a:p>
          <a:p>
            <a:r>
              <a:rPr lang="en-US" dirty="0"/>
              <a:t>The slogan “CP = VD concatenation MP”  captures this example</a:t>
            </a:r>
          </a:p>
          <a:p>
            <a:pPr lvl="1"/>
            <a:r>
              <a:rPr lang="en-US" dirty="0"/>
              <a:t>There are 1000s of such examples one can think of</a:t>
            </a:r>
          </a:p>
          <a:p>
            <a:pPr lvl="1"/>
            <a:r>
              <a:rPr lang="en-US" dirty="0"/>
              <a:t>Example: Phone number = </a:t>
            </a:r>
            <a:r>
              <a:rPr lang="en-US" dirty="0" err="1"/>
              <a:t>AreaCode</a:t>
            </a:r>
            <a:r>
              <a:rPr lang="en-US" dirty="0"/>
              <a:t> Concatenation </a:t>
            </a:r>
            <a:r>
              <a:rPr lang="en-US" dirty="0" err="1"/>
              <a:t>ActualNumber</a:t>
            </a:r>
            <a:endParaRPr lang="en-US" dirty="0"/>
          </a:p>
          <a:p>
            <a:pPr lvl="1"/>
            <a:r>
              <a:rPr lang="en-US" dirty="0"/>
              <a:t>Example: Binary file = Header Concatenation Body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54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28D1-6497-AD44-B387-A25B7816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one concatenate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D127-64EF-F040-A506-82505B0A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8"/>
            <a:ext cx="10515600" cy="561109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Concatenation of languages also written by juxtaposing the languages</a:t>
            </a:r>
          </a:p>
          <a:p>
            <a:pPr lvl="1"/>
            <a:r>
              <a:rPr lang="en-US" dirty="0"/>
              <a:t>CP = VD MP</a:t>
            </a:r>
          </a:p>
          <a:p>
            <a:pPr lvl="1"/>
            <a:r>
              <a:rPr lang="en-US" dirty="0" err="1"/>
              <a:t>PhoneNumber</a:t>
            </a:r>
            <a:r>
              <a:rPr lang="en-US" dirty="0"/>
              <a:t> = </a:t>
            </a:r>
            <a:r>
              <a:rPr lang="en-US" dirty="0" err="1"/>
              <a:t>AreaCode</a:t>
            </a:r>
            <a:r>
              <a:rPr lang="en-US" dirty="0"/>
              <a:t> </a:t>
            </a:r>
            <a:r>
              <a:rPr lang="en-US" dirty="0" err="1"/>
              <a:t>ActualNumber</a:t>
            </a:r>
            <a:endParaRPr lang="en-US" dirty="0"/>
          </a:p>
          <a:p>
            <a:pPr lvl="1"/>
            <a:r>
              <a:rPr lang="en-US" dirty="0" err="1"/>
              <a:t>BinaryFile</a:t>
            </a:r>
            <a:r>
              <a:rPr lang="en-US" dirty="0"/>
              <a:t> = Header Body</a:t>
            </a:r>
          </a:p>
          <a:p>
            <a:pPr lvl="1"/>
            <a:endParaRPr lang="en-US" dirty="0"/>
          </a:p>
          <a:p>
            <a:r>
              <a:rPr lang="en-US" dirty="0"/>
              <a:t>In CS 3100, we study simple made-up languages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{a, all} {rotten, fresh} {apple, apples, fish}</a:t>
            </a:r>
          </a:p>
          <a:p>
            <a:pPr lvl="1"/>
            <a:r>
              <a:rPr lang="en-US" dirty="0"/>
              <a:t>This language concatenation generates 12 strings – list them all</a:t>
            </a:r>
          </a:p>
          <a:p>
            <a:pPr lvl="2"/>
            <a:r>
              <a:rPr lang="en-US" dirty="0"/>
              <a:t>Insert blanks just to make it look interesting</a:t>
            </a:r>
          </a:p>
        </p:txBody>
      </p:sp>
    </p:spTree>
    <p:extLst>
      <p:ext uri="{BB962C8B-B14F-4D97-AF65-F5344CB8AC3E}">
        <p14:creationId xmlns:p14="http://schemas.microsoft.com/office/powerpoint/2010/main" val="741012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as </a:t>
            </a:r>
            <a:r>
              <a:rPr lang="en-US" dirty="0">
                <a:solidFill>
                  <a:srgbClr val="FF0000"/>
                </a:solidFill>
              </a:rPr>
              <a:t>juxtaposition of two languages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3187700"/>
            <a:ext cx="6807200" cy="482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F584CB-28E4-BF46-9AC4-E386F004EF1E}"/>
              </a:ext>
            </a:extLst>
          </p:cNvPr>
          <p:cNvCxnSpPr/>
          <p:nvPr/>
        </p:nvCxnSpPr>
        <p:spPr>
          <a:xfrm flipH="1">
            <a:off x="3643952" y="2265528"/>
            <a:ext cx="2920621" cy="9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F78D-293E-BA47-A9C5-E841F6970F06}"/>
              </a:ext>
            </a:extLst>
          </p:cNvPr>
          <p:cNvCxnSpPr/>
          <p:nvPr/>
        </p:nvCxnSpPr>
        <p:spPr>
          <a:xfrm flipH="1">
            <a:off x="3002507" y="2251881"/>
            <a:ext cx="3093493" cy="8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7C388-09E4-B64D-85AB-70414D88316D}"/>
              </a:ext>
            </a:extLst>
          </p:cNvPr>
          <p:cNvCxnSpPr/>
          <p:nvPr/>
        </p:nvCxnSpPr>
        <p:spPr>
          <a:xfrm flipH="1" flipV="1">
            <a:off x="4640239" y="3670300"/>
            <a:ext cx="150125" cy="14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3D4551-71C2-904D-83F6-789A0CEE842B}"/>
              </a:ext>
            </a:extLst>
          </p:cNvPr>
          <p:cNvCxnSpPr>
            <a:cxnSpLocks/>
          </p:cNvCxnSpPr>
          <p:nvPr/>
        </p:nvCxnSpPr>
        <p:spPr>
          <a:xfrm flipH="1" flipV="1">
            <a:off x="5008728" y="3670300"/>
            <a:ext cx="1658582" cy="7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F86548-F427-B14E-860D-B7D257FB32DD}"/>
              </a:ext>
            </a:extLst>
          </p:cNvPr>
          <p:cNvSpPr txBox="1"/>
          <p:nvPr/>
        </p:nvSpPr>
        <p:spPr>
          <a:xfrm>
            <a:off x="3002507" y="5568287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string </a:t>
            </a:r>
          </a:p>
          <a:p>
            <a:r>
              <a:rPr lang="en-US" dirty="0"/>
              <a:t>from L1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EA84B-234C-BA46-9B21-9CEDBA2FD003}"/>
              </a:ext>
            </a:extLst>
          </p:cNvPr>
          <p:cNvSpPr txBox="1"/>
          <p:nvPr/>
        </p:nvSpPr>
        <p:spPr>
          <a:xfrm>
            <a:off x="6706358" y="437527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string </a:t>
            </a:r>
          </a:p>
          <a:p>
            <a:r>
              <a:rPr lang="en-US" dirty="0"/>
              <a:t>from L2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64BA8D-5114-3845-9EC8-B0E1F3B3C420}"/>
              </a:ext>
            </a:extLst>
          </p:cNvPr>
          <p:cNvCxnSpPr>
            <a:cxnSpLocks/>
          </p:cNvCxnSpPr>
          <p:nvPr/>
        </p:nvCxnSpPr>
        <p:spPr>
          <a:xfrm flipH="1" flipV="1">
            <a:off x="4885900" y="3780430"/>
            <a:ext cx="599743" cy="118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93F71C-1196-F642-9097-1F900F1690D5}"/>
              </a:ext>
            </a:extLst>
          </p:cNvPr>
          <p:cNvSpPr txBox="1"/>
          <p:nvPr/>
        </p:nvSpPr>
        <p:spPr>
          <a:xfrm>
            <a:off x="5485643" y="5085687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</a:t>
            </a:r>
          </a:p>
          <a:p>
            <a:r>
              <a:rPr lang="en-US" dirty="0"/>
              <a:t>is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399429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B964-F8AF-104C-B3A1-7919D03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Interesting facts : let alphabet Sigma = {0,1}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B111-F314-4549-8512-3B93C7B6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{‘’} = all strings of length 0</a:t>
            </a:r>
          </a:p>
          <a:p>
            <a:r>
              <a:rPr lang="en-US" dirty="0"/>
              <a:t>{0,1}                 = all strings of length 1</a:t>
            </a:r>
          </a:p>
          <a:p>
            <a:r>
              <a:rPr lang="en-US" dirty="0"/>
              <a:t>{0,1} {0,1}         = all strings of length 2</a:t>
            </a:r>
          </a:p>
          <a:p>
            <a:r>
              <a:rPr lang="en-US" dirty="0"/>
              <a:t>{0,1} {0,1} {0,1} = all strings of length 3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2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39700"/>
            <a:ext cx="10947400" cy="65786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61828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Language Concatenation Expressed in Python</a:t>
            </a:r>
          </a:p>
        </p:txBody>
      </p:sp>
    </p:spTree>
    <p:extLst>
      <p:ext uri="{BB962C8B-B14F-4D97-AF65-F5344CB8AC3E}">
        <p14:creationId xmlns:p14="http://schemas.microsoft.com/office/powerpoint/2010/main" val="3223432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166-02E4-0D49-B7D7-F0F361A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86"/>
            <a:ext cx="111404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notions of Zero and One for </a:t>
            </a:r>
            <a:r>
              <a:rPr lang="en-US" dirty="0" err="1"/>
              <a:t>mult</a:t>
            </a:r>
            <a:r>
              <a:rPr lang="en-US" dirty="0"/>
              <a:t> and </a:t>
            </a:r>
            <a:r>
              <a:rPr lang="en-US" dirty="0" err="1"/>
              <a:t>exp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8E47-FE24-3147-AAFB-857BE3A6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most algebraic systems, we have a “Zero” and a “One”</a:t>
            </a:r>
          </a:p>
          <a:p>
            <a:r>
              <a:rPr lang="en-US" dirty="0"/>
              <a:t>Let’s denote them by 0 and 1, with these identities</a:t>
            </a:r>
          </a:p>
          <a:p>
            <a:pPr lvl="1"/>
            <a:r>
              <a:rPr lang="en-US" dirty="0"/>
              <a:t>0 times x = x times 0 = 0</a:t>
            </a:r>
          </a:p>
          <a:p>
            <a:pPr lvl="1"/>
            <a:r>
              <a:rPr lang="en-US" dirty="0"/>
              <a:t>1 times x = x times 1 = 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 raised-to 0 is 1</a:t>
            </a:r>
          </a:p>
          <a:p>
            <a:pPr lvl="1"/>
            <a:endParaRPr lang="en-US" dirty="0"/>
          </a:p>
          <a:p>
            <a:r>
              <a:rPr lang="en-US" dirty="0"/>
              <a:t>We will now define One for string concatenation</a:t>
            </a:r>
          </a:p>
          <a:p>
            <a:pPr lvl="1"/>
            <a:r>
              <a:rPr lang="en-US" dirty="0"/>
              <a:t>There is no Zero</a:t>
            </a:r>
          </a:p>
          <a:p>
            <a:r>
              <a:rPr lang="en-US" dirty="0"/>
              <a:t>We will now define Zero and One for language concatenation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53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6" y="4809706"/>
            <a:ext cx="509270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6" y="3619260"/>
            <a:ext cx="49657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89" y="2225614"/>
            <a:ext cx="3213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29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10" y="3727007"/>
            <a:ext cx="4051300" cy="97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10" y="1886789"/>
            <a:ext cx="3759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820" y="160639"/>
            <a:ext cx="3499980" cy="1405114"/>
          </a:xfrm>
        </p:spPr>
        <p:txBody>
          <a:bodyPr>
            <a:normAutofit/>
          </a:bodyPr>
          <a:lstStyle/>
          <a:p>
            <a:r>
              <a:rPr lang="en-US" sz="2000" dirty="0"/>
              <a:t>How our software got its name: </a:t>
            </a:r>
            <a:br>
              <a:rPr lang="en-US" sz="2000" dirty="0"/>
            </a:br>
            <a:r>
              <a:rPr lang="en-US" sz="2000" dirty="0"/>
              <a:t>Jove, Roman sky-god also known as “Jupiter”)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5D1AD-DB65-0D4F-91C8-945228BD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FA5F0-43C3-6943-8D11-835CA9AB6408}"/>
              </a:ext>
            </a:extLst>
          </p:cNvPr>
          <p:cNvSpPr txBox="1"/>
          <p:nvPr/>
        </p:nvSpPr>
        <p:spPr>
          <a:xfrm>
            <a:off x="7853820" y="1678488"/>
            <a:ext cx="416260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image of Jupiter combines</a:t>
            </a:r>
          </a:p>
          <a:p>
            <a:r>
              <a:rPr lang="en-US" dirty="0"/>
              <a:t> an image taken </a:t>
            </a:r>
          </a:p>
          <a:p>
            <a:r>
              <a:rPr lang="en-US" dirty="0"/>
              <a:t>with Hubble Space </a:t>
            </a:r>
          </a:p>
          <a:p>
            <a:r>
              <a:rPr lang="en-US" dirty="0"/>
              <a:t>Telescope in the </a:t>
            </a:r>
          </a:p>
          <a:p>
            <a:r>
              <a:rPr lang="en-US" dirty="0"/>
              <a:t>optical 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taken in spring 2014</a:t>
            </a:r>
            <a:r>
              <a:rPr lang="en-US" dirty="0"/>
              <a:t>) </a:t>
            </a:r>
          </a:p>
          <a:p>
            <a:r>
              <a:rPr lang="en-US" dirty="0"/>
              <a:t>and observations of </a:t>
            </a:r>
          </a:p>
          <a:p>
            <a:r>
              <a:rPr lang="en-US" dirty="0"/>
              <a:t>its auroras in the </a:t>
            </a:r>
          </a:p>
          <a:p>
            <a:r>
              <a:rPr lang="en-US" dirty="0"/>
              <a:t>ultraviolet, taken </a:t>
            </a:r>
          </a:p>
          <a:p>
            <a:r>
              <a:rPr lang="en-US" dirty="0"/>
              <a:t>in 2016.</a:t>
            </a:r>
          </a:p>
          <a:p>
            <a:pPr fontAlgn="t"/>
            <a:r>
              <a:rPr lang="en-US" b="1" dirty="0" err="1"/>
              <a:t>Credit:</a:t>
            </a:r>
            <a:r>
              <a:rPr lang="en-US" dirty="0" err="1"/>
              <a:t>NASA</a:t>
            </a:r>
            <a:r>
              <a:rPr lang="en-US" dirty="0"/>
              <a:t>, ESA</a:t>
            </a:r>
          </a:p>
          <a:p>
            <a:pPr fontAlgn="t"/>
            <a:endParaRPr lang="en-US" dirty="0"/>
          </a:p>
          <a:p>
            <a:pPr fontAlgn="t"/>
            <a:r>
              <a:rPr lang="en-US" sz="1400" dirty="0"/>
              <a:t>https://</a:t>
            </a:r>
            <a:r>
              <a:rPr lang="en-US" sz="1400" dirty="0" err="1"/>
              <a:t>www.spacetelescope.org</a:t>
            </a:r>
            <a:r>
              <a:rPr lang="en-US" sz="1400" dirty="0"/>
              <a:t>/images/</a:t>
            </a:r>
          </a:p>
          <a:p>
            <a:pPr fontAlgn="t"/>
            <a:r>
              <a:rPr lang="en-US" sz="1400" dirty="0"/>
              <a:t>heic1613a/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7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 and One for Language Concatenation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10" y="3727007"/>
            <a:ext cx="4051300" cy="97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10" y="1886789"/>
            <a:ext cx="375920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4792" y="2056641"/>
            <a:ext cx="55819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now view </a:t>
            </a:r>
          </a:p>
          <a:p>
            <a:endParaRPr lang="en-US" sz="2000" dirty="0"/>
          </a:p>
          <a:p>
            <a:r>
              <a:rPr lang="en-US" sz="2000" dirty="0"/>
              <a:t>language concatenation </a:t>
            </a:r>
          </a:p>
          <a:p>
            <a:endParaRPr lang="en-US" sz="2000" dirty="0"/>
          </a:p>
          <a:p>
            <a:r>
              <a:rPr lang="en-US" sz="2000" dirty="0"/>
              <a:t>as multiplication, then</a:t>
            </a:r>
          </a:p>
          <a:p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What is the Zero of language concatenation?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What is the One of language concatenation?</a:t>
            </a:r>
          </a:p>
        </p:txBody>
      </p:sp>
    </p:spTree>
    <p:extLst>
      <p:ext uri="{BB962C8B-B14F-4D97-AF65-F5344CB8AC3E}">
        <p14:creationId xmlns:p14="http://schemas.microsoft.com/office/powerpoint/2010/main" val="36856347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Assessment: Language Concatenation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645"/>
            <a:ext cx="66802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1189113"/>
            <a:ext cx="7543800" cy="116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4619270"/>
            <a:ext cx="3352800" cy="97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953919"/>
            <a:ext cx="2590800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252735"/>
            <a:ext cx="259080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5780521"/>
            <a:ext cx="25781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500968"/>
            <a:ext cx="4800600" cy="43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5514" y="425280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 this true ??</a:t>
            </a:r>
          </a:p>
        </p:txBody>
      </p:sp>
    </p:spTree>
    <p:extLst>
      <p:ext uri="{BB962C8B-B14F-4D97-AF65-F5344CB8AC3E}">
        <p14:creationId xmlns:p14="http://schemas.microsoft.com/office/powerpoint/2010/main" val="26214159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 and One of Concatenation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445" y="4520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20665"/>
            <a:ext cx="29899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now view </a:t>
            </a:r>
          </a:p>
          <a:p>
            <a:endParaRPr lang="en-US" sz="2000" dirty="0"/>
          </a:p>
          <a:p>
            <a:r>
              <a:rPr lang="en-US" sz="2000" dirty="0"/>
              <a:t>language concatenation </a:t>
            </a:r>
          </a:p>
          <a:p>
            <a:endParaRPr lang="en-US" sz="2000" dirty="0"/>
          </a:p>
          <a:p>
            <a:r>
              <a:rPr lang="en-US" sz="2000" dirty="0"/>
              <a:t>as multiplication, then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4889573"/>
            <a:ext cx="2730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2670650"/>
            <a:ext cx="3149600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1756250"/>
            <a:ext cx="50419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05" y="3804850"/>
            <a:ext cx="3708400" cy="101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2" y="3020604"/>
            <a:ext cx="5888483" cy="233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920740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code for Unit() in Python ??   [ One and Unit are the same ]</a:t>
            </a:r>
          </a:p>
        </p:txBody>
      </p:sp>
    </p:spTree>
    <p:extLst>
      <p:ext uri="{BB962C8B-B14F-4D97-AF65-F5344CB8AC3E}">
        <p14:creationId xmlns:p14="http://schemas.microsoft.com/office/powerpoint/2010/main" val="28870439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40" y="41688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Set Comprehension for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4955" y="703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6140" y="2123590"/>
            <a:ext cx="101292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Write a set comprehension listing all palindromes over {</a:t>
            </a:r>
            <a:r>
              <a:rPr lang="en-US" sz="2800" dirty="0" err="1"/>
              <a:t>a,b</a:t>
            </a:r>
            <a:r>
              <a:rPr lang="en-US" sz="2800" dirty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Call it Pal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Is Pal Pal = Pal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Justify your answer</a:t>
            </a:r>
          </a:p>
        </p:txBody>
      </p:sp>
    </p:spTree>
    <p:extLst>
      <p:ext uri="{BB962C8B-B14F-4D97-AF65-F5344CB8AC3E}">
        <p14:creationId xmlns:p14="http://schemas.microsoft.com/office/powerpoint/2010/main" val="18496731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8CB-3891-B34F-BE6D-EAEF44CA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85" y="1202034"/>
            <a:ext cx="10515600" cy="2564053"/>
          </a:xfrm>
        </p:spPr>
        <p:txBody>
          <a:bodyPr>
            <a:normAutofit/>
          </a:bodyPr>
          <a:lstStyle/>
          <a:p>
            <a:r>
              <a:rPr lang="en-US" dirty="0"/>
              <a:t>This finishes Chapters 2  </a:t>
            </a:r>
            <a:br>
              <a:rPr lang="en-US" dirty="0"/>
            </a:br>
            <a:r>
              <a:rPr lang="en-US" dirty="0"/>
              <a:t>(Ch1 is mainly a self-study)</a:t>
            </a:r>
          </a:p>
        </p:txBody>
      </p:sp>
    </p:spTree>
    <p:extLst>
      <p:ext uri="{BB962C8B-B14F-4D97-AF65-F5344CB8AC3E}">
        <p14:creationId xmlns:p14="http://schemas.microsoft.com/office/powerpoint/2010/main" val="15638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Expectations before each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class will run flipped (students must come prepared)</a:t>
            </a:r>
          </a:p>
          <a:p>
            <a:r>
              <a:rPr lang="en-US" dirty="0"/>
              <a:t>Do the canvas quiz for the day</a:t>
            </a:r>
          </a:p>
          <a:p>
            <a:r>
              <a:rPr lang="en-US" dirty="0"/>
              <a:t>Run the notebooks for the day</a:t>
            </a:r>
          </a:p>
          <a:p>
            <a:pPr lvl="1"/>
            <a:r>
              <a:rPr lang="en-US" dirty="0"/>
              <a:t>Will have embedded videos and book reading suggestions</a:t>
            </a:r>
          </a:p>
          <a:p>
            <a:r>
              <a:rPr lang="en-US" dirty="0"/>
              <a:t>Read the chapters for the day</a:t>
            </a:r>
          </a:p>
          <a:p>
            <a:r>
              <a:rPr lang="en-US" dirty="0"/>
              <a:t>One quiz and one assignment per week, two MTs, one Finals</a:t>
            </a:r>
          </a:p>
          <a:p>
            <a:pPr lvl="1"/>
            <a:r>
              <a:rPr lang="en-US" dirty="0"/>
              <a:t>Quiz and </a:t>
            </a:r>
            <a:r>
              <a:rPr lang="en-US" dirty="0" err="1"/>
              <a:t>Asg</a:t>
            </a:r>
            <a:r>
              <a:rPr lang="en-US" dirty="0"/>
              <a:t> given out on a Monday</a:t>
            </a:r>
          </a:p>
          <a:p>
            <a:pPr lvl="1"/>
            <a:r>
              <a:rPr lang="en-US" dirty="0"/>
              <a:t>Quiz allows 3 attempts with feedback for the wrong answers, due same week as the lectures it covers</a:t>
            </a:r>
          </a:p>
          <a:p>
            <a:pPr lvl="1"/>
            <a:r>
              <a:rPr lang="en-US" dirty="0" err="1"/>
              <a:t>Asg</a:t>
            </a:r>
            <a:r>
              <a:rPr lang="en-US" dirty="0"/>
              <a:t> is due the Friday after the week of lectures it covers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https://github.com/ganeshutah/Jove/tree/master/For_CS3100_Fall2020</a:t>
            </a:r>
            <a:r>
              <a:rPr lang="en-US" dirty="0"/>
              <a:t> for course specifics (also the syllabus on Canvas)</a:t>
            </a:r>
          </a:p>
        </p:txBody>
      </p:sp>
    </p:spTree>
    <p:extLst>
      <p:ext uri="{BB962C8B-B14F-4D97-AF65-F5344CB8AC3E}">
        <p14:creationId xmlns:p14="http://schemas.microsoft.com/office/powerpoint/2010/main" val="172950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11368</TotalTime>
  <Words>3053</Words>
  <Application>Microsoft Macintosh PowerPoint</Application>
  <PresentationFormat>Widescreen</PresentationFormat>
  <Paragraphs>467</Paragraphs>
  <Slides>84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Calibri</vt:lpstr>
      <vt:lpstr>Trebuchet MS</vt:lpstr>
      <vt:lpstr>Office Theme</vt:lpstr>
      <vt:lpstr>CS 3100, Models of Computation, Fall 2020</vt:lpstr>
      <vt:lpstr>TO DO EACH WEEK</vt:lpstr>
      <vt:lpstr>TO DO THIS WEEK</vt:lpstr>
      <vt:lpstr>Course Intro and Chapter 1</vt:lpstr>
      <vt:lpstr>Team</vt:lpstr>
      <vt:lpstr>PowerPoint Presentation</vt:lpstr>
      <vt:lpstr>Textbook and software</vt:lpstr>
      <vt:lpstr>How our software got its name:  Jove, Roman sky-god also known as “Jupiter”)</vt:lpstr>
      <vt:lpstr>Expectations before each class</vt:lpstr>
      <vt:lpstr>Lecture-1 : Why Automata and Computability</vt:lpstr>
      <vt:lpstr>Lecture-1 : Why Languages?</vt:lpstr>
      <vt:lpstr>Lecture-1 : Chomsky Hierarchy</vt:lpstr>
      <vt:lpstr>Lecture-1 : Practical Stuff you’ll learn</vt:lpstr>
      <vt:lpstr>This course in one picture</vt:lpstr>
      <vt:lpstr>How to think of computational devices</vt:lpstr>
      <vt:lpstr>Why classify strings?</vt:lpstr>
      <vt:lpstr>Definition: Language</vt:lpstr>
      <vt:lpstr>Examples of Languages</vt:lpstr>
      <vt:lpstr>The basic focus in this course</vt:lpstr>
      <vt:lpstr>The basic focus in this course</vt:lpstr>
      <vt:lpstr>The Notebooks to Run</vt:lpstr>
      <vt:lpstr>BEGIN: Study of Symbols, Strings, Languages</vt:lpstr>
      <vt:lpstr>To enter any string into a computer, you need a keyboard</vt:lpstr>
      <vt:lpstr>Each key is a symbol,  and can also be viewed as a string of length 1</vt:lpstr>
      <vt:lpstr>You form a string by typing symbols one after the other This can be viewed as concatenating strings of length 1 For example, “ass” is  a followed by s followed by s</vt:lpstr>
      <vt:lpstr>Math versus Python</vt:lpstr>
      <vt:lpstr>If you typed nothing, what string did you type?</vt:lpstr>
      <vt:lpstr>If you typed nothing, what string did you type?</vt:lpstr>
      <vt:lpstr>Alphabet</vt:lpstr>
      <vt:lpstr>Alphabet</vt:lpstr>
      <vt:lpstr>Alphabet</vt:lpstr>
      <vt:lpstr>Alphabet</vt:lpstr>
      <vt:lpstr>Quiz</vt:lpstr>
      <vt:lpstr>Quiz Answers</vt:lpstr>
      <vt:lpstr>“This is my alphabet, This is my Alphabet, … but in CS3100, I’ll be a two-finger typist and use {0,1} or {a,b} or sometimes a three-finger typist and use {0,1,2} etc."</vt:lpstr>
      <vt:lpstr>All strings (in CS 3100) are finite</vt:lpstr>
      <vt:lpstr>Language</vt:lpstr>
      <vt:lpstr>Language</vt:lpstr>
      <vt:lpstr>Language</vt:lpstr>
      <vt:lpstr>Language</vt:lpstr>
      <vt:lpstr>A language can be empty ( any alphabet)</vt:lpstr>
      <vt:lpstr>A language must be allowed to be infinite</vt:lpstr>
      <vt:lpstr>Quiz: Is there one infinite language over {0,1}?  I.e. is it unique?</vt:lpstr>
      <vt:lpstr>Most inclusive language over {0,1}</vt:lpstr>
      <vt:lpstr>Most inclusive language over {0,1}</vt:lpstr>
      <vt:lpstr>Most inclusive language over {0,1}</vt:lpstr>
      <vt:lpstr>Summary</vt:lpstr>
      <vt:lpstr>Quiz: Identify sets, symbols, alphabets, and strings (say which alphabet the string is over) </vt:lpstr>
      <vt:lpstr>Quiz : Which of these are languages (and over which alphabet); cardinality of language?</vt:lpstr>
      <vt:lpstr>Observations</vt:lpstr>
      <vt:lpstr>How does one define symbols?</vt:lpstr>
      <vt:lpstr>How does one define symbols?</vt:lpstr>
      <vt:lpstr>How does one define strings?</vt:lpstr>
      <vt:lpstr>How does one define strings?</vt:lpstr>
      <vt:lpstr>No more methods to define strings</vt:lpstr>
      <vt:lpstr>How does one define a language?</vt:lpstr>
      <vt:lpstr>How does one define a language?</vt:lpstr>
      <vt:lpstr>How does one define a language using math?</vt:lpstr>
      <vt:lpstr>Defining languages using math</vt:lpstr>
      <vt:lpstr>What if I get the urge to define an infinite language?</vt:lpstr>
      <vt:lpstr>Language definition via set comprehension</vt:lpstr>
      <vt:lpstr>Language definition via set comprehension</vt:lpstr>
      <vt:lpstr>Assessment: Languages via set comprehension</vt:lpstr>
      <vt:lpstr>Language definitions in Python</vt:lpstr>
      <vt:lpstr>Language definitions in Python</vt:lpstr>
      <vt:lpstr>Another example language</vt:lpstr>
      <vt:lpstr>Recap: String Concatenation</vt:lpstr>
      <vt:lpstr>Recap: String concatenation with Epsilon works quite predictably</vt:lpstr>
      <vt:lpstr>Recap: String concatenation with Epsilon works even in Python</vt:lpstr>
      <vt:lpstr>Notice that       is    like   “1” (identity)</vt:lpstr>
      <vt:lpstr>Concatenation</vt:lpstr>
      <vt:lpstr>Why would one concatenate languages?</vt:lpstr>
      <vt:lpstr>Why would one concatenate languages?</vt:lpstr>
      <vt:lpstr>Language concatenation</vt:lpstr>
      <vt:lpstr>Interesting facts : let alphabet Sigma = {0,1}</vt:lpstr>
      <vt:lpstr>Language Concatenation Expressed in Python</vt:lpstr>
      <vt:lpstr>The notions of Zero and One for mult and exp</vt:lpstr>
      <vt:lpstr>Assessment: Language concatenation</vt:lpstr>
      <vt:lpstr>Assessment: Language concatenation</vt:lpstr>
      <vt:lpstr>Zero and One for Language Concatenation</vt:lpstr>
      <vt:lpstr>Assessment: Language Concatenation</vt:lpstr>
      <vt:lpstr>Zero and One of Concatenation</vt:lpstr>
      <vt:lpstr>Exercise: Set Comprehension for Palindromes</vt:lpstr>
      <vt:lpstr>This finishes Chapters 2   (Ch1 is mainly a self-study)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457</cp:revision>
  <cp:lastPrinted>2020-01-02T17:56:37Z</cp:lastPrinted>
  <dcterms:created xsi:type="dcterms:W3CDTF">2017-08-23T19:27:01Z</dcterms:created>
  <dcterms:modified xsi:type="dcterms:W3CDTF">2020-08-25T15:22:36Z</dcterms:modified>
</cp:coreProperties>
</file>