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414" r:id="rId2"/>
    <p:sldId id="955" r:id="rId3"/>
    <p:sldId id="954" r:id="rId4"/>
    <p:sldId id="964" r:id="rId5"/>
    <p:sldId id="951" r:id="rId6"/>
    <p:sldId id="965" r:id="rId7"/>
    <p:sldId id="967" r:id="rId8"/>
    <p:sldId id="968" r:id="rId9"/>
    <p:sldId id="969" r:id="rId10"/>
    <p:sldId id="970" r:id="rId11"/>
    <p:sldId id="875" r:id="rId12"/>
    <p:sldId id="876" r:id="rId13"/>
    <p:sldId id="877" r:id="rId14"/>
    <p:sldId id="878" r:id="rId15"/>
    <p:sldId id="879" r:id="rId16"/>
    <p:sldId id="957" r:id="rId17"/>
    <p:sldId id="956" r:id="rId18"/>
    <p:sldId id="882" r:id="rId19"/>
    <p:sldId id="971" r:id="rId20"/>
    <p:sldId id="972" r:id="rId21"/>
    <p:sldId id="973" r:id="rId22"/>
    <p:sldId id="974" r:id="rId23"/>
    <p:sldId id="975" r:id="rId24"/>
    <p:sldId id="959" r:id="rId25"/>
    <p:sldId id="958" r:id="rId26"/>
    <p:sldId id="976" r:id="rId27"/>
    <p:sldId id="883" r:id="rId28"/>
    <p:sldId id="886" r:id="rId29"/>
    <p:sldId id="887" r:id="rId30"/>
    <p:sldId id="888" r:id="rId31"/>
    <p:sldId id="889" r:id="rId32"/>
    <p:sldId id="890" r:id="rId33"/>
    <p:sldId id="924" r:id="rId34"/>
    <p:sldId id="925" r:id="rId35"/>
    <p:sldId id="926" r:id="rId36"/>
    <p:sldId id="801" r:id="rId37"/>
    <p:sldId id="930" r:id="rId38"/>
    <p:sldId id="937" r:id="rId39"/>
    <p:sldId id="661" r:id="rId40"/>
    <p:sldId id="938" r:id="rId41"/>
    <p:sldId id="940" r:id="rId42"/>
    <p:sldId id="936" r:id="rId43"/>
    <p:sldId id="942" r:id="rId44"/>
    <p:sldId id="941" r:id="rId45"/>
    <p:sldId id="960" r:id="rId46"/>
    <p:sldId id="961" r:id="rId47"/>
    <p:sldId id="962" r:id="rId48"/>
    <p:sldId id="939" r:id="rId49"/>
    <p:sldId id="662" r:id="rId50"/>
    <p:sldId id="663" r:id="rId51"/>
    <p:sldId id="737" r:id="rId52"/>
    <p:sldId id="977" r:id="rId53"/>
    <p:sldId id="943" r:id="rId54"/>
    <p:sldId id="695" r:id="rId55"/>
    <p:sldId id="945" r:id="rId56"/>
    <p:sldId id="944" r:id="rId57"/>
    <p:sldId id="664" r:id="rId58"/>
    <p:sldId id="739" r:id="rId59"/>
    <p:sldId id="697" r:id="rId60"/>
    <p:sldId id="666" r:id="rId61"/>
    <p:sldId id="667" r:id="rId62"/>
    <p:sldId id="963" r:id="rId63"/>
    <p:sldId id="669" r:id="rId64"/>
    <p:sldId id="946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  <a:srgbClr val="0432FF"/>
    <a:srgbClr val="945200"/>
    <a:srgbClr val="FF703B"/>
    <a:srgbClr val="0096FF"/>
    <a:srgbClr val="FF40FF"/>
    <a:srgbClr val="011893"/>
    <a:srgbClr val="005493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333"/>
  </p:normalViewPr>
  <p:slideViewPr>
    <p:cSldViewPr snapToGrid="0" snapToObjects="1">
      <p:cViewPr varScale="1">
        <p:scale>
          <a:sx n="109" d="100"/>
          <a:sy n="109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3100, Models of Computation, Fall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10A5-9543-004C-B027-2D5AECA6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Lecture-2: Where we are going with all this</a:t>
            </a:r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48587EA-5717-874C-9B36-65B1E968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85" y="983412"/>
            <a:ext cx="8125732" cy="5624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781869-E441-D248-B399-3E2558DF198D}"/>
              </a:ext>
            </a:extLst>
          </p:cNvPr>
          <p:cNvSpPr txBox="1"/>
          <p:nvPr/>
        </p:nvSpPr>
        <p:spPr>
          <a:xfrm>
            <a:off x="838200" y="2432957"/>
            <a:ext cx="18646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do you see </a:t>
            </a:r>
          </a:p>
          <a:p>
            <a:r>
              <a:rPr lang="en-US" dirty="0"/>
              <a:t>all the</a:t>
            </a:r>
          </a:p>
          <a:p>
            <a:r>
              <a:rPr lang="en-US" dirty="0"/>
              <a:t>parts?</a:t>
            </a:r>
          </a:p>
          <a:p>
            <a:endParaRPr lang="en-US" dirty="0"/>
          </a:p>
          <a:p>
            <a:r>
              <a:rPr lang="en-US" dirty="0"/>
              <a:t>The parts</a:t>
            </a:r>
          </a:p>
          <a:p>
            <a:r>
              <a:rPr lang="en-US" dirty="0"/>
              <a:t>Being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Concat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</a:t>
            </a:r>
          </a:p>
        </p:txBody>
      </p:sp>
    </p:spTree>
    <p:extLst>
      <p:ext uri="{BB962C8B-B14F-4D97-AF65-F5344CB8AC3E}">
        <p14:creationId xmlns:p14="http://schemas.microsoft.com/office/powerpoint/2010/main" val="301253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Expressed as </a:t>
            </a:r>
            <a:r>
              <a:rPr lang="en-US" dirty="0">
                <a:solidFill>
                  <a:srgbClr val="FF0000"/>
                </a:solidFill>
              </a:rPr>
              <a:t>juxtaposition of two languages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3187700"/>
            <a:ext cx="6807200" cy="482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F584CB-28E4-BF46-9AC4-E386F004EF1E}"/>
              </a:ext>
            </a:extLst>
          </p:cNvPr>
          <p:cNvCxnSpPr/>
          <p:nvPr/>
        </p:nvCxnSpPr>
        <p:spPr>
          <a:xfrm flipH="1">
            <a:off x="3643952" y="2265528"/>
            <a:ext cx="2920621" cy="92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F78D-293E-BA47-A9C5-E841F6970F06}"/>
              </a:ext>
            </a:extLst>
          </p:cNvPr>
          <p:cNvCxnSpPr/>
          <p:nvPr/>
        </p:nvCxnSpPr>
        <p:spPr>
          <a:xfrm flipH="1">
            <a:off x="3002507" y="2251881"/>
            <a:ext cx="3093493" cy="8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57C388-09E4-B64D-85AB-70414D88316D}"/>
              </a:ext>
            </a:extLst>
          </p:cNvPr>
          <p:cNvCxnSpPr/>
          <p:nvPr/>
        </p:nvCxnSpPr>
        <p:spPr>
          <a:xfrm flipH="1" flipV="1">
            <a:off x="4640239" y="3670300"/>
            <a:ext cx="150125" cy="14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3D4551-71C2-904D-83F6-789A0CEE842B}"/>
              </a:ext>
            </a:extLst>
          </p:cNvPr>
          <p:cNvCxnSpPr>
            <a:cxnSpLocks/>
          </p:cNvCxnSpPr>
          <p:nvPr/>
        </p:nvCxnSpPr>
        <p:spPr>
          <a:xfrm flipH="1" flipV="1">
            <a:off x="5008728" y="3670300"/>
            <a:ext cx="1658582" cy="79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F86548-F427-B14E-860D-B7D257FB32DD}"/>
              </a:ext>
            </a:extLst>
          </p:cNvPr>
          <p:cNvSpPr txBox="1"/>
          <p:nvPr/>
        </p:nvSpPr>
        <p:spPr>
          <a:xfrm>
            <a:off x="3002507" y="5568287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arbitrary string </a:t>
            </a:r>
          </a:p>
          <a:p>
            <a:r>
              <a:rPr lang="en-US" dirty="0"/>
              <a:t>from L1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EA84B-234C-BA46-9B21-9CEDBA2FD003}"/>
              </a:ext>
            </a:extLst>
          </p:cNvPr>
          <p:cNvSpPr txBox="1"/>
          <p:nvPr/>
        </p:nvSpPr>
        <p:spPr>
          <a:xfrm>
            <a:off x="6706358" y="437527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arbitrary string </a:t>
            </a:r>
          </a:p>
          <a:p>
            <a:r>
              <a:rPr lang="en-US" dirty="0"/>
              <a:t>from L2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64BA8D-5114-3845-9EC8-B0E1F3B3C420}"/>
              </a:ext>
            </a:extLst>
          </p:cNvPr>
          <p:cNvCxnSpPr>
            <a:cxnSpLocks/>
          </p:cNvCxnSpPr>
          <p:nvPr/>
        </p:nvCxnSpPr>
        <p:spPr>
          <a:xfrm flipH="1" flipV="1">
            <a:off x="4885900" y="3780430"/>
            <a:ext cx="599743" cy="118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93F71C-1196-F642-9097-1F900F1690D5}"/>
              </a:ext>
            </a:extLst>
          </p:cNvPr>
          <p:cNvSpPr txBox="1"/>
          <p:nvPr/>
        </p:nvSpPr>
        <p:spPr>
          <a:xfrm>
            <a:off x="5485643" y="5085687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here</a:t>
            </a:r>
          </a:p>
          <a:p>
            <a:r>
              <a:rPr lang="en-US" dirty="0"/>
              <a:t>is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353994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B964-F8AF-104C-B3A1-7919D035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Interesting facts : let alphabet Sigma = {0,1}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B111-F314-4549-8512-3B93C7B6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{‘’} = all strings of length 0</a:t>
            </a:r>
          </a:p>
          <a:p>
            <a:r>
              <a:rPr lang="en-US" dirty="0"/>
              <a:t>{0,1}                 = all strings of length 1</a:t>
            </a:r>
          </a:p>
          <a:p>
            <a:r>
              <a:rPr lang="en-US" dirty="0"/>
              <a:t>{0,1} {0,1}         = all strings of length 2</a:t>
            </a:r>
          </a:p>
          <a:p>
            <a:r>
              <a:rPr lang="en-US" dirty="0"/>
              <a:t>{0,1} {0,1} {0,1} = all strings of length 3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39700"/>
            <a:ext cx="10947400" cy="65786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30620"/>
            <a:ext cx="10515600" cy="618286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/>
              <a:t>Language Concatenation Expressed in Python</a:t>
            </a:r>
          </a:p>
        </p:txBody>
      </p:sp>
    </p:spTree>
    <p:extLst>
      <p:ext uri="{BB962C8B-B14F-4D97-AF65-F5344CB8AC3E}">
        <p14:creationId xmlns:p14="http://schemas.microsoft.com/office/powerpoint/2010/main" val="322343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3166-02E4-0D49-B7D7-F0F361A7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986"/>
            <a:ext cx="1114044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The notions of Zero and One for </a:t>
            </a:r>
            <a:r>
              <a:rPr lang="en-US" dirty="0" err="1"/>
              <a:t>mult</a:t>
            </a:r>
            <a:r>
              <a:rPr lang="en-US" dirty="0"/>
              <a:t> and </a:t>
            </a:r>
            <a:r>
              <a:rPr lang="en-US" dirty="0" err="1"/>
              <a:t>exp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8E47-FE24-3147-AAFB-857BE3A6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most algebraic systems, we have a “Zero” and a “One”</a:t>
            </a:r>
          </a:p>
          <a:p>
            <a:r>
              <a:rPr lang="en-US" dirty="0"/>
              <a:t>Let’s denote them by 0 and 1, with these identities</a:t>
            </a:r>
          </a:p>
          <a:p>
            <a:pPr lvl="1"/>
            <a:r>
              <a:rPr lang="en-US" dirty="0"/>
              <a:t>0 times x = x times 0 = 0</a:t>
            </a:r>
          </a:p>
          <a:p>
            <a:pPr lvl="1"/>
            <a:r>
              <a:rPr lang="en-US" dirty="0"/>
              <a:t>1 times x = x times 1 = 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x raised-to 0 is 1</a:t>
            </a:r>
          </a:p>
          <a:p>
            <a:pPr lvl="1"/>
            <a:endParaRPr lang="en-US" dirty="0"/>
          </a:p>
          <a:p>
            <a:r>
              <a:rPr lang="en-US" dirty="0"/>
              <a:t>We will now define One for string concatenation</a:t>
            </a:r>
          </a:p>
          <a:p>
            <a:pPr lvl="1"/>
            <a:r>
              <a:rPr lang="en-US" dirty="0"/>
              <a:t>There is no Zero</a:t>
            </a:r>
          </a:p>
          <a:p>
            <a:r>
              <a:rPr lang="en-US" dirty="0"/>
              <a:t>We will now define Zero and One for language concatenation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5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Language concatenation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4" y="4283233"/>
            <a:ext cx="5092700" cy="96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4" y="3092787"/>
            <a:ext cx="4965700" cy="96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7" y="1699141"/>
            <a:ext cx="3213100" cy="116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4A3864-E981-1C4F-AE7C-111511C84A0F}"/>
              </a:ext>
            </a:extLst>
          </p:cNvPr>
          <p:cNvSpPr txBox="1"/>
          <p:nvPr/>
        </p:nvSpPr>
        <p:spPr>
          <a:xfrm>
            <a:off x="6095999" y="1600433"/>
            <a:ext cx="56249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32FF"/>
                </a:solidFill>
              </a:rPr>
              <a:t>We will wait for you to work out these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432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32FF"/>
                </a:solidFill>
              </a:rPr>
              <a:t>Then message me privately on Zoom for about 2 mins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A1 =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A2 =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A3 =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432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32FF"/>
                </a:solidFill>
              </a:rPr>
              <a:t>I will take some of the answers I receive, at random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5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10A5-9543-004C-B027-2D5AECA6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36" y="2180071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(wait a few mins)</a:t>
            </a:r>
          </a:p>
        </p:txBody>
      </p:sp>
    </p:spTree>
    <p:extLst>
      <p:ext uri="{BB962C8B-B14F-4D97-AF65-F5344CB8AC3E}">
        <p14:creationId xmlns:p14="http://schemas.microsoft.com/office/powerpoint/2010/main" val="217753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Language concatenation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4" y="4283233"/>
            <a:ext cx="5092700" cy="96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4" y="3092787"/>
            <a:ext cx="4965700" cy="96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7" y="1699141"/>
            <a:ext cx="3213100" cy="116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4A3864-E981-1C4F-AE7C-111511C84A0F}"/>
              </a:ext>
            </a:extLst>
          </p:cNvPr>
          <p:cNvSpPr txBox="1"/>
          <p:nvPr/>
        </p:nvSpPr>
        <p:spPr>
          <a:xfrm>
            <a:off x="6095999" y="1600433"/>
            <a:ext cx="562494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E8F00"/>
                </a:solidFill>
              </a:rPr>
              <a:t>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E8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E8F00"/>
                </a:solidFill>
              </a:rPr>
              <a:t>{ab}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E8F00"/>
                </a:solidFill>
              </a:rPr>
              <a:t>{</a:t>
            </a:r>
            <a:r>
              <a:rPr lang="en-US" sz="3200" dirty="0" err="1">
                <a:solidFill>
                  <a:srgbClr val="4E8F00"/>
                </a:solidFill>
              </a:rPr>
              <a:t>a,aa,ab,aaa,aab</a:t>
            </a:r>
            <a:r>
              <a:rPr lang="en-US" sz="3200" dirty="0">
                <a:solidFill>
                  <a:srgbClr val="4E8F00"/>
                </a:solidFill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E8F00"/>
                </a:solidFill>
              </a:rPr>
              <a:t>{aa, </a:t>
            </a:r>
            <a:r>
              <a:rPr lang="en-US" sz="3200" dirty="0" err="1">
                <a:solidFill>
                  <a:srgbClr val="4E8F00"/>
                </a:solidFill>
              </a:rPr>
              <a:t>aaa</a:t>
            </a:r>
            <a:r>
              <a:rPr lang="en-US" sz="3200" dirty="0">
                <a:solidFill>
                  <a:srgbClr val="4E8F00"/>
                </a:solidFill>
              </a:rPr>
              <a:t>, </a:t>
            </a:r>
            <a:r>
              <a:rPr lang="en-US" sz="3200" dirty="0" err="1">
                <a:solidFill>
                  <a:srgbClr val="4E8F00"/>
                </a:solidFill>
              </a:rPr>
              <a:t>aaaa</a:t>
            </a:r>
            <a:r>
              <a:rPr lang="en-US" sz="3200" dirty="0">
                <a:solidFill>
                  <a:srgbClr val="4E8F00"/>
                </a:solidFill>
              </a:rPr>
              <a:t>}</a:t>
            </a:r>
          </a:p>
          <a:p>
            <a:pPr lvl="1"/>
            <a:endParaRPr lang="en-US" sz="3200" dirty="0">
              <a:solidFill>
                <a:srgbClr val="0432FF"/>
              </a:solidFill>
            </a:endParaRPr>
          </a:p>
          <a:p>
            <a:pPr lvl="1"/>
            <a:r>
              <a:rPr lang="en-US" sz="2000" dirty="0">
                <a:solidFill>
                  <a:srgbClr val="0432FF"/>
                </a:solidFill>
              </a:rPr>
              <a:t>(do you now see that the conjecture in asg-1 is false?)</a:t>
            </a:r>
          </a:p>
        </p:txBody>
      </p:sp>
    </p:spTree>
    <p:extLst>
      <p:ext uri="{BB962C8B-B14F-4D97-AF65-F5344CB8AC3E}">
        <p14:creationId xmlns:p14="http://schemas.microsoft.com/office/powerpoint/2010/main" val="3316024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Language Concatenation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2357513"/>
            <a:ext cx="66802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1189113"/>
            <a:ext cx="7543800" cy="116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10013"/>
            <a:ext cx="4800600" cy="431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47252-16B9-5741-A01A-380EBE24A0BF}"/>
              </a:ext>
            </a:extLst>
          </p:cNvPr>
          <p:cNvSpPr txBox="1"/>
          <p:nvPr/>
        </p:nvSpPr>
        <p:spPr>
          <a:xfrm>
            <a:off x="727364" y="3878144"/>
            <a:ext cx="1073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(Message me the answer):  </a:t>
            </a:r>
            <a:r>
              <a:rPr lang="en-US" sz="2400" dirty="0">
                <a:solidFill>
                  <a:schemeClr val="accent1"/>
                </a:solidFill>
              </a:rPr>
              <a:t>L1 L2 = “….sentence or phrase…"</a:t>
            </a:r>
          </a:p>
        </p:txBody>
      </p:sp>
    </p:spTree>
    <p:extLst>
      <p:ext uri="{BB962C8B-B14F-4D97-AF65-F5344CB8AC3E}">
        <p14:creationId xmlns:p14="http://schemas.microsoft.com/office/powerpoint/2010/main" val="262141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Language Concatenation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2357513"/>
            <a:ext cx="66802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1189113"/>
            <a:ext cx="7543800" cy="116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10013"/>
            <a:ext cx="4800600" cy="431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47252-16B9-5741-A01A-380EBE24A0BF}"/>
              </a:ext>
            </a:extLst>
          </p:cNvPr>
          <p:cNvSpPr txBox="1"/>
          <p:nvPr/>
        </p:nvSpPr>
        <p:spPr>
          <a:xfrm>
            <a:off x="727364" y="3878144"/>
            <a:ext cx="1073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(Message me the answer):  </a:t>
            </a:r>
            <a:r>
              <a:rPr lang="en-US" sz="2400" dirty="0">
                <a:solidFill>
                  <a:schemeClr val="accent1"/>
                </a:solidFill>
              </a:rPr>
              <a:t>L1 L2 = “….sentence or phrase…"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EF07B-7DAB-954E-967C-54565A09E6D4}"/>
              </a:ext>
            </a:extLst>
          </p:cNvPr>
          <p:cNvSpPr txBox="1"/>
          <p:nvPr/>
        </p:nvSpPr>
        <p:spPr>
          <a:xfrm>
            <a:off x="1523999" y="4417526"/>
            <a:ext cx="95365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E8F00"/>
                </a:solidFill>
              </a:rPr>
              <a:t>How to derive the answer?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E8F00"/>
                </a:solidFill>
              </a:rPr>
              <a:t>L1 is the set of all odd-length strings of 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E8F00"/>
                </a:solidFill>
              </a:rPr>
              <a:t>L2 is the set of even-length strings of 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E8F00"/>
                </a:solidFill>
              </a:rPr>
              <a:t>When you take any string from L1 and follow it with a string from L2, you are doing the</a:t>
            </a:r>
          </a:p>
          <a:p>
            <a:r>
              <a:rPr lang="en-US" dirty="0">
                <a:solidFill>
                  <a:srgbClr val="4E8F00"/>
                </a:solidFill>
              </a:rPr>
              <a:t>    addition of “odd” and “even”, which is always odd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E8F00"/>
                </a:solidFill>
              </a:rPr>
              <a:t>Thus, you end up getting back all the odd-length strings!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An example follows on the next page!</a:t>
            </a:r>
          </a:p>
        </p:txBody>
      </p:sp>
    </p:spTree>
    <p:extLst>
      <p:ext uri="{BB962C8B-B14F-4D97-AF65-F5344CB8AC3E}">
        <p14:creationId xmlns:p14="http://schemas.microsoft.com/office/powerpoint/2010/main" val="384260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10A5-9543-004C-B027-2D5AECA6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91" y="351272"/>
            <a:ext cx="11104418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Lecture-2 focus: Ensure good grasp of  Ch 2,3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4CEC8-8A01-F545-A853-9AE76417D149}"/>
              </a:ext>
            </a:extLst>
          </p:cNvPr>
          <p:cNvSpPr txBox="1"/>
          <p:nvPr/>
        </p:nvSpPr>
        <p:spPr>
          <a:xfrm>
            <a:off x="1097291" y="1164134"/>
            <a:ext cx="999741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Will be achieved by solving many problems today!</a:t>
            </a:r>
          </a:p>
          <a:p>
            <a:r>
              <a:rPr lang="en-US" sz="2800" dirty="0"/>
              <a:t>You’ll get more practice while finishing Asg-1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Forgot to publish Quiz-1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45200"/>
                </a:solidFill>
              </a:rPr>
              <a:t>Just did so!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45200"/>
                </a:solidFill>
              </a:rPr>
              <a:t>What’s due this Friday: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432FF"/>
                </a:solidFill>
              </a:rPr>
              <a:t>Quiz-1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432FF"/>
                </a:solidFill>
              </a:rPr>
              <a:t>Survey-1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bit.ly</a:t>
            </a:r>
            <a:r>
              <a:rPr lang="en-US" sz="2800" dirty="0"/>
              <a:t>/3100S20Syllabus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45200"/>
                </a:solidFill>
              </a:rPr>
              <a:t>Has material from Spring 2020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45200"/>
                </a:solidFill>
              </a:rPr>
              <a:t>But I’ll be recording fresh videos and upgrading </a:t>
            </a:r>
          </a:p>
          <a:p>
            <a:pPr lvl="1"/>
            <a:r>
              <a:rPr lang="en-US" sz="2800" dirty="0">
                <a:solidFill>
                  <a:srgbClr val="945200"/>
                </a:solidFill>
              </a:rPr>
              <a:t>    the slides – so pay attention to this semester’s material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semester’s videos are embedded within the Jove </a:t>
            </a:r>
          </a:p>
          <a:p>
            <a:r>
              <a:rPr lang="en-US" sz="2800" dirty="0"/>
              <a:t>     notebooks!</a:t>
            </a:r>
          </a:p>
        </p:txBody>
      </p:sp>
    </p:spTree>
    <p:extLst>
      <p:ext uri="{BB962C8B-B14F-4D97-AF65-F5344CB8AC3E}">
        <p14:creationId xmlns:p14="http://schemas.microsoft.com/office/powerpoint/2010/main" val="4217447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Language Concatenation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2357513"/>
            <a:ext cx="66802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1189113"/>
            <a:ext cx="7543800" cy="116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10013"/>
            <a:ext cx="4800600" cy="431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47252-16B9-5741-A01A-380EBE24A0BF}"/>
              </a:ext>
            </a:extLst>
          </p:cNvPr>
          <p:cNvSpPr txBox="1"/>
          <p:nvPr/>
        </p:nvSpPr>
        <p:spPr>
          <a:xfrm>
            <a:off x="727364" y="3878144"/>
            <a:ext cx="1073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(Message me the answer):  </a:t>
            </a:r>
            <a:r>
              <a:rPr lang="en-US" sz="2400" dirty="0">
                <a:solidFill>
                  <a:schemeClr val="accent1"/>
                </a:solidFill>
              </a:rPr>
              <a:t>L1 L2 = “….sentence or phrase…"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EF07B-7DAB-954E-967C-54565A09E6D4}"/>
              </a:ext>
            </a:extLst>
          </p:cNvPr>
          <p:cNvSpPr txBox="1"/>
          <p:nvPr/>
        </p:nvSpPr>
        <p:spPr>
          <a:xfrm>
            <a:off x="1523999" y="4417526"/>
            <a:ext cx="103654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E8F00"/>
                </a:solidFill>
              </a:rPr>
              <a:t>How to derive the answer?</a:t>
            </a:r>
          </a:p>
          <a:p>
            <a:endParaRPr lang="en-US" dirty="0">
              <a:solidFill>
                <a:srgbClr val="4E8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32FF"/>
                </a:solidFill>
              </a:rPr>
              <a:t>L1 = {0, 000, 00000, 00000, ….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32FF"/>
                </a:solidFill>
              </a:rPr>
              <a:t>L2 = {E, 00, 0000, …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432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32FF"/>
                </a:solidFill>
              </a:rPr>
              <a:t>Take all the strings of L1 you see above and follow it with a string from L2 and see what we get</a:t>
            </a:r>
          </a:p>
          <a:p>
            <a:r>
              <a:rPr lang="en-US" dirty="0">
                <a:solidFill>
                  <a:srgbClr val="0432FF"/>
                </a:solidFill>
              </a:rPr>
              <a:t>    (I will put a blank to indicate FOLLOWED BY)</a:t>
            </a:r>
          </a:p>
        </p:txBody>
      </p:sp>
    </p:spTree>
    <p:extLst>
      <p:ext uri="{BB962C8B-B14F-4D97-AF65-F5344CB8AC3E}">
        <p14:creationId xmlns:p14="http://schemas.microsoft.com/office/powerpoint/2010/main" val="345163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Language Concatenation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2357513"/>
            <a:ext cx="66802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1189113"/>
            <a:ext cx="7543800" cy="116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10013"/>
            <a:ext cx="4800600" cy="431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47252-16B9-5741-A01A-380EBE24A0BF}"/>
              </a:ext>
            </a:extLst>
          </p:cNvPr>
          <p:cNvSpPr txBox="1"/>
          <p:nvPr/>
        </p:nvSpPr>
        <p:spPr>
          <a:xfrm>
            <a:off x="727364" y="3878144"/>
            <a:ext cx="1073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(Message me the answer):  </a:t>
            </a:r>
            <a:r>
              <a:rPr lang="en-US" sz="2400" dirty="0">
                <a:solidFill>
                  <a:schemeClr val="accent1"/>
                </a:solidFill>
              </a:rPr>
              <a:t>L1 L2 = “….sentence or phrase…"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EF07B-7DAB-954E-967C-54565A09E6D4}"/>
              </a:ext>
            </a:extLst>
          </p:cNvPr>
          <p:cNvSpPr txBox="1"/>
          <p:nvPr/>
        </p:nvSpPr>
        <p:spPr>
          <a:xfrm>
            <a:off x="1523999" y="4417526"/>
            <a:ext cx="52533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E8F00"/>
                </a:solidFill>
              </a:rPr>
              <a:t>How to derive the answer?</a:t>
            </a:r>
          </a:p>
          <a:p>
            <a:endParaRPr lang="en-US" dirty="0">
              <a:solidFill>
                <a:srgbClr val="4E8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32FF"/>
                </a:solidFill>
              </a:rPr>
              <a:t>L1 = {0, 000, 00000, ….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32FF"/>
                </a:solidFill>
              </a:rPr>
              <a:t>L2 = {E, 00, 0000, …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432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32FF"/>
                </a:solidFill>
              </a:rPr>
              <a:t>L1 L2 = {0 E ,  0 00, 0 0000, </a:t>
            </a:r>
          </a:p>
          <a:p>
            <a:r>
              <a:rPr lang="en-US" dirty="0">
                <a:solidFill>
                  <a:srgbClr val="0432FF"/>
                </a:solidFill>
              </a:rPr>
              <a:t>                 000 E, 000 00, 000 , 0000, </a:t>
            </a:r>
          </a:p>
          <a:p>
            <a:r>
              <a:rPr lang="en-US" dirty="0">
                <a:solidFill>
                  <a:srgbClr val="0432FF"/>
                </a:solidFill>
              </a:rPr>
              <a:t>                 00000 E, 00000 00, 00000 0000 , …. } </a:t>
            </a:r>
          </a:p>
        </p:txBody>
      </p:sp>
    </p:spTree>
    <p:extLst>
      <p:ext uri="{BB962C8B-B14F-4D97-AF65-F5344CB8AC3E}">
        <p14:creationId xmlns:p14="http://schemas.microsoft.com/office/powerpoint/2010/main" val="208832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Language Concatenation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2357513"/>
            <a:ext cx="66802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1189113"/>
            <a:ext cx="7543800" cy="116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10013"/>
            <a:ext cx="4800600" cy="431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47252-16B9-5741-A01A-380EBE24A0BF}"/>
              </a:ext>
            </a:extLst>
          </p:cNvPr>
          <p:cNvSpPr txBox="1"/>
          <p:nvPr/>
        </p:nvSpPr>
        <p:spPr>
          <a:xfrm>
            <a:off x="727364" y="3878144"/>
            <a:ext cx="1073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(Message me the answer):  </a:t>
            </a:r>
            <a:r>
              <a:rPr lang="en-US" sz="2400" dirty="0">
                <a:solidFill>
                  <a:schemeClr val="accent1"/>
                </a:solidFill>
              </a:rPr>
              <a:t>L1 L2 = “….sentence or phrase…"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EF07B-7DAB-954E-967C-54565A09E6D4}"/>
              </a:ext>
            </a:extLst>
          </p:cNvPr>
          <p:cNvSpPr txBox="1"/>
          <p:nvPr/>
        </p:nvSpPr>
        <p:spPr>
          <a:xfrm>
            <a:off x="1523999" y="4417526"/>
            <a:ext cx="60099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E8F00"/>
                </a:solidFill>
              </a:rPr>
              <a:t>How to derive the answer?</a:t>
            </a:r>
            <a:endParaRPr lang="en-US" dirty="0">
              <a:solidFill>
                <a:srgbClr val="0432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32FF"/>
                </a:solidFill>
              </a:rPr>
              <a:t>L1 L2 = {0 E ,  0 00, 0 0000, </a:t>
            </a:r>
          </a:p>
          <a:p>
            <a:r>
              <a:rPr lang="en-US" dirty="0">
                <a:solidFill>
                  <a:srgbClr val="0432FF"/>
                </a:solidFill>
              </a:rPr>
              <a:t>                 000 E, 000 00, 000  0000, </a:t>
            </a:r>
          </a:p>
          <a:p>
            <a:r>
              <a:rPr lang="en-US" dirty="0">
                <a:solidFill>
                  <a:srgbClr val="0432FF"/>
                </a:solidFill>
              </a:rPr>
              <a:t>                 00000 E, 00000 00, 00000 0000 , …. }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This simplifies to { 0, 000, 00000, 000, 00000, 0000000, </a:t>
            </a:r>
          </a:p>
          <a:p>
            <a:r>
              <a:rPr lang="en-US" dirty="0">
                <a:solidFill>
                  <a:srgbClr val="0432FF"/>
                </a:solidFill>
              </a:rPr>
              <a:t>                            000, 00000, 0000000, </a:t>
            </a:r>
          </a:p>
          <a:p>
            <a:r>
              <a:rPr lang="en-US" dirty="0">
                <a:solidFill>
                  <a:srgbClr val="0432FF"/>
                </a:solidFill>
              </a:rPr>
              <a:t>                            00000, 0000000, 000000000, …. }</a:t>
            </a:r>
          </a:p>
        </p:txBody>
      </p:sp>
    </p:spTree>
    <p:extLst>
      <p:ext uri="{BB962C8B-B14F-4D97-AF65-F5344CB8AC3E}">
        <p14:creationId xmlns:p14="http://schemas.microsoft.com/office/powerpoint/2010/main" val="5547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Language Concatenation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2357513"/>
            <a:ext cx="66802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1189113"/>
            <a:ext cx="7543800" cy="116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10013"/>
            <a:ext cx="4800600" cy="431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47252-16B9-5741-A01A-380EBE24A0BF}"/>
              </a:ext>
            </a:extLst>
          </p:cNvPr>
          <p:cNvSpPr txBox="1"/>
          <p:nvPr/>
        </p:nvSpPr>
        <p:spPr>
          <a:xfrm>
            <a:off x="727364" y="3878144"/>
            <a:ext cx="1073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(Message me the answer):  </a:t>
            </a:r>
            <a:r>
              <a:rPr lang="en-US" sz="2400" dirty="0">
                <a:solidFill>
                  <a:schemeClr val="accent1"/>
                </a:solidFill>
              </a:rPr>
              <a:t>L1 L2 = “….sentence or phrase…"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EF07B-7DAB-954E-967C-54565A09E6D4}"/>
              </a:ext>
            </a:extLst>
          </p:cNvPr>
          <p:cNvSpPr txBox="1"/>
          <p:nvPr/>
        </p:nvSpPr>
        <p:spPr>
          <a:xfrm>
            <a:off x="1523999" y="4417526"/>
            <a:ext cx="60099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WE ARE BUILDING SETS!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This simplifies to { 0, 000, 00000, 000, 00000, 0000000, </a:t>
            </a:r>
          </a:p>
          <a:p>
            <a:r>
              <a:rPr lang="en-US" dirty="0">
                <a:solidFill>
                  <a:srgbClr val="0432FF"/>
                </a:solidFill>
              </a:rPr>
              <a:t>                            000, 00000, 0000000, </a:t>
            </a:r>
          </a:p>
          <a:p>
            <a:r>
              <a:rPr lang="en-US" dirty="0">
                <a:solidFill>
                  <a:srgbClr val="0432FF"/>
                </a:solidFill>
              </a:rPr>
              <a:t>                            00000, 0000000, 000000000, …. }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So we simplify it down to a set form finally</a:t>
            </a:r>
          </a:p>
          <a:p>
            <a:r>
              <a:rPr lang="en-US" dirty="0">
                <a:solidFill>
                  <a:srgbClr val="0432FF"/>
                </a:solidFill>
              </a:rPr>
              <a:t> {0, 000, 00000, 0000000, 000000000, … }</a:t>
            </a:r>
          </a:p>
        </p:txBody>
      </p:sp>
    </p:spTree>
    <p:extLst>
      <p:ext uri="{BB962C8B-B14F-4D97-AF65-F5344CB8AC3E}">
        <p14:creationId xmlns:p14="http://schemas.microsoft.com/office/powerpoint/2010/main" val="2258586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Language Concatenation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2357513"/>
            <a:ext cx="66802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1189113"/>
            <a:ext cx="7543800" cy="116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953919"/>
            <a:ext cx="2590800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252735"/>
            <a:ext cx="259080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5780521"/>
            <a:ext cx="2578100" cy="825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CF53D2-5701-8846-8407-FF8D2C234839}"/>
              </a:ext>
            </a:extLst>
          </p:cNvPr>
          <p:cNvSpPr txBox="1"/>
          <p:nvPr/>
        </p:nvSpPr>
        <p:spPr>
          <a:xfrm>
            <a:off x="4419709" y="3573388"/>
            <a:ext cx="6317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Message me the answer as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A1 = …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A2 = …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A3 = …</a:t>
            </a:r>
          </a:p>
          <a:p>
            <a:endParaRPr lang="en-US" sz="2400" dirty="0">
              <a:solidFill>
                <a:srgbClr val="0432FF"/>
              </a:solidFill>
            </a:endParaRPr>
          </a:p>
          <a:p>
            <a:r>
              <a:rPr lang="en-US" sz="2400" dirty="0">
                <a:solidFill>
                  <a:srgbClr val="0432FF"/>
                </a:solidFill>
              </a:rPr>
              <a:t>If you can simplify the result and express it as one of the given languages, say so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B5D8A-04AC-5D43-8532-B43804BD19A5}"/>
              </a:ext>
            </a:extLst>
          </p:cNvPr>
          <p:cNvSpPr txBox="1"/>
          <p:nvPr/>
        </p:nvSpPr>
        <p:spPr>
          <a:xfrm>
            <a:off x="6295293" y="4129505"/>
            <a:ext cx="4774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Please now try these based on the video</a:t>
            </a:r>
          </a:p>
          <a:p>
            <a:r>
              <a:rPr lang="en-US" dirty="0">
                <a:solidFill>
                  <a:srgbClr val="FF0000"/>
                </a:solidFill>
              </a:rPr>
              <a:t>I sent you plus the explanations I sent you !!</a:t>
            </a:r>
          </a:p>
          <a:p>
            <a:r>
              <a:rPr lang="en-US" dirty="0">
                <a:solidFill>
                  <a:srgbClr val="FF0000"/>
                </a:solidFill>
              </a:rPr>
              <a:t>This video is on Canvas too.</a:t>
            </a:r>
          </a:p>
        </p:txBody>
      </p:sp>
    </p:spTree>
    <p:extLst>
      <p:ext uri="{BB962C8B-B14F-4D97-AF65-F5344CB8AC3E}">
        <p14:creationId xmlns:p14="http://schemas.microsoft.com/office/powerpoint/2010/main" val="205655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Language Concatenation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2344196"/>
            <a:ext cx="66802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1189113"/>
            <a:ext cx="7543800" cy="116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1538"/>
            <a:ext cx="3352800" cy="977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BF847B-FF20-354B-9F53-2016586B060D}"/>
              </a:ext>
            </a:extLst>
          </p:cNvPr>
          <p:cNvSpPr txBox="1"/>
          <p:nvPr/>
        </p:nvSpPr>
        <p:spPr>
          <a:xfrm>
            <a:off x="727364" y="5181315"/>
            <a:ext cx="1073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(Message me the answer) :   </a:t>
            </a:r>
            <a:r>
              <a:rPr lang="en-US" sz="2400" dirty="0">
                <a:solidFill>
                  <a:srgbClr val="FF0000"/>
                </a:solidFill>
              </a:rPr>
              <a:t>Yes/No and Why (one phrase)</a:t>
            </a:r>
          </a:p>
        </p:txBody>
      </p:sp>
    </p:spTree>
    <p:extLst>
      <p:ext uri="{BB962C8B-B14F-4D97-AF65-F5344CB8AC3E}">
        <p14:creationId xmlns:p14="http://schemas.microsoft.com/office/powerpoint/2010/main" val="2855635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Language Concatenation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2344196"/>
            <a:ext cx="66802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1189113"/>
            <a:ext cx="7543800" cy="116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1538"/>
            <a:ext cx="3352800" cy="977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BF847B-FF20-354B-9F53-2016586B060D}"/>
              </a:ext>
            </a:extLst>
          </p:cNvPr>
          <p:cNvSpPr txBox="1"/>
          <p:nvPr/>
        </p:nvSpPr>
        <p:spPr>
          <a:xfrm>
            <a:off x="727364" y="5181315"/>
            <a:ext cx="1073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(Message me the answer) :   </a:t>
            </a:r>
            <a:r>
              <a:rPr lang="en-US" sz="2400" dirty="0">
                <a:solidFill>
                  <a:srgbClr val="FF0000"/>
                </a:solidFill>
              </a:rPr>
              <a:t>Yes/No and Why (one phrase)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58629-4A68-0044-A280-BF6545A4E015}"/>
              </a:ext>
            </a:extLst>
          </p:cNvPr>
          <p:cNvSpPr txBox="1"/>
          <p:nvPr/>
        </p:nvSpPr>
        <p:spPr>
          <a:xfrm>
            <a:off x="1559169" y="5910432"/>
            <a:ext cx="826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E8F00"/>
                </a:solidFill>
              </a:rPr>
              <a:t>Not</a:t>
            </a:r>
            <a:r>
              <a:rPr lang="en-US" dirty="0">
                <a:solidFill>
                  <a:srgbClr val="4E8F00"/>
                </a:solidFill>
              </a:rPr>
              <a:t> true because we never get E ( ‘’ ) by doing L1 L1. We get everything else!</a:t>
            </a:r>
          </a:p>
        </p:txBody>
      </p:sp>
    </p:spTree>
    <p:extLst>
      <p:ext uri="{BB962C8B-B14F-4D97-AF65-F5344CB8AC3E}">
        <p14:creationId xmlns:p14="http://schemas.microsoft.com/office/powerpoint/2010/main" val="2266444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 and One of Concatenation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7445" y="4520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320665"/>
            <a:ext cx="29899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we now view </a:t>
            </a:r>
          </a:p>
          <a:p>
            <a:endParaRPr lang="en-US" sz="2000" dirty="0"/>
          </a:p>
          <a:p>
            <a:r>
              <a:rPr lang="en-US" sz="2000" dirty="0"/>
              <a:t>language concatenation </a:t>
            </a:r>
          </a:p>
          <a:p>
            <a:endParaRPr lang="en-US" sz="2000" dirty="0"/>
          </a:p>
          <a:p>
            <a:r>
              <a:rPr lang="en-US" sz="2000" dirty="0"/>
              <a:t>as multiplication, then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05" y="4889573"/>
            <a:ext cx="273050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05" y="2670650"/>
            <a:ext cx="3149600" cy="1054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05" y="1756250"/>
            <a:ext cx="50419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05" y="3804850"/>
            <a:ext cx="3708400" cy="101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2" y="3020604"/>
            <a:ext cx="5888483" cy="2335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5920740"/>
            <a:ext cx="753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code for Unit() in Python ??   [ One and Unit are the same ]</a:t>
            </a:r>
          </a:p>
        </p:txBody>
      </p:sp>
    </p:spTree>
    <p:extLst>
      <p:ext uri="{BB962C8B-B14F-4D97-AF65-F5344CB8AC3E}">
        <p14:creationId xmlns:p14="http://schemas.microsoft.com/office/powerpoint/2010/main" val="288704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023"/>
            <a:ext cx="10515600" cy="2352895"/>
          </a:xfrm>
        </p:spPr>
        <p:txBody>
          <a:bodyPr>
            <a:normAutofit/>
          </a:bodyPr>
          <a:lstStyle/>
          <a:p>
            <a:r>
              <a:rPr lang="en-US" dirty="0"/>
              <a:t>If concatenation is like multiplication,</a:t>
            </a:r>
            <a:br>
              <a:rPr lang="en-US" dirty="0"/>
            </a:br>
            <a:r>
              <a:rPr lang="en-US" dirty="0"/>
              <a:t>then doing concatenation many times is like …. ?</a:t>
            </a:r>
          </a:p>
        </p:txBody>
      </p:sp>
    </p:spTree>
    <p:extLst>
      <p:ext uri="{BB962C8B-B14F-4D97-AF65-F5344CB8AC3E}">
        <p14:creationId xmlns:p14="http://schemas.microsoft.com/office/powerpoint/2010/main" val="3131709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023"/>
            <a:ext cx="10515600" cy="2352895"/>
          </a:xfrm>
        </p:spPr>
        <p:txBody>
          <a:bodyPr>
            <a:normAutofit/>
          </a:bodyPr>
          <a:lstStyle/>
          <a:p>
            <a:r>
              <a:rPr lang="en-US" dirty="0"/>
              <a:t>If concatenation is like multiplication,</a:t>
            </a:r>
            <a:br>
              <a:rPr lang="en-US" dirty="0"/>
            </a:br>
            <a:r>
              <a:rPr lang="en-US" dirty="0"/>
              <a:t>then doing concatenation many times is like …. </a:t>
            </a:r>
            <a:r>
              <a:rPr lang="en-US" dirty="0">
                <a:solidFill>
                  <a:srgbClr val="0432FF"/>
                </a:solidFill>
              </a:rPr>
              <a:t>Exponentiation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E04FF-B9A9-7C48-B98B-6F0469CB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606" y="5404513"/>
            <a:ext cx="1071194" cy="10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9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3166-02E4-0D49-B7D7-F0F361A7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986"/>
            <a:ext cx="1114044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Tips on Assignment-1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8E47-FE24-3147-AAFB-857BE3A6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292378"/>
          </a:xfrm>
        </p:spPr>
        <p:txBody>
          <a:bodyPr>
            <a:normAutofit/>
          </a:bodyPr>
          <a:lstStyle/>
          <a:p>
            <a:r>
              <a:rPr lang="en-US" dirty="0"/>
              <a:t>Glad to see that you have started on Asg-1</a:t>
            </a:r>
          </a:p>
          <a:p>
            <a:r>
              <a:rPr lang="en-US" dirty="0"/>
              <a:t>Problem-1: Python Refresher</a:t>
            </a:r>
          </a:p>
          <a:p>
            <a:pPr lvl="1"/>
            <a:r>
              <a:rPr lang="en-US" dirty="0"/>
              <a:t>Clarified in problem 1 that 0 &lt;= </a:t>
            </a:r>
            <a:r>
              <a:rPr lang="en-US" dirty="0" err="1"/>
              <a:t>i,j,k</a:t>
            </a:r>
            <a:r>
              <a:rPr lang="en-US" dirty="0"/>
              <a:t> &lt;= 4</a:t>
            </a:r>
          </a:p>
          <a:p>
            <a:r>
              <a:rPr lang="en-US" dirty="0"/>
              <a:t>Problem-2: </a:t>
            </a:r>
            <a:r>
              <a:rPr lang="en-US" dirty="0" err="1"/>
              <a:t>Concat</a:t>
            </a:r>
            <a:r>
              <a:rPr lang="en-US" dirty="0"/>
              <a:t> versus Cartesian Product</a:t>
            </a:r>
          </a:p>
          <a:p>
            <a:pPr lvl="1"/>
            <a:r>
              <a:rPr lang="en-US" dirty="0"/>
              <a:t>I changed the wording of the condition to an “If”</a:t>
            </a:r>
          </a:p>
          <a:p>
            <a:pPr lvl="2"/>
            <a:r>
              <a:rPr lang="en-US" dirty="0" err="1"/>
              <a:t>Concat</a:t>
            </a:r>
            <a:r>
              <a:rPr lang="en-US" dirty="0"/>
              <a:t> &lt; </a:t>
            </a:r>
            <a:r>
              <a:rPr lang="en-US" dirty="0" err="1"/>
              <a:t>CartesianProduct</a:t>
            </a:r>
            <a:r>
              <a:rPr lang="en-US" dirty="0"/>
              <a:t>   IF  </a:t>
            </a:r>
            <a:r>
              <a:rPr lang="en-US" dirty="0" err="1"/>
              <a:t>ConditionHolds</a:t>
            </a:r>
            <a:endParaRPr lang="en-US" dirty="0"/>
          </a:p>
          <a:p>
            <a:pPr lvl="2"/>
            <a:r>
              <a:rPr lang="en-US" dirty="0"/>
              <a:t>Would be good to think of an IFF (coming later)</a:t>
            </a:r>
          </a:p>
          <a:p>
            <a:r>
              <a:rPr lang="en-US" dirty="0"/>
              <a:t>Problem-3: </a:t>
            </a:r>
            <a:r>
              <a:rPr lang="en-US" dirty="0" err="1"/>
              <a:t>Concat</a:t>
            </a:r>
            <a:r>
              <a:rPr lang="en-US" dirty="0"/>
              <a:t> versus Intersection</a:t>
            </a:r>
          </a:p>
          <a:p>
            <a:pPr lvl="1"/>
            <a:r>
              <a:rPr lang="en-US" dirty="0"/>
              <a:t>We showed that the conjecture is false</a:t>
            </a:r>
          </a:p>
          <a:p>
            <a:r>
              <a:rPr lang="en-US" dirty="0"/>
              <a:t>Problem-4: </a:t>
            </a:r>
            <a:r>
              <a:rPr lang="en-US" dirty="0" err="1"/>
              <a:t>DeMorgan’s</a:t>
            </a:r>
            <a:r>
              <a:rPr lang="en-US" dirty="0"/>
              <a:t> Law</a:t>
            </a:r>
          </a:p>
          <a:p>
            <a:pPr lvl="1"/>
            <a:r>
              <a:rPr lang="en-US" dirty="0"/>
              <a:t>You’ll need today’s material to define complementation </a:t>
            </a:r>
          </a:p>
          <a:p>
            <a:pPr lvl="2"/>
            <a:r>
              <a:rPr lang="en-US" dirty="0"/>
              <a:t>Which, in turn, needs the definition of STAR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46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945483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Assessment: Exponentiation of a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7445" y="4520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320665"/>
            <a:ext cx="29899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we now view </a:t>
            </a:r>
          </a:p>
          <a:p>
            <a:endParaRPr lang="en-US" sz="2000" dirty="0"/>
          </a:p>
          <a:p>
            <a:r>
              <a:rPr lang="en-US" sz="2000" dirty="0"/>
              <a:t>language concatenation </a:t>
            </a:r>
          </a:p>
          <a:p>
            <a:endParaRPr lang="en-US" sz="2000" dirty="0"/>
          </a:p>
          <a:p>
            <a:r>
              <a:rPr lang="en-US" sz="2000" dirty="0"/>
              <a:t>as multiplication, then</a:t>
            </a:r>
          </a:p>
          <a:p>
            <a:endParaRPr lang="en-US" sz="2000" dirty="0"/>
          </a:p>
          <a:p>
            <a:r>
              <a:rPr lang="en-US" sz="2000" dirty="0"/>
              <a:t>Exponentiation is</a:t>
            </a:r>
          </a:p>
          <a:p>
            <a:endParaRPr lang="en-US" sz="2000" dirty="0"/>
          </a:p>
          <a:p>
            <a:r>
              <a:rPr lang="en-US" sz="2000" dirty="0"/>
              <a:t>Repeated multiplication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82" y="1475476"/>
            <a:ext cx="3810000" cy="85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51" y="3895116"/>
            <a:ext cx="3200400" cy="1206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82" y="3281287"/>
            <a:ext cx="2463800" cy="901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4182" y="2926080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of these two must be true ??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4182" y="5837784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it follow the rule  “x raised to 0 is 1” ?</a:t>
            </a:r>
          </a:p>
        </p:txBody>
      </p:sp>
    </p:spTree>
    <p:extLst>
      <p:ext uri="{BB962C8B-B14F-4D97-AF65-F5344CB8AC3E}">
        <p14:creationId xmlns:p14="http://schemas.microsoft.com/office/powerpoint/2010/main" val="1496034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945483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 for Language Concatenation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7445" y="4520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75476"/>
            <a:ext cx="3810000" cy="85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6" y="2818440"/>
            <a:ext cx="3479800" cy="111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4289408"/>
            <a:ext cx="8146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Much like with numbers,  33 raised to 0 is 1</a:t>
            </a:r>
          </a:p>
          <a:p>
            <a:endParaRPr lang="en-US" sz="2400" dirty="0"/>
          </a:p>
          <a:p>
            <a:r>
              <a:rPr lang="en-US" sz="2400" dirty="0"/>
              <a:t>Likewise, a “language raised to Zero is the One language”</a:t>
            </a:r>
          </a:p>
        </p:txBody>
      </p:sp>
    </p:spTree>
    <p:extLst>
      <p:ext uri="{BB962C8B-B14F-4D97-AF65-F5344CB8AC3E}">
        <p14:creationId xmlns:p14="http://schemas.microsoft.com/office/powerpoint/2010/main" val="27450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</a:t>
            </a:r>
            <a:r>
              <a:rPr lang="en-US" dirty="0" err="1"/>
              <a:t>lexp</a:t>
            </a:r>
            <a:r>
              <a:rPr lang="en-US" dirty="0"/>
              <a:t> in Python (`language </a:t>
            </a:r>
            <a:r>
              <a:rPr lang="en-US" dirty="0" err="1"/>
              <a:t>exp</a:t>
            </a:r>
            <a:r>
              <a:rPr lang="en-US" dirty="0"/>
              <a:t>’)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6" y="1226518"/>
            <a:ext cx="8502921" cy="3267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7" y="4489450"/>
            <a:ext cx="2345572" cy="942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7" y="5432168"/>
            <a:ext cx="3665534" cy="818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36" y="4489450"/>
            <a:ext cx="6972086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21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9418-A103-5244-A252-60373F48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37" y="2360181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else can we do with languages?</a:t>
            </a:r>
          </a:p>
        </p:txBody>
      </p:sp>
    </p:spTree>
    <p:extLst>
      <p:ext uri="{BB962C8B-B14F-4D97-AF65-F5344CB8AC3E}">
        <p14:creationId xmlns:p14="http://schemas.microsoft.com/office/powerpoint/2010/main" val="3887138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9418-A103-5244-A252-60373F48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else can we do with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A080-2F38-1548-A40B-CF0DE2246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418" cy="4351338"/>
          </a:xfrm>
        </p:spPr>
        <p:txBody>
          <a:bodyPr>
            <a:normAutofit/>
          </a:bodyPr>
          <a:lstStyle/>
          <a:p>
            <a:r>
              <a:rPr lang="en-US" dirty="0"/>
              <a:t>Remember that languages are sets</a:t>
            </a:r>
          </a:p>
          <a:p>
            <a:r>
              <a:rPr lang="en-US" dirty="0"/>
              <a:t>So you can do to languages what you can do to sets</a:t>
            </a:r>
          </a:p>
          <a:p>
            <a:pPr lvl="1"/>
            <a:r>
              <a:rPr lang="en-US" dirty="0"/>
              <a:t>Which is  union and intersection  </a:t>
            </a:r>
          </a:p>
          <a:p>
            <a:pPr lvl="2"/>
            <a:r>
              <a:rPr lang="en-US" dirty="0"/>
              <a:t>I won’t repeat what these mean … but we can take a short quiz</a:t>
            </a:r>
          </a:p>
          <a:p>
            <a:pPr lvl="2"/>
            <a:endParaRPr lang="en-US" dirty="0"/>
          </a:p>
          <a:p>
            <a:r>
              <a:rPr lang="en-US" dirty="0"/>
              <a:t>Short quiz</a:t>
            </a:r>
          </a:p>
          <a:p>
            <a:pPr lvl="1"/>
            <a:r>
              <a:rPr lang="en-US" dirty="0"/>
              <a:t>What is the intersection of { </a:t>
            </a:r>
            <a:r>
              <a:rPr lang="en-US" dirty="0" err="1"/>
              <a:t>a,b</a:t>
            </a:r>
            <a:r>
              <a:rPr lang="en-US" dirty="0"/>
              <a:t>} and {</a:t>
            </a:r>
            <a:r>
              <a:rPr lang="en-US" dirty="0" err="1"/>
              <a:t>a,c</a:t>
            </a:r>
            <a:r>
              <a:rPr lang="en-US" dirty="0"/>
              <a:t>} ?   Do you use \cap or \cup in Latex?</a:t>
            </a:r>
          </a:p>
          <a:p>
            <a:pPr lvl="1"/>
            <a:r>
              <a:rPr lang="en-US" dirty="0"/>
              <a:t>What is the union of {</a:t>
            </a:r>
            <a:r>
              <a:rPr lang="en-US" dirty="0" err="1"/>
              <a:t>a,b</a:t>
            </a:r>
            <a:r>
              <a:rPr lang="en-US" dirty="0"/>
              <a:t>} and {</a:t>
            </a:r>
            <a:r>
              <a:rPr lang="en-US" dirty="0" err="1"/>
              <a:t>a,c</a:t>
            </a:r>
            <a:r>
              <a:rPr lang="en-US" dirty="0"/>
              <a:t>} ?               Do you use \cap or \cup in Latex?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2316BE-7FE4-2D4E-A52A-6D7BECAD8AD8}"/>
              </a:ext>
            </a:extLst>
          </p:cNvPr>
          <p:cNvSpPr/>
          <p:nvPr/>
        </p:nvSpPr>
        <p:spPr>
          <a:xfrm>
            <a:off x="2840182" y="55306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A1 = …</a:t>
            </a:r>
          </a:p>
          <a:p>
            <a:r>
              <a:rPr lang="en-US" dirty="0">
                <a:solidFill>
                  <a:srgbClr val="FF0000"/>
                </a:solidFill>
              </a:rPr>
              <a:t>A2 = …</a:t>
            </a:r>
          </a:p>
        </p:txBody>
      </p:sp>
    </p:spTree>
    <p:extLst>
      <p:ext uri="{BB962C8B-B14F-4D97-AF65-F5344CB8AC3E}">
        <p14:creationId xmlns:p14="http://schemas.microsoft.com/office/powerpoint/2010/main" val="711387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9418-A103-5244-A252-60373F48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else can we do with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A080-2F38-1548-A40B-CF0DE2246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that languages are sets</a:t>
            </a:r>
          </a:p>
          <a:p>
            <a:endParaRPr lang="en-US" dirty="0"/>
          </a:p>
          <a:p>
            <a:r>
              <a:rPr lang="en-US" dirty="0"/>
              <a:t>So you can do to languages what you can do to sets</a:t>
            </a:r>
          </a:p>
          <a:p>
            <a:endParaRPr lang="en-US" dirty="0"/>
          </a:p>
          <a:p>
            <a:pPr lvl="1"/>
            <a:r>
              <a:rPr lang="en-US" dirty="0"/>
              <a:t>Which is  union and intersection  and </a:t>
            </a:r>
            <a:r>
              <a:rPr lang="en-US" b="1" dirty="0">
                <a:solidFill>
                  <a:srgbClr val="FF0000"/>
                </a:solidFill>
              </a:rPr>
              <a:t>complement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The complement of a set S is     </a:t>
            </a:r>
            <a:r>
              <a:rPr lang="en-US" dirty="0">
                <a:solidFill>
                  <a:srgbClr val="0432FF"/>
                </a:solidFill>
              </a:rPr>
              <a:t>Universe - 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52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77AB-D866-1F4D-B2AA-C97F199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 Language (over an alphabet)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DC7A-7450-FB4E-95E8-81B3FD04F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9943" cy="4351338"/>
          </a:xfrm>
        </p:spPr>
        <p:txBody>
          <a:bodyPr>
            <a:normAutofit/>
          </a:bodyPr>
          <a:lstStyle/>
          <a:p>
            <a:r>
              <a:rPr lang="en-US" dirty="0"/>
              <a:t>It is the set of </a:t>
            </a:r>
            <a:r>
              <a:rPr lang="en-US" b="1" u="sng" dirty="0"/>
              <a:t>all</a:t>
            </a:r>
            <a:r>
              <a:rPr lang="en-US" dirty="0"/>
              <a:t> strings over the given alphabet</a:t>
            </a:r>
          </a:p>
          <a:p>
            <a:pPr lvl="1"/>
            <a:r>
              <a:rPr lang="en-US" dirty="0"/>
              <a:t>Please do not forget the empty string!</a:t>
            </a:r>
          </a:p>
          <a:p>
            <a:r>
              <a:rPr lang="en-US" dirty="0"/>
              <a:t>E.g. if the Alphabet is {0,1}, then the Universal set is</a:t>
            </a:r>
          </a:p>
          <a:p>
            <a:pPr marL="0" indent="0">
              <a:buNone/>
            </a:pPr>
            <a:r>
              <a:rPr lang="en-US" dirty="0"/>
              <a:t>  { ’’, 0, 1, 00, 01, 10, 11, 000, 001, 010, 011, 100, 101, 110, 111,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0000, 0001, 0010, 0011, 0100, 0101, 0110, 0111,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1000, 1001, 1010, 1011, 1100, 1101, 1110, 1111,   … 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CDDEA-356B-0F4D-8088-D946725B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7" y="1148692"/>
            <a:ext cx="442414" cy="530897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1B0A3BF1-A0CA-9C46-BFC6-6BE8900423B8}"/>
              </a:ext>
            </a:extLst>
          </p:cNvPr>
          <p:cNvSpPr/>
          <p:nvPr/>
        </p:nvSpPr>
        <p:spPr>
          <a:xfrm>
            <a:off x="240854" y="1951630"/>
            <a:ext cx="1219456" cy="2325679"/>
          </a:xfrm>
          <a:custGeom>
            <a:avLst/>
            <a:gdLst>
              <a:gd name="connsiteX0" fmla="*/ 154931 w 1219456"/>
              <a:gd name="connsiteY0" fmla="*/ 0 h 2325679"/>
              <a:gd name="connsiteX1" fmla="*/ 4806 w 1219456"/>
              <a:gd name="connsiteY1" fmla="*/ 1064525 h 2325679"/>
              <a:gd name="connsiteX2" fmla="*/ 59397 w 1219456"/>
              <a:gd name="connsiteY2" fmla="*/ 1774209 h 2325679"/>
              <a:gd name="connsiteX3" fmla="*/ 277761 w 1219456"/>
              <a:gd name="connsiteY3" fmla="*/ 2251880 h 2325679"/>
              <a:gd name="connsiteX4" fmla="*/ 782728 w 1219456"/>
              <a:gd name="connsiteY4" fmla="*/ 2320119 h 2325679"/>
              <a:gd name="connsiteX5" fmla="*/ 1014740 w 1219456"/>
              <a:gd name="connsiteY5" fmla="*/ 2210937 h 2325679"/>
              <a:gd name="connsiteX6" fmla="*/ 1219456 w 1219456"/>
              <a:gd name="connsiteY6" fmla="*/ 1692322 h 232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456" h="2325679">
                <a:moveTo>
                  <a:pt x="154931" y="0"/>
                </a:moveTo>
                <a:cubicBezTo>
                  <a:pt x="87829" y="384411"/>
                  <a:pt x="20728" y="768823"/>
                  <a:pt x="4806" y="1064525"/>
                </a:cubicBezTo>
                <a:cubicBezTo>
                  <a:pt x="-11116" y="1360227"/>
                  <a:pt x="13904" y="1576317"/>
                  <a:pt x="59397" y="1774209"/>
                </a:cubicBezTo>
                <a:cubicBezTo>
                  <a:pt x="104889" y="1972102"/>
                  <a:pt x="157206" y="2160895"/>
                  <a:pt x="277761" y="2251880"/>
                </a:cubicBezTo>
                <a:cubicBezTo>
                  <a:pt x="398316" y="2342865"/>
                  <a:pt x="659898" y="2326943"/>
                  <a:pt x="782728" y="2320119"/>
                </a:cubicBezTo>
                <a:cubicBezTo>
                  <a:pt x="905558" y="2313295"/>
                  <a:pt x="941952" y="2315570"/>
                  <a:pt x="1014740" y="2210937"/>
                </a:cubicBezTo>
                <a:cubicBezTo>
                  <a:pt x="1087528" y="2106304"/>
                  <a:pt x="1153492" y="1899313"/>
                  <a:pt x="1219456" y="169232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51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1" y="170481"/>
            <a:ext cx="10515600" cy="2442875"/>
          </a:xfrm>
        </p:spPr>
        <p:txBody>
          <a:bodyPr>
            <a:normAutofit fontScale="90000"/>
          </a:bodyPr>
          <a:lstStyle/>
          <a:p>
            <a:br>
              <a:rPr lang="en-US" sz="2800" dirty="0"/>
            </a:br>
            <a:r>
              <a:rPr lang="en-US" sz="2800" dirty="0"/>
              <a:t>The universe of all strings over {0,1} is as below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The first line defines the set of strings of length 0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The second line defines the set of strings of length 1 ,  etc.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051768-11DC-8149-BEAB-D1EB16FF3C68}"/>
              </a:ext>
            </a:extLst>
          </p:cNvPr>
          <p:cNvSpPr/>
          <p:nvPr/>
        </p:nvSpPr>
        <p:spPr>
          <a:xfrm>
            <a:off x="647131" y="4414322"/>
            <a:ext cx="23663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{0,1} {0,1} {0,1}</a:t>
            </a:r>
          </a:p>
          <a:p>
            <a:r>
              <a:rPr lang="en-US" sz="2400" dirty="0"/>
              <a:t>… to infinity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30D74-90BA-B345-B180-66E8B818E508}"/>
              </a:ext>
            </a:extLst>
          </p:cNvPr>
          <p:cNvSpPr/>
          <p:nvPr/>
        </p:nvSpPr>
        <p:spPr>
          <a:xfrm>
            <a:off x="647131" y="3890665"/>
            <a:ext cx="2459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{0,1} {0,1} </a:t>
            </a:r>
            <a:r>
              <a:rPr lang="en-US" sz="2400" dirty="0">
                <a:solidFill>
                  <a:schemeClr val="bg1"/>
                </a:solidFill>
              </a:rPr>
              <a:t>{0,1}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D285E-6148-F54C-BA0B-FF7217B4C827}"/>
              </a:ext>
            </a:extLst>
          </p:cNvPr>
          <p:cNvSpPr/>
          <p:nvPr/>
        </p:nvSpPr>
        <p:spPr>
          <a:xfrm>
            <a:off x="647131" y="3429000"/>
            <a:ext cx="2459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{0,1} </a:t>
            </a:r>
            <a:r>
              <a:rPr lang="en-US" sz="2400" dirty="0">
                <a:solidFill>
                  <a:schemeClr val="bg1"/>
                </a:solidFill>
              </a:rPr>
              <a:t>{0,1} {0,1}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E9BF9-30CB-1340-A067-6205FAA53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95" y="3507432"/>
            <a:ext cx="2667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1AFA0A-E790-3F42-B6A9-76A576253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95" y="3969097"/>
            <a:ext cx="266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C1D9DB-D526-9F44-8336-34C21153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95" y="4430762"/>
            <a:ext cx="266700" cy="30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44B02A-FDD0-C449-8E9D-220658ABCAE2}"/>
              </a:ext>
            </a:extLst>
          </p:cNvPr>
          <p:cNvSpPr/>
          <p:nvPr/>
        </p:nvSpPr>
        <p:spPr>
          <a:xfrm>
            <a:off x="647131" y="3031509"/>
            <a:ext cx="639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{‘’}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4D5755-6A8B-0149-9C0C-C68ED7BA7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95" y="3075021"/>
            <a:ext cx="266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20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9418-A103-5244-A252-60373F48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6467"/>
            <a:ext cx="10515600" cy="1320531"/>
          </a:xfrm>
        </p:spPr>
        <p:txBody>
          <a:bodyPr>
            <a:normAutofit/>
          </a:bodyPr>
          <a:lstStyle/>
          <a:p>
            <a:r>
              <a:rPr lang="en-US" dirty="0"/>
              <a:t>We define the “star” operator that takes the repeated unions of these exponents</a:t>
            </a:r>
          </a:p>
        </p:txBody>
      </p:sp>
    </p:spTree>
    <p:extLst>
      <p:ext uri="{BB962C8B-B14F-4D97-AF65-F5344CB8AC3E}">
        <p14:creationId xmlns:p14="http://schemas.microsoft.com/office/powerpoint/2010/main" val="3318207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5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Definition of Star (three equivalent ones)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0" y="1559704"/>
            <a:ext cx="11696700" cy="4381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F6DE4A-D457-094F-BAE5-50D0E4F39700}"/>
              </a:ext>
            </a:extLst>
          </p:cNvPr>
          <p:cNvSpPr txBox="1"/>
          <p:nvPr/>
        </p:nvSpPr>
        <p:spPr>
          <a:xfrm>
            <a:off x="8516203" y="6223379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“Pick your poison…”</a:t>
            </a:r>
          </a:p>
        </p:txBody>
      </p:sp>
    </p:spTree>
    <p:extLst>
      <p:ext uri="{BB962C8B-B14F-4D97-AF65-F5344CB8AC3E}">
        <p14:creationId xmlns:p14="http://schemas.microsoft.com/office/powerpoint/2010/main" val="29126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3166-02E4-0D49-B7D7-F0F361A7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986"/>
            <a:ext cx="1114044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Checking that you can run the Jove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8E47-FE24-3147-AAFB-857BE3A6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along with me by running these files a little bit</a:t>
            </a:r>
          </a:p>
          <a:p>
            <a:endParaRPr lang="en-US" dirty="0"/>
          </a:p>
          <a:p>
            <a:pPr lvl="1"/>
            <a:r>
              <a:rPr lang="en-US" dirty="0"/>
              <a:t>Run 1d_Language_Details.ipynb</a:t>
            </a:r>
          </a:p>
          <a:p>
            <a:endParaRPr lang="en-US" dirty="0"/>
          </a:p>
          <a:p>
            <a:pPr lvl="1"/>
            <a:r>
              <a:rPr lang="en-US" dirty="0"/>
              <a:t>Run 1e_nthnumeric.ipynb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 Overview_Of_CS3100.ipynb</a:t>
            </a:r>
          </a:p>
        </p:txBody>
      </p:sp>
    </p:spTree>
    <p:extLst>
      <p:ext uri="{BB962C8B-B14F-4D97-AF65-F5344CB8AC3E}">
        <p14:creationId xmlns:p14="http://schemas.microsoft.com/office/powerpoint/2010/main" val="153038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124E-FF8E-A240-80FD-66DF291C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: What is {0,1}*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CC740-2651-E841-9964-7B2C2D95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3168650"/>
            <a:ext cx="9080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2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1BE1-2E7C-EC4D-AC7B-0E0425DD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0163"/>
          </a:xfrm>
        </p:spPr>
        <p:txBody>
          <a:bodyPr>
            <a:normAutofit fontScale="90000"/>
          </a:bodyPr>
          <a:lstStyle/>
          <a:p>
            <a:r>
              <a:rPr lang="en-US" dirty="0"/>
              <a:t>For use in Jove, define a convenient operator called “star </a:t>
            </a:r>
            <a:r>
              <a:rPr lang="en-US" dirty="0" err="1"/>
              <a:t>upto</a:t>
            </a:r>
            <a:r>
              <a:rPr lang="en-US" dirty="0"/>
              <a:t> 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24794-29A8-B542-AC3C-F3779AA56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94" y="2513918"/>
            <a:ext cx="5905500" cy="52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199B9-37F2-514D-A60F-F820D959D2FD}"/>
              </a:ext>
            </a:extLst>
          </p:cNvPr>
          <p:cNvSpPr txBox="1"/>
          <p:nvPr/>
        </p:nvSpPr>
        <p:spPr>
          <a:xfrm>
            <a:off x="1675694" y="3782415"/>
            <a:ext cx="82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Of course, we can also write it as Star from n down to 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1E2ABC-71F2-C745-BB12-94C94982C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94" y="5152433"/>
            <a:ext cx="6921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52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365126"/>
            <a:ext cx="11809709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We can now define “star </a:t>
            </a:r>
            <a:r>
              <a:rPr lang="en-US" dirty="0" err="1"/>
              <a:t>upto</a:t>
            </a:r>
            <a:r>
              <a:rPr lang="en-US" dirty="0"/>
              <a:t>” recursively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2" y="1110557"/>
            <a:ext cx="2921000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23" y="3142772"/>
            <a:ext cx="10027403" cy="3699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65" y="1110557"/>
            <a:ext cx="2973272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83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1BE1-2E7C-EC4D-AC7B-0E0425DD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0163"/>
          </a:xfrm>
        </p:spPr>
        <p:txBody>
          <a:bodyPr>
            <a:normAutofit fontScale="90000"/>
          </a:bodyPr>
          <a:lstStyle/>
          <a:p>
            <a:r>
              <a:rPr lang="en-US" dirty="0"/>
              <a:t>Once we define “star </a:t>
            </a:r>
            <a:r>
              <a:rPr lang="en-US" dirty="0" err="1"/>
              <a:t>upto</a:t>
            </a:r>
            <a:r>
              <a:rPr lang="en-US" dirty="0"/>
              <a:t> n”, we can define the “true star” by sending n to infinity!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80346-4366-264E-B61E-1A4BDEC6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971800"/>
            <a:ext cx="3314700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BE5BE-DDA3-0148-A8CE-31257B8DEC6E}"/>
              </a:ext>
            </a:extLst>
          </p:cNvPr>
          <p:cNvSpPr txBox="1"/>
          <p:nvPr/>
        </p:nvSpPr>
        <p:spPr>
          <a:xfrm>
            <a:off x="406401" y="4265347"/>
            <a:ext cx="11785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“star </a:t>
            </a:r>
            <a:r>
              <a:rPr lang="en-US" sz="2400" dirty="0" err="1"/>
              <a:t>upto</a:t>
            </a:r>
            <a:r>
              <a:rPr lang="en-US" sz="2400" dirty="0"/>
              <a:t> n” idea is to help you experimentally discover “what star looks like”</a:t>
            </a:r>
          </a:p>
          <a:p>
            <a:endParaRPr lang="en-US" sz="2400" dirty="0"/>
          </a:p>
          <a:p>
            <a:r>
              <a:rPr lang="en-US" sz="2400" dirty="0"/>
              <a:t>In the actual theory, we only use the “true Star” , i.e. L*</a:t>
            </a:r>
          </a:p>
        </p:txBody>
      </p:sp>
    </p:spTree>
    <p:extLst>
      <p:ext uri="{BB962C8B-B14F-4D97-AF65-F5344CB8AC3E}">
        <p14:creationId xmlns:p14="http://schemas.microsoft.com/office/powerpoint/2010/main" val="3602880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7A83-6D25-6845-A733-1A79CBAE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9B44-78E1-1F46-8644-3F458F84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complement a language     defined over an alphabet     , you do this: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Sigma^* can be defined directly and quite compactly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CDE0F-7A48-4E42-8810-06A71582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4758625"/>
            <a:ext cx="24892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555B2-FF77-5748-9FDB-7A979C922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801" y="2281157"/>
            <a:ext cx="2921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54C75-25BB-044F-AB2B-CD60C72CE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376" y="2777775"/>
            <a:ext cx="13843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C7157B-873C-4546-B0C0-346802659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773" y="1916005"/>
            <a:ext cx="279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62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4357-4734-5643-B218-E14F0836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COMPLEMENT OF A LANGUAGE, </a:t>
            </a:r>
            <a:r>
              <a:rPr lang="en-US" i="1" dirty="0"/>
              <a:t>L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348229-9A93-CB42-A8A9-F9149D73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289"/>
            <a:ext cx="12192000" cy="3478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4AA479-FA69-684F-909F-BEDE15056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946" y="5174011"/>
            <a:ext cx="2641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78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4357-4734-5643-B218-E14F0836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Defining the complement in Python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E6DE3B-B405-C043-A885-105B62F97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721"/>
            <a:ext cx="12192000" cy="380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81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4357-4734-5643-B218-E14F0836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Assessment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CC845-9337-DB41-9FEE-9A9D4B719329}"/>
              </a:ext>
            </a:extLst>
          </p:cNvPr>
          <p:cNvSpPr txBox="1"/>
          <p:nvPr/>
        </p:nvSpPr>
        <p:spPr>
          <a:xfrm>
            <a:off x="749665" y="1717964"/>
            <a:ext cx="61958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 L = { a, </a:t>
            </a:r>
            <a:r>
              <a:rPr lang="en-US" sz="2800" dirty="0" err="1"/>
              <a:t>bc</a:t>
            </a:r>
            <a:r>
              <a:rPr lang="en-US" sz="2800" dirty="0"/>
              <a:t> }</a:t>
            </a:r>
          </a:p>
          <a:p>
            <a:endParaRPr lang="en-US" sz="2800" dirty="0"/>
          </a:p>
          <a:p>
            <a:r>
              <a:rPr lang="en-US" sz="2800" dirty="0"/>
              <a:t>Let Sigma = {a, b, c}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1. Write out star(Sigma, 2)</a:t>
            </a:r>
          </a:p>
          <a:p>
            <a:endParaRPr lang="en-US" sz="2800" dirty="0"/>
          </a:p>
          <a:p>
            <a:r>
              <a:rPr lang="en-US" sz="2800" dirty="0"/>
              <a:t>2. Then write </a:t>
            </a:r>
            <a:r>
              <a:rPr lang="en-US" sz="2800" dirty="0" err="1"/>
              <a:t>lcomplem</a:t>
            </a:r>
            <a:r>
              <a:rPr lang="en-US" sz="2800" dirty="0"/>
              <a:t>(L, Sigma, 2) </a:t>
            </a:r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5CEAF4-62CB-DF41-8CB7-D69A85C87E45}"/>
              </a:ext>
            </a:extLst>
          </p:cNvPr>
          <p:cNvSpPr/>
          <p:nvPr/>
        </p:nvSpPr>
        <p:spPr>
          <a:xfrm>
            <a:off x="7076975" y="2103980"/>
            <a:ext cx="34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Message me the answer as </a:t>
            </a:r>
          </a:p>
          <a:p>
            <a:r>
              <a:rPr lang="en-US" dirty="0">
                <a:solidFill>
                  <a:srgbClr val="FF0000"/>
                </a:solidFill>
              </a:rPr>
              <a:t>A1 = …</a:t>
            </a:r>
          </a:p>
          <a:p>
            <a:r>
              <a:rPr lang="en-US" dirty="0">
                <a:solidFill>
                  <a:srgbClr val="FF0000"/>
                </a:solidFill>
              </a:rPr>
              <a:t>A2 = …</a:t>
            </a:r>
          </a:p>
        </p:txBody>
      </p:sp>
    </p:spTree>
    <p:extLst>
      <p:ext uri="{BB962C8B-B14F-4D97-AF65-F5344CB8AC3E}">
        <p14:creationId xmlns:p14="http://schemas.microsoft.com/office/powerpoint/2010/main" val="3916355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124E-FF8E-A240-80FD-66DF291C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877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Notice that Star can be applied to any language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not just alphabets!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/>
            </a:br>
            <a:r>
              <a:rPr lang="en-US" dirty="0"/>
              <a:t>Example: What is {a, </a:t>
            </a:r>
            <a:r>
              <a:rPr lang="en-US" dirty="0" err="1"/>
              <a:t>ba</a:t>
            </a:r>
            <a:r>
              <a:rPr lang="en-US" dirty="0"/>
              <a:t>}*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7E3A7-73D4-3D42-A77C-7B1AD131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3168650"/>
            <a:ext cx="9956800" cy="520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0A7B44-AEC3-E643-BF34-D1317D9191E8}"/>
              </a:ext>
            </a:extLst>
          </p:cNvPr>
          <p:cNvSpPr/>
          <p:nvPr/>
        </p:nvSpPr>
        <p:spPr>
          <a:xfrm>
            <a:off x="2311011" y="4556235"/>
            <a:ext cx="6999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Message me the answer for this * up to 2</a:t>
            </a:r>
          </a:p>
        </p:txBody>
      </p:sp>
    </p:spTree>
    <p:extLst>
      <p:ext uri="{BB962C8B-B14F-4D97-AF65-F5344CB8AC3E}">
        <p14:creationId xmlns:p14="http://schemas.microsoft.com/office/powerpoint/2010/main" val="3652218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5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The star of ANY language CONTAINS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17" y="300578"/>
            <a:ext cx="584200" cy="85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9" y="2531131"/>
            <a:ext cx="9829800" cy="128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9" y="1349313"/>
            <a:ext cx="8191500" cy="1193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9" y="3760394"/>
            <a:ext cx="6794500" cy="1206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E4DCE2-7E21-5345-BC4D-0889F5FC0490}"/>
              </a:ext>
            </a:extLst>
          </p:cNvPr>
          <p:cNvSpPr/>
          <p:nvPr/>
        </p:nvSpPr>
        <p:spPr>
          <a:xfrm>
            <a:off x="1635315" y="5309791"/>
            <a:ext cx="8513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Simplify the last one going up to 2 and message me</a:t>
            </a:r>
          </a:p>
        </p:txBody>
      </p:sp>
    </p:spTree>
    <p:extLst>
      <p:ext uri="{BB962C8B-B14F-4D97-AF65-F5344CB8AC3E}">
        <p14:creationId xmlns:p14="http://schemas.microsoft.com/office/powerpoint/2010/main" val="394732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10A5-9543-004C-B027-2D5AECA6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Lecture-2: Practical uses of </a:t>
            </a:r>
            <a:r>
              <a:rPr lang="en-US" dirty="0" err="1"/>
              <a:t>Concat</a:t>
            </a:r>
            <a:r>
              <a:rPr lang="en-US" dirty="0"/>
              <a:t> and Star</a:t>
            </a:r>
          </a:p>
        </p:txBody>
      </p:sp>
    </p:spTree>
    <p:extLst>
      <p:ext uri="{BB962C8B-B14F-4D97-AF65-F5344CB8AC3E}">
        <p14:creationId xmlns:p14="http://schemas.microsoft.com/office/powerpoint/2010/main" val="67817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5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The star of ANY language CONTAINS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17" y="300578"/>
            <a:ext cx="584200" cy="85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0" y="3731465"/>
            <a:ext cx="6083300" cy="86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0" y="2288068"/>
            <a:ext cx="11595100" cy="105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0" y="1422460"/>
            <a:ext cx="613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48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4357-4734-5643-B218-E14F0836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Property of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CF6E-C5F8-8543-89A4-72B9FD09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just two languages L1 and L2 such that L1* and L2* are finite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L1 = 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L2 = ?</a:t>
            </a:r>
          </a:p>
          <a:p>
            <a:pPr lvl="1"/>
            <a:endParaRPr lang="en-US" dirty="0"/>
          </a:p>
          <a:p>
            <a:r>
              <a:rPr lang="en-US" dirty="0"/>
              <a:t>The Star of any other language is … finite / infinite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46D57-664F-8840-8361-E654D708EEDC}"/>
              </a:ext>
            </a:extLst>
          </p:cNvPr>
          <p:cNvSpPr txBox="1"/>
          <p:nvPr/>
        </p:nvSpPr>
        <p:spPr>
          <a:xfrm>
            <a:off x="3581401" y="5557697"/>
            <a:ext cx="435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Message me the answer</a:t>
            </a:r>
          </a:p>
        </p:txBody>
      </p:sp>
    </p:spTree>
    <p:extLst>
      <p:ext uri="{BB962C8B-B14F-4D97-AF65-F5344CB8AC3E}">
        <p14:creationId xmlns:p14="http://schemas.microsoft.com/office/powerpoint/2010/main" val="1655008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4357-4734-5643-B218-E14F0836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Property of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CF6E-C5F8-8543-89A4-72B9FD09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just two languages L1 and L2 such that L1* and L2* are finite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L1 = 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L2 = ?</a:t>
            </a:r>
          </a:p>
          <a:p>
            <a:pPr lvl="1"/>
            <a:endParaRPr lang="en-US" dirty="0"/>
          </a:p>
          <a:p>
            <a:r>
              <a:rPr lang="en-US" dirty="0"/>
              <a:t>The Star of any other language is … finite / infinite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46D57-664F-8840-8361-E654D708EEDC}"/>
              </a:ext>
            </a:extLst>
          </p:cNvPr>
          <p:cNvSpPr txBox="1"/>
          <p:nvPr/>
        </p:nvSpPr>
        <p:spPr>
          <a:xfrm>
            <a:off x="3581401" y="5557697"/>
            <a:ext cx="435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Message me the answer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DF9DD-BCAD-BB41-BA86-ADEA63E9F061}"/>
              </a:ext>
            </a:extLst>
          </p:cNvPr>
          <p:cNvSpPr txBox="1"/>
          <p:nvPr/>
        </p:nvSpPr>
        <p:spPr>
          <a:xfrm>
            <a:off x="2690447" y="6123542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E8F00"/>
                </a:solidFill>
              </a:rPr>
              <a:t>Answer: {} and {‘’} are the only two such languages</a:t>
            </a:r>
          </a:p>
        </p:txBody>
      </p:sp>
    </p:spTree>
    <p:extLst>
      <p:ext uri="{BB962C8B-B14F-4D97-AF65-F5344CB8AC3E}">
        <p14:creationId xmlns:p14="http://schemas.microsoft.com/office/powerpoint/2010/main" val="35313958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9EA7-F193-C840-9469-346EC7FA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9105"/>
          </a:xfrm>
        </p:spPr>
        <p:txBody>
          <a:bodyPr>
            <a:normAutofit/>
          </a:bodyPr>
          <a:lstStyle/>
          <a:p>
            <a:r>
              <a:rPr lang="en-US" dirty="0"/>
              <a:t>Listing the Contents of Infinite Languages Conveniently</a:t>
            </a:r>
          </a:p>
        </p:txBody>
      </p:sp>
    </p:spTree>
    <p:extLst>
      <p:ext uri="{BB962C8B-B14F-4D97-AF65-F5344CB8AC3E}">
        <p14:creationId xmlns:p14="http://schemas.microsoft.com/office/powerpoint/2010/main" val="4193814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1360"/>
            <a:ext cx="10515600" cy="3589891"/>
          </a:xfrm>
        </p:spPr>
        <p:txBody>
          <a:bodyPr/>
          <a:lstStyle/>
          <a:p>
            <a:r>
              <a:rPr lang="en-US" dirty="0"/>
              <a:t>We often need to list strings from a language</a:t>
            </a:r>
          </a:p>
          <a:p>
            <a:pPr lvl="1"/>
            <a:r>
              <a:rPr lang="en-US" dirty="0"/>
              <a:t>To feed the strings to some tool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show someone what the language contains (by way of example)</a:t>
            </a:r>
          </a:p>
          <a:p>
            <a:pPr lvl="1"/>
            <a:endParaRPr lang="en-US" dirty="0"/>
          </a:p>
          <a:p>
            <a:r>
              <a:rPr lang="en-US" dirty="0"/>
              <a:t>How do we ”smartly” list the contents of an infinite language?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86C32-4DA8-8D4A-A1D3-17B79CCF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9105"/>
          </a:xfrm>
        </p:spPr>
        <p:txBody>
          <a:bodyPr>
            <a:normAutofit/>
          </a:bodyPr>
          <a:lstStyle/>
          <a:p>
            <a:r>
              <a:rPr lang="en-US" dirty="0"/>
              <a:t>Listing the Contents of Infinite Languages Conveniently</a:t>
            </a:r>
          </a:p>
        </p:txBody>
      </p:sp>
    </p:spTree>
    <p:extLst>
      <p:ext uri="{BB962C8B-B14F-4D97-AF65-F5344CB8AC3E}">
        <p14:creationId xmlns:p14="http://schemas.microsoft.com/office/powerpoint/2010/main" val="1475593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E0CC-DF91-6540-8344-4B9E38A4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English word “lexicographic” defined…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DE21-AA40-A943-9FD4-8C71173B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Lexicographic</a:t>
            </a:r>
          </a:p>
          <a:p>
            <a:pPr lvl="1"/>
            <a:r>
              <a:rPr lang="en-US" dirty="0"/>
              <a:t>Means “as in a dictionary”</a:t>
            </a:r>
          </a:p>
          <a:p>
            <a:pPr lvl="1"/>
            <a:r>
              <a:rPr lang="en-US" dirty="0"/>
              <a:t>i.e. list </a:t>
            </a:r>
            <a:r>
              <a:rPr lang="en-US" dirty="0">
                <a:solidFill>
                  <a:srgbClr val="0432FF"/>
                </a:solidFill>
              </a:rPr>
              <a:t>apple</a:t>
            </a:r>
            <a:r>
              <a:rPr lang="en-US" dirty="0"/>
              <a:t> before </a:t>
            </a:r>
            <a:r>
              <a:rPr lang="en-US" dirty="0">
                <a:solidFill>
                  <a:srgbClr val="0432FF"/>
                </a:solidFill>
              </a:rPr>
              <a:t>pop</a:t>
            </a:r>
            <a:r>
              <a:rPr lang="en-US" dirty="0"/>
              <a:t>  etc.</a:t>
            </a:r>
          </a:p>
          <a:p>
            <a:pPr lvl="1"/>
            <a:endParaRPr lang="en-US" dirty="0"/>
          </a:p>
          <a:p>
            <a:r>
              <a:rPr lang="en-US" dirty="0"/>
              <a:t>What about 001 versus 10 ?</a:t>
            </a:r>
          </a:p>
          <a:p>
            <a:pPr lvl="1"/>
            <a:r>
              <a:rPr lang="en-US" dirty="0"/>
              <a:t>Pretend that  0  is before 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001 comes before 10  in the lexicographic order!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03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31BF-882E-A749-B4BA-629B0AA1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30B9-6E83-E041-8120-4C0CE726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listing method that guarantees that you will list each string eventually</a:t>
            </a:r>
          </a:p>
          <a:p>
            <a:endParaRPr lang="en-US" dirty="0"/>
          </a:p>
          <a:p>
            <a:r>
              <a:rPr lang="en-US" dirty="0"/>
              <a:t>E.g. suppose you take {0,1}*</a:t>
            </a:r>
          </a:p>
          <a:p>
            <a:endParaRPr lang="en-US" dirty="0"/>
          </a:p>
          <a:p>
            <a:pPr lvl="1"/>
            <a:r>
              <a:rPr lang="en-US" dirty="0"/>
              <a:t>If you go lexicographically, you will go like this:</a:t>
            </a:r>
          </a:p>
          <a:p>
            <a:pPr lvl="2"/>
            <a:r>
              <a:rPr lang="en-US" dirty="0"/>
              <a:t>‘’, 0, 00, 000, 0000, 00000, ….    (never will you list a 1</a:t>
            </a:r>
          </a:p>
          <a:p>
            <a:pPr lvl="2"/>
            <a:endParaRPr lang="en-US" dirty="0"/>
          </a:p>
          <a:p>
            <a:r>
              <a:rPr lang="en-US" dirty="0"/>
              <a:t>We therefore (almost always) prefer the </a:t>
            </a:r>
            <a:r>
              <a:rPr lang="en-US" dirty="0">
                <a:solidFill>
                  <a:srgbClr val="FF0000"/>
                </a:solidFill>
              </a:rPr>
              <a:t>enumeration order 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3290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5"/>
            <a:ext cx="1105535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enumeration and non-enumeration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0" y="4427957"/>
            <a:ext cx="117221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0" y="2288068"/>
            <a:ext cx="11595100" cy="105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420" y="1496836"/>
            <a:ext cx="10383210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Numeric order : This is an enumeration (gets to any string eventually,     i.e. in a FINITE NUMBER of steps)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420" y="3469564"/>
            <a:ext cx="10383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Lexicographic order : NOT an enumeration. Does not guarantee to EVER get to some strings (anything containing 1 won’t be listed !!)</a:t>
            </a:r>
          </a:p>
        </p:txBody>
      </p:sp>
    </p:spTree>
    <p:extLst>
      <p:ext uri="{BB962C8B-B14F-4D97-AF65-F5344CB8AC3E}">
        <p14:creationId xmlns:p14="http://schemas.microsoft.com/office/powerpoint/2010/main" val="32571300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5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See the book for code that enumerates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43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Reversal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each string in the language</a:t>
            </a:r>
          </a:p>
        </p:txBody>
      </p:sp>
    </p:spTree>
    <p:extLst>
      <p:ext uri="{BB962C8B-B14F-4D97-AF65-F5344CB8AC3E}">
        <p14:creationId xmlns:p14="http://schemas.microsoft.com/office/powerpoint/2010/main" val="72315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10A5-9543-004C-B027-2D5AECA6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Lecture-2: Where we are going with all this</a:t>
            </a:r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48587EA-5717-874C-9B36-65B1E968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85" y="983412"/>
            <a:ext cx="8125732" cy="5624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781869-E441-D248-B399-3E2558DF198D}"/>
              </a:ext>
            </a:extLst>
          </p:cNvPr>
          <p:cNvSpPr txBox="1"/>
          <p:nvPr/>
        </p:nvSpPr>
        <p:spPr>
          <a:xfrm>
            <a:off x="838200" y="2432957"/>
            <a:ext cx="1383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you</a:t>
            </a:r>
          </a:p>
          <a:p>
            <a:r>
              <a:rPr lang="en-US" dirty="0"/>
              <a:t>Understand</a:t>
            </a:r>
          </a:p>
          <a:p>
            <a:r>
              <a:rPr lang="en-US" dirty="0"/>
              <a:t>a complex</a:t>
            </a:r>
          </a:p>
          <a:p>
            <a:r>
              <a:rPr lang="en-US" dirty="0"/>
              <a:t>language?</a:t>
            </a:r>
          </a:p>
        </p:txBody>
      </p:sp>
    </p:spTree>
    <p:extLst>
      <p:ext uri="{BB962C8B-B14F-4D97-AF65-F5344CB8AC3E}">
        <p14:creationId xmlns:p14="http://schemas.microsoft.com/office/powerpoint/2010/main" val="33587043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5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and Language Reversal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279" y="1083055"/>
            <a:ext cx="68834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0" y="1117107"/>
            <a:ext cx="2946400" cy="787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30" y="1943739"/>
            <a:ext cx="7272463" cy="4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203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5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Exercise: Set Comprehension for Palindromes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5304" y="1292317"/>
            <a:ext cx="1012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Write a set comprehension listing all palindromes over {</a:t>
            </a:r>
            <a:r>
              <a:rPr lang="en-US" sz="2800" dirty="0" err="1"/>
              <a:t>a,b</a:t>
            </a:r>
            <a:r>
              <a:rPr lang="en-US" sz="28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9F07-50C6-3C48-AA73-F2692FBD532E}"/>
              </a:ext>
            </a:extLst>
          </p:cNvPr>
          <p:cNvSpPr txBox="1"/>
          <p:nvPr/>
        </p:nvSpPr>
        <p:spPr>
          <a:xfrm>
            <a:off x="1119316" y="2286131"/>
            <a:ext cx="101292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Message me the answer, writing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Pal = { pattern :  condition }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0432FF"/>
                </a:solidFill>
              </a:rPr>
              <a:t>Requirement: Form the “pattern” using  three concatenations as follows</a:t>
            </a:r>
          </a:p>
          <a:p>
            <a:endParaRPr lang="en-US" sz="2400" dirty="0">
              <a:solidFill>
                <a:srgbClr val="0432FF"/>
              </a:solidFill>
            </a:endParaRPr>
          </a:p>
          <a:p>
            <a:r>
              <a:rPr lang="en-US" sz="2400" dirty="0">
                <a:solidFill>
                  <a:srgbClr val="0432FF"/>
                </a:solidFill>
              </a:rPr>
              <a:t>  </a:t>
            </a:r>
            <a:r>
              <a:rPr lang="en-US" sz="2400" dirty="0" err="1">
                <a:solidFill>
                  <a:srgbClr val="0432FF"/>
                </a:solidFill>
              </a:rPr>
              <a:t>SomeLanguage</a:t>
            </a:r>
            <a:r>
              <a:rPr lang="en-US" sz="2400" dirty="0">
                <a:solidFill>
                  <a:srgbClr val="0432FF"/>
                </a:solidFill>
              </a:rPr>
              <a:t>   </a:t>
            </a:r>
            <a:r>
              <a:rPr lang="en-US" sz="2400" dirty="0" err="1">
                <a:solidFill>
                  <a:srgbClr val="0432FF"/>
                </a:solidFill>
              </a:rPr>
              <a:t>SomethingInTheMiddle</a:t>
            </a:r>
            <a:r>
              <a:rPr lang="en-US" sz="2400" dirty="0">
                <a:solidFill>
                  <a:srgbClr val="0432FF"/>
                </a:solidFill>
              </a:rPr>
              <a:t>  </a:t>
            </a:r>
            <a:r>
              <a:rPr lang="en-US" sz="2400" dirty="0" err="1">
                <a:solidFill>
                  <a:srgbClr val="0432FF"/>
                </a:solidFill>
              </a:rPr>
              <a:t>SomeLanguage</a:t>
            </a:r>
            <a:endParaRPr lang="en-US" sz="2400" dirty="0">
              <a:solidFill>
                <a:srgbClr val="0432FF"/>
              </a:solidFill>
            </a:endParaRPr>
          </a:p>
          <a:p>
            <a:endParaRPr lang="en-US" sz="2400" dirty="0">
              <a:solidFill>
                <a:srgbClr val="0432FF"/>
              </a:solidFill>
            </a:endParaRPr>
          </a:p>
          <a:p>
            <a:r>
              <a:rPr lang="en-US" sz="2400" dirty="0">
                <a:solidFill>
                  <a:srgbClr val="0432FF"/>
                </a:solidFill>
              </a:rPr>
              <a:t>The “condition” can be something obvious such as “w \in Sigma^*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96731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5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Exercise: Set Comprehension for Palindromes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26140" y="2123590"/>
            <a:ext cx="6768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Is star(Pal) = Pal 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Justify your answer   (Sigma = {</a:t>
            </a:r>
            <a:r>
              <a:rPr lang="en-US" sz="2800" dirty="0" err="1"/>
              <a:t>a,b</a:t>
            </a:r>
            <a:r>
              <a:rPr lang="en-US" sz="2800" dirty="0"/>
              <a:t>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9F07-50C6-3C48-AA73-F2692FBD532E}"/>
              </a:ext>
            </a:extLst>
          </p:cNvPr>
          <p:cNvSpPr txBox="1"/>
          <p:nvPr/>
        </p:nvSpPr>
        <p:spPr>
          <a:xfrm>
            <a:off x="235527" y="3429000"/>
            <a:ext cx="1145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Message me the answer, sending a counterexample if false, and a short proof if so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8D090-83D3-5344-9ABA-8D0C628BA351}"/>
              </a:ext>
            </a:extLst>
          </p:cNvPr>
          <p:cNvSpPr txBox="1"/>
          <p:nvPr/>
        </p:nvSpPr>
        <p:spPr>
          <a:xfrm>
            <a:off x="2602523" y="4982308"/>
            <a:ext cx="6923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E8F00"/>
                </a:solidFill>
              </a:rPr>
              <a:t>Please try this analytically and also through experimentation! </a:t>
            </a:r>
          </a:p>
          <a:p>
            <a:r>
              <a:rPr lang="en-US" b="1" dirty="0">
                <a:solidFill>
                  <a:srgbClr val="4E8F00"/>
                </a:solidFill>
              </a:rPr>
              <a:t>We will discuss on Tuesday.</a:t>
            </a:r>
          </a:p>
        </p:txBody>
      </p:sp>
    </p:spTree>
    <p:extLst>
      <p:ext uri="{BB962C8B-B14F-4D97-AF65-F5344CB8AC3E}">
        <p14:creationId xmlns:p14="http://schemas.microsoft.com/office/powerpoint/2010/main" val="39995831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Exercise: Enumerate 8 strings from  (({</a:t>
            </a:r>
            <a:r>
              <a:rPr lang="en-US" sz="3200" dirty="0" err="1"/>
              <a:t>a,ab</a:t>
            </a:r>
            <a:r>
              <a:rPr lang="en-US" sz="3200" dirty="0"/>
              <a:t>}{</a:t>
            </a:r>
            <a:r>
              <a:rPr lang="en-US" sz="3200" dirty="0" err="1"/>
              <a:t>a,ab</a:t>
            </a:r>
            <a:r>
              <a:rPr lang="en-US" sz="3200" dirty="0"/>
              <a:t>})^R)^*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3BB87-B681-B546-92F2-9D6398E1F0B0}"/>
              </a:ext>
            </a:extLst>
          </p:cNvPr>
          <p:cNvSpPr txBox="1"/>
          <p:nvPr/>
        </p:nvSpPr>
        <p:spPr>
          <a:xfrm>
            <a:off x="838200" y="1675095"/>
            <a:ext cx="10233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Here, juxtaposition is concatenation, ^R is reverse, and ^* is Kleene star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21AF9-3BBB-B844-9BD0-4951FAA5BD18}"/>
              </a:ext>
            </a:extLst>
          </p:cNvPr>
          <p:cNvSpPr txBox="1"/>
          <p:nvPr/>
        </p:nvSpPr>
        <p:spPr>
          <a:xfrm>
            <a:off x="429491" y="2835370"/>
            <a:ext cx="11319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Message me (or try at home if we don’t get to it in class). Expand the * </a:t>
            </a:r>
            <a:r>
              <a:rPr lang="en-US" sz="2400" dirty="0" err="1">
                <a:solidFill>
                  <a:srgbClr val="FF0000"/>
                </a:solidFill>
              </a:rPr>
              <a:t>upto</a:t>
            </a:r>
            <a:r>
              <a:rPr lang="en-US" sz="2400" dirty="0">
                <a:solidFill>
                  <a:srgbClr val="FF0000"/>
                </a:solidFill>
              </a:rPr>
              <a:t> 2.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874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18CB-3891-B34F-BE6D-EAEF44CA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85" y="1202034"/>
            <a:ext cx="10515600" cy="2564053"/>
          </a:xfrm>
        </p:spPr>
        <p:txBody>
          <a:bodyPr>
            <a:normAutofit/>
          </a:bodyPr>
          <a:lstStyle/>
          <a:p>
            <a:r>
              <a:rPr lang="en-US" dirty="0"/>
              <a:t>This finishes Chapters 2 and 3  </a:t>
            </a:r>
            <a:br>
              <a:rPr lang="en-US" dirty="0"/>
            </a:br>
            <a:r>
              <a:rPr lang="en-US" dirty="0"/>
              <a:t>(Ch1 is mainly a self-study)</a:t>
            </a:r>
          </a:p>
        </p:txBody>
      </p:sp>
    </p:spTree>
    <p:extLst>
      <p:ext uri="{BB962C8B-B14F-4D97-AF65-F5344CB8AC3E}">
        <p14:creationId xmlns:p14="http://schemas.microsoft.com/office/powerpoint/2010/main" val="15638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10A5-9543-004C-B027-2D5AECA6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Lecture-2: Where we are going with all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81869-E441-D248-B399-3E2558DF198D}"/>
              </a:ext>
            </a:extLst>
          </p:cNvPr>
          <p:cNvSpPr txBox="1"/>
          <p:nvPr/>
        </p:nvSpPr>
        <p:spPr>
          <a:xfrm>
            <a:off x="838200" y="2432957"/>
            <a:ext cx="1319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 it up</a:t>
            </a:r>
          </a:p>
          <a:p>
            <a:r>
              <a:rPr lang="en-US" dirty="0"/>
              <a:t>Into its</a:t>
            </a:r>
          </a:p>
          <a:p>
            <a:r>
              <a:rPr lang="en-US" dirty="0"/>
              <a:t>parts!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7A45FC-298E-7F4E-BDEE-D7699E25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1524000"/>
            <a:ext cx="6680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10A5-9543-004C-B027-2D5AECA6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Lecture-2: Where we are going with all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81869-E441-D248-B399-3E2558DF198D}"/>
              </a:ext>
            </a:extLst>
          </p:cNvPr>
          <p:cNvSpPr txBox="1"/>
          <p:nvPr/>
        </p:nvSpPr>
        <p:spPr>
          <a:xfrm>
            <a:off x="838200" y="2432957"/>
            <a:ext cx="1319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 it up</a:t>
            </a:r>
          </a:p>
          <a:p>
            <a:r>
              <a:rPr lang="en-US" dirty="0"/>
              <a:t>Into its</a:t>
            </a:r>
          </a:p>
          <a:p>
            <a:r>
              <a:rPr lang="en-US" dirty="0"/>
              <a:t>parts!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2E2F9-2014-DD4C-B9CF-397C261B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1530350"/>
            <a:ext cx="67945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3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10A5-9543-004C-B027-2D5AECA6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Lecture-2: Where we are going with all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81869-E441-D248-B399-3E2558DF198D}"/>
              </a:ext>
            </a:extLst>
          </p:cNvPr>
          <p:cNvSpPr txBox="1"/>
          <p:nvPr/>
        </p:nvSpPr>
        <p:spPr>
          <a:xfrm>
            <a:off x="838200" y="2432957"/>
            <a:ext cx="1319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 it up</a:t>
            </a:r>
          </a:p>
          <a:p>
            <a:r>
              <a:rPr lang="en-US" dirty="0"/>
              <a:t>Into its</a:t>
            </a:r>
          </a:p>
          <a:p>
            <a:r>
              <a:rPr lang="en-US" dirty="0"/>
              <a:t>parts!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97C57C-11F1-8D4C-99A2-59628A96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234622"/>
            <a:ext cx="66929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4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11496</TotalTime>
  <Words>2471</Words>
  <Application>Microsoft Macintosh PowerPoint</Application>
  <PresentationFormat>Widescreen</PresentationFormat>
  <Paragraphs>351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Trebuchet MS</vt:lpstr>
      <vt:lpstr>Office Theme</vt:lpstr>
      <vt:lpstr>CS 3100, Models of Computation, Fall 2020</vt:lpstr>
      <vt:lpstr>Lecture-2 focus: Ensure good grasp of  Ch 2,3 </vt:lpstr>
      <vt:lpstr>Tips on Assignment-1</vt:lpstr>
      <vt:lpstr>Checking that you can run the Jove notebooks</vt:lpstr>
      <vt:lpstr>Lecture-2: Practical uses of Concat and Star</vt:lpstr>
      <vt:lpstr>Lecture-2: Where we are going with all this</vt:lpstr>
      <vt:lpstr>Lecture-2: Where we are going with all this</vt:lpstr>
      <vt:lpstr>Lecture-2: Where we are going with all this</vt:lpstr>
      <vt:lpstr>Lecture-2: Where we are going with all this</vt:lpstr>
      <vt:lpstr>Lecture-2: Where we are going with all this</vt:lpstr>
      <vt:lpstr>Language concatenation</vt:lpstr>
      <vt:lpstr>Interesting facts : let alphabet Sigma = {0,1}</vt:lpstr>
      <vt:lpstr>Language Concatenation Expressed in Python</vt:lpstr>
      <vt:lpstr>The notions of Zero and One for mult and exp</vt:lpstr>
      <vt:lpstr>Assessment: Language concatenation</vt:lpstr>
      <vt:lpstr>            (wait a few mins)</vt:lpstr>
      <vt:lpstr>Assessment: Language concatenation</vt:lpstr>
      <vt:lpstr>Assessment: Language Concatenation</vt:lpstr>
      <vt:lpstr>Assessment: Language Concatenation</vt:lpstr>
      <vt:lpstr>Assessment: Language Concatenation</vt:lpstr>
      <vt:lpstr>Assessment: Language Concatenation</vt:lpstr>
      <vt:lpstr>Assessment: Language Concatenation</vt:lpstr>
      <vt:lpstr>Assessment: Language Concatenation</vt:lpstr>
      <vt:lpstr>Assessment: Language Concatenation</vt:lpstr>
      <vt:lpstr>Assessment: Language Concatenation</vt:lpstr>
      <vt:lpstr>Assessment: Language Concatenation</vt:lpstr>
      <vt:lpstr>Zero and One of Concatenation</vt:lpstr>
      <vt:lpstr>If concatenation is like multiplication, then doing concatenation many times is like …. ?</vt:lpstr>
      <vt:lpstr>If concatenation is like multiplication, then doing concatenation many times is like …. Exponentiation</vt:lpstr>
      <vt:lpstr>Assessment: Exponentiation of a Language</vt:lpstr>
      <vt:lpstr>Answer for Language Concatenation Definition</vt:lpstr>
      <vt:lpstr>Defining lexp in Python (`language exp’)</vt:lpstr>
      <vt:lpstr>What else can we do with languages?</vt:lpstr>
      <vt:lpstr>What else can we do with languages?</vt:lpstr>
      <vt:lpstr>What else can we do with languages?</vt:lpstr>
      <vt:lpstr>Universal Language (over an alphabet)</vt:lpstr>
      <vt:lpstr> The universe of all strings over {0,1} is as below  The first line defines the set of strings of length 0  The second line defines the set of strings of length 1 ,  etc. </vt:lpstr>
      <vt:lpstr>We define the “star” operator that takes the repeated unions of these exponents</vt:lpstr>
      <vt:lpstr>Definition of Star (three equivalent ones)</vt:lpstr>
      <vt:lpstr>Example : What is {0,1}* ?</vt:lpstr>
      <vt:lpstr>For use in Jove, define a convenient operator called “star upto n”</vt:lpstr>
      <vt:lpstr>We can now define “star upto” recursively</vt:lpstr>
      <vt:lpstr>Once we define “star upto n”, we can define the “true star” by sending n to infinity!</vt:lpstr>
      <vt:lpstr>Summary of ideas</vt:lpstr>
      <vt:lpstr>THE COMPLEMENT OF A LANGUAGE, L</vt:lpstr>
      <vt:lpstr>Defining the complement in Python</vt:lpstr>
      <vt:lpstr>Assessment</vt:lpstr>
      <vt:lpstr>Notice that Star can be applied to any language – not just alphabets!  Example: What is {a, ba}* ?</vt:lpstr>
      <vt:lpstr>The star of ANY language CONTAINS </vt:lpstr>
      <vt:lpstr>The star of ANY language CONTAINS </vt:lpstr>
      <vt:lpstr>Assessment: Property of Star</vt:lpstr>
      <vt:lpstr>Assessment: Property of Star</vt:lpstr>
      <vt:lpstr>Listing the Contents of Infinite Languages Conveniently</vt:lpstr>
      <vt:lpstr>Listing the Contents of Infinite Languages Conveniently</vt:lpstr>
      <vt:lpstr>An English word “lexicographic” defined…</vt:lpstr>
      <vt:lpstr>Basic Idea</vt:lpstr>
      <vt:lpstr>Example of enumeration and non-enumeration</vt:lpstr>
      <vt:lpstr>See the book for code that enumerates</vt:lpstr>
      <vt:lpstr>Language Reversal</vt:lpstr>
      <vt:lpstr>String and Language Reversal</vt:lpstr>
      <vt:lpstr>Exercise: Set Comprehension for Palindromes</vt:lpstr>
      <vt:lpstr>Exercise: Set Comprehension for Palindromes</vt:lpstr>
      <vt:lpstr>Exercise: Enumerate 8 strings from  (({a,ab}{a,ab})^R)^*</vt:lpstr>
      <vt:lpstr>This finishes Chapters 2 and 3   (Ch1 is mainly a self-study)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470</cp:revision>
  <cp:lastPrinted>2020-01-02T17:56:37Z</cp:lastPrinted>
  <dcterms:created xsi:type="dcterms:W3CDTF">2017-08-23T19:27:01Z</dcterms:created>
  <dcterms:modified xsi:type="dcterms:W3CDTF">2020-08-27T22:42:35Z</dcterms:modified>
</cp:coreProperties>
</file>