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414" r:id="rId2"/>
    <p:sldId id="882" r:id="rId3"/>
    <p:sldId id="883" r:id="rId4"/>
    <p:sldId id="884" r:id="rId5"/>
    <p:sldId id="885" r:id="rId6"/>
    <p:sldId id="879" r:id="rId7"/>
    <p:sldId id="880" r:id="rId8"/>
    <p:sldId id="881" r:id="rId9"/>
    <p:sldId id="764" r:id="rId10"/>
    <p:sldId id="818" r:id="rId11"/>
    <p:sldId id="820" r:id="rId12"/>
    <p:sldId id="858" r:id="rId13"/>
    <p:sldId id="843" r:id="rId14"/>
    <p:sldId id="859" r:id="rId15"/>
    <p:sldId id="821" r:id="rId16"/>
    <p:sldId id="844" r:id="rId17"/>
    <p:sldId id="860" r:id="rId18"/>
    <p:sldId id="822" r:id="rId19"/>
    <p:sldId id="845" r:id="rId20"/>
    <p:sldId id="861" r:id="rId21"/>
    <p:sldId id="823" r:id="rId22"/>
    <p:sldId id="846" r:id="rId23"/>
    <p:sldId id="824" r:id="rId24"/>
    <p:sldId id="847" r:id="rId25"/>
    <p:sldId id="825" r:id="rId26"/>
    <p:sldId id="848" r:id="rId27"/>
    <p:sldId id="862" r:id="rId28"/>
    <p:sldId id="826" r:id="rId29"/>
    <p:sldId id="849" r:id="rId30"/>
    <p:sldId id="829" r:id="rId31"/>
    <p:sldId id="863" r:id="rId32"/>
    <p:sldId id="864" r:id="rId33"/>
    <p:sldId id="877" r:id="rId34"/>
    <p:sldId id="865" r:id="rId35"/>
    <p:sldId id="866" r:id="rId36"/>
    <p:sldId id="867" r:id="rId37"/>
    <p:sldId id="868" r:id="rId38"/>
    <p:sldId id="833" r:id="rId39"/>
    <p:sldId id="875" r:id="rId40"/>
    <p:sldId id="876" r:id="rId41"/>
    <p:sldId id="878" r:id="rId42"/>
    <p:sldId id="832" r:id="rId43"/>
    <p:sldId id="839" r:id="rId44"/>
    <p:sldId id="84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0000"/>
    <a:srgbClr val="4E8F00"/>
    <a:srgbClr val="FF40FF"/>
    <a:srgbClr val="FF7E79"/>
    <a:srgbClr val="945200"/>
    <a:srgbClr val="0096FF"/>
    <a:srgbClr val="011893"/>
    <a:srgbClr val="005493"/>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4"/>
    <p:restoredTop sz="93539"/>
  </p:normalViewPr>
  <p:slideViewPr>
    <p:cSldViewPr snapToGrid="0" snapToObjects="1">
      <p:cViewPr varScale="1">
        <p:scale>
          <a:sx n="80" d="100"/>
          <a:sy n="80" d="100"/>
        </p:scale>
        <p:origin x="200" y="9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9/1/20</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9/1/20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79886-461D-DD47-9D0C-6C305824B494}" type="slidenum">
              <a:rPr lang="en-US" smtClean="0"/>
              <a:t>2</a:t>
            </a:fld>
            <a:endParaRPr lang="en-US"/>
          </a:p>
        </p:txBody>
      </p:sp>
    </p:spTree>
    <p:extLst>
      <p:ext uri="{BB962C8B-B14F-4D97-AF65-F5344CB8AC3E}">
        <p14:creationId xmlns:p14="http://schemas.microsoft.com/office/powerpoint/2010/main" val="136605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79886-461D-DD47-9D0C-6C305824B494}" type="slidenum">
              <a:rPr lang="en-US" smtClean="0"/>
              <a:t>3</a:t>
            </a:fld>
            <a:endParaRPr lang="en-US"/>
          </a:p>
        </p:txBody>
      </p:sp>
    </p:spTree>
    <p:extLst>
      <p:ext uri="{BB962C8B-B14F-4D97-AF65-F5344CB8AC3E}">
        <p14:creationId xmlns:p14="http://schemas.microsoft.com/office/powerpoint/2010/main" val="426476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79886-461D-DD47-9D0C-6C305824B494}" type="slidenum">
              <a:rPr lang="en-US" smtClean="0"/>
              <a:t>4</a:t>
            </a:fld>
            <a:endParaRPr lang="en-US"/>
          </a:p>
        </p:txBody>
      </p:sp>
    </p:spTree>
    <p:extLst>
      <p:ext uri="{BB962C8B-B14F-4D97-AF65-F5344CB8AC3E}">
        <p14:creationId xmlns:p14="http://schemas.microsoft.com/office/powerpoint/2010/main" val="172916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79886-461D-DD47-9D0C-6C305824B494}" type="slidenum">
              <a:rPr lang="en-US" smtClean="0"/>
              <a:t>5</a:t>
            </a:fld>
            <a:endParaRPr lang="en-US"/>
          </a:p>
        </p:txBody>
      </p:sp>
    </p:spTree>
    <p:extLst>
      <p:ext uri="{BB962C8B-B14F-4D97-AF65-F5344CB8AC3E}">
        <p14:creationId xmlns:p14="http://schemas.microsoft.com/office/powerpoint/2010/main" val="249513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659468"/>
          </a:xfrm>
          <a:solidFill>
            <a:schemeClr val="accent2">
              <a:lumMod val="40000"/>
              <a:lumOff val="60000"/>
              <a:alpha val="98824"/>
            </a:schemeClr>
          </a:solidFill>
        </p:spPr>
        <p:txBody>
          <a:bodyPr>
            <a:normAutofit/>
          </a:bodyPr>
          <a:lstStyle/>
          <a:p>
            <a:pPr algn="ctr"/>
            <a:r>
              <a:rPr lang="en-US" sz="3600" dirty="0"/>
              <a:t>CS 3100, Models of Computation, Fall 2020, </a:t>
            </a:r>
            <a:r>
              <a:rPr lang="en-US" sz="3600" dirty="0" err="1"/>
              <a:t>Lec</a:t>
            </a:r>
            <a:r>
              <a:rPr lang="en-US" sz="3600" dirty="0"/>
              <a:t> 3</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Introducing DFA</a:t>
            </a:r>
          </a:p>
        </p:txBody>
      </p:sp>
      <p:sp>
        <p:nvSpPr>
          <p:cNvPr id="3" name="Content Placeholder 2"/>
          <p:cNvSpPr>
            <a:spLocks noGrp="1"/>
          </p:cNvSpPr>
          <p:nvPr>
            <p:ph idx="1"/>
          </p:nvPr>
        </p:nvSpPr>
        <p:spPr>
          <a:xfrm>
            <a:off x="838200" y="1181100"/>
            <a:ext cx="10515600" cy="5537200"/>
          </a:xfrm>
        </p:spPr>
        <p:txBody>
          <a:bodyPr>
            <a:normAutofit fontScale="92500" lnSpcReduction="20000"/>
          </a:bodyPr>
          <a:lstStyle/>
          <a:p>
            <a:r>
              <a:rPr lang="en-US" dirty="0"/>
              <a:t>Machines with a </a:t>
            </a:r>
            <a:r>
              <a:rPr lang="en-US" dirty="0">
                <a:solidFill>
                  <a:srgbClr val="0432FF"/>
                </a:solidFill>
              </a:rPr>
              <a:t>finite set of states : “Q”</a:t>
            </a:r>
          </a:p>
          <a:p>
            <a:r>
              <a:rPr lang="en-US" dirty="0"/>
              <a:t>Is </a:t>
            </a:r>
            <a:r>
              <a:rPr lang="en-US" dirty="0">
                <a:solidFill>
                  <a:srgbClr val="0432FF"/>
                </a:solidFill>
              </a:rPr>
              <a:t>defined for an alphabet </a:t>
            </a:r>
            <a:r>
              <a:rPr lang="en-US" dirty="0"/>
              <a:t>Sigma (usually {0,1})</a:t>
            </a:r>
          </a:p>
          <a:p>
            <a:r>
              <a:rPr lang="en-US" dirty="0"/>
              <a:t>Has a </a:t>
            </a:r>
            <a:r>
              <a:rPr lang="en-US" dirty="0">
                <a:solidFill>
                  <a:srgbClr val="0432FF"/>
                </a:solidFill>
              </a:rPr>
              <a:t>single initial state</a:t>
            </a:r>
          </a:p>
          <a:p>
            <a:r>
              <a:rPr lang="en-US" dirty="0"/>
              <a:t>Has </a:t>
            </a:r>
            <a:r>
              <a:rPr lang="en-US" dirty="0">
                <a:solidFill>
                  <a:srgbClr val="0432FF"/>
                </a:solidFill>
              </a:rPr>
              <a:t>some number of final states “F”</a:t>
            </a:r>
          </a:p>
          <a:p>
            <a:pPr lvl="1"/>
            <a:r>
              <a:rPr lang="en-US" dirty="0"/>
              <a:t>Could be none, all of Q, but typically something in-between</a:t>
            </a:r>
          </a:p>
          <a:p>
            <a:r>
              <a:rPr lang="en-US" dirty="0"/>
              <a:t>Has moves defined </a:t>
            </a:r>
          </a:p>
          <a:p>
            <a:pPr lvl="1"/>
            <a:r>
              <a:rPr lang="en-US" dirty="0">
                <a:solidFill>
                  <a:srgbClr val="0432FF"/>
                </a:solidFill>
              </a:rPr>
              <a:t>for every state q in Q  and for every member of Sigma</a:t>
            </a:r>
          </a:p>
          <a:p>
            <a:r>
              <a:rPr lang="en-US" dirty="0">
                <a:solidFill>
                  <a:srgbClr val="0432FF"/>
                </a:solidFill>
              </a:rPr>
              <a:t>Helps define a language!</a:t>
            </a:r>
          </a:p>
          <a:p>
            <a:pPr lvl="1"/>
            <a:r>
              <a:rPr lang="en-US" dirty="0"/>
              <a:t>Any string that takes the DFA from the initial state (I or IF) to one of the states in “F” is accepted by the DFA  (it belongs to the DFA’s language)</a:t>
            </a:r>
          </a:p>
          <a:p>
            <a:pPr marL="457200" lvl="1" indent="0">
              <a:buNone/>
            </a:pPr>
            <a:endParaRPr lang="en-US" dirty="0">
              <a:solidFill>
                <a:srgbClr val="0432FF"/>
              </a:solidFill>
            </a:endParaRPr>
          </a:p>
          <a:p>
            <a:r>
              <a:rPr lang="en-US" dirty="0"/>
              <a:t>All such strings are </a:t>
            </a:r>
            <a:r>
              <a:rPr lang="en-US" dirty="0">
                <a:solidFill>
                  <a:srgbClr val="0432FF"/>
                </a:solidFill>
              </a:rPr>
              <a:t>recognized </a:t>
            </a:r>
            <a:r>
              <a:rPr lang="en-US" dirty="0"/>
              <a:t>by a DFA</a:t>
            </a:r>
          </a:p>
          <a:p>
            <a:pPr lvl="1"/>
            <a:r>
              <a:rPr lang="en-US" dirty="0"/>
              <a:t>Called “the language of the DFA”</a:t>
            </a:r>
          </a:p>
          <a:p>
            <a:pPr lvl="1"/>
            <a:endParaRPr lang="en-US" dirty="0"/>
          </a:p>
          <a:p>
            <a:r>
              <a:rPr lang="en-US" dirty="0"/>
              <a:t>A </a:t>
            </a:r>
            <a:r>
              <a:rPr lang="en-US" dirty="0">
                <a:solidFill>
                  <a:srgbClr val="FF0000"/>
                </a:solidFill>
              </a:rPr>
              <a:t>regular language </a:t>
            </a:r>
            <a:r>
              <a:rPr lang="en-US" dirty="0"/>
              <a:t>is the language of some DFA</a:t>
            </a:r>
          </a:p>
          <a:p>
            <a:pPr lvl="1"/>
            <a:r>
              <a:rPr lang="en-US" dirty="0"/>
              <a:t>Not all languages are regular --- think of the “supermarket entry counter”</a:t>
            </a:r>
          </a:p>
          <a:p>
            <a:endParaRPr lang="en-US" dirty="0"/>
          </a:p>
        </p:txBody>
      </p:sp>
    </p:spTree>
    <p:extLst>
      <p:ext uri="{BB962C8B-B14F-4D97-AF65-F5344CB8AC3E}">
        <p14:creationId xmlns:p14="http://schemas.microsoft.com/office/powerpoint/2010/main" val="134614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1778"/>
            <a:ext cx="5321300" cy="55846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5" name="TextBox 4">
            <a:extLst>
              <a:ext uri="{FF2B5EF4-FFF2-40B4-BE49-F238E27FC236}">
                <a16:creationId xmlns:a16="http://schemas.microsoft.com/office/drawing/2014/main" id="{9FD936CE-5461-B34A-9677-86186E9E543E}"/>
              </a:ext>
            </a:extLst>
          </p:cNvPr>
          <p:cNvSpPr txBox="1"/>
          <p:nvPr/>
        </p:nvSpPr>
        <p:spPr>
          <a:xfrm>
            <a:off x="7885355" y="2807746"/>
            <a:ext cx="3233578" cy="1200329"/>
          </a:xfrm>
          <a:prstGeom prst="rect">
            <a:avLst/>
          </a:prstGeom>
          <a:noFill/>
        </p:spPr>
        <p:txBody>
          <a:bodyPr wrap="none" rtlCol="0">
            <a:spAutoFit/>
          </a:bodyPr>
          <a:lstStyle/>
          <a:p>
            <a:r>
              <a:rPr lang="en-US" dirty="0">
                <a:solidFill>
                  <a:srgbClr val="FF0000"/>
                </a:solidFill>
              </a:rPr>
              <a:t>Message me your answers</a:t>
            </a:r>
          </a:p>
          <a:p>
            <a:r>
              <a:rPr lang="en-US" dirty="0">
                <a:solidFill>
                  <a:srgbClr val="FF0000"/>
                </a:solidFill>
              </a:rPr>
              <a:t>privately on Zoom</a:t>
            </a:r>
          </a:p>
          <a:p>
            <a:endParaRPr lang="en-US" dirty="0"/>
          </a:p>
          <a:p>
            <a:r>
              <a:rPr lang="en-US" dirty="0"/>
              <a:t>I’ll broadcast correct answer </a:t>
            </a:r>
          </a:p>
        </p:txBody>
      </p:sp>
    </p:spTree>
    <p:extLst>
      <p:ext uri="{BB962C8B-B14F-4D97-AF65-F5344CB8AC3E}">
        <p14:creationId xmlns:p14="http://schemas.microsoft.com/office/powerpoint/2010/main" val="185790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p:txBody>
          <a:bodyPr>
            <a:normAutofit fontScale="90000"/>
          </a:bodyPr>
          <a:lstStyle/>
          <a:p>
            <a:r>
              <a:rPr lang="en-US" dirty="0"/>
              <a:t>pause</a:t>
            </a:r>
          </a:p>
        </p:txBody>
      </p:sp>
    </p:spTree>
    <p:extLst>
      <p:ext uri="{BB962C8B-B14F-4D97-AF65-F5344CB8AC3E}">
        <p14:creationId xmlns:p14="http://schemas.microsoft.com/office/powerpoint/2010/main" val="230490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1778"/>
            <a:ext cx="5321300" cy="5584622"/>
          </a:xfrm>
          <a:prstGeom prst="rect">
            <a:avLst/>
          </a:prstGeom>
        </p:spPr>
      </p:pic>
      <p:sp>
        <p:nvSpPr>
          <p:cNvPr id="5" name="TextBox 4">
            <a:extLst>
              <a:ext uri="{FF2B5EF4-FFF2-40B4-BE49-F238E27FC236}">
                <a16:creationId xmlns:a16="http://schemas.microsoft.com/office/drawing/2014/main" id="{A73EE28C-A104-7444-A538-DEE426B629B7}"/>
              </a:ext>
            </a:extLst>
          </p:cNvPr>
          <p:cNvSpPr txBox="1"/>
          <p:nvPr/>
        </p:nvSpPr>
        <p:spPr>
          <a:xfrm>
            <a:off x="7239896" y="1538344"/>
            <a:ext cx="3948197" cy="4524315"/>
          </a:xfrm>
          <a:prstGeom prst="rect">
            <a:avLst/>
          </a:prstGeom>
          <a:noFill/>
        </p:spPr>
        <p:txBody>
          <a:bodyPr wrap="none" rtlCol="0">
            <a:spAutoFit/>
          </a:bodyPr>
          <a:lstStyle/>
          <a:p>
            <a:r>
              <a:rPr lang="en-US" dirty="0">
                <a:solidFill>
                  <a:srgbClr val="0432FF"/>
                </a:solidFill>
              </a:rPr>
              <a:t>It is a DFA (all conditions for its </a:t>
            </a:r>
            <a:r>
              <a:rPr lang="en-US" dirty="0" err="1">
                <a:solidFill>
                  <a:srgbClr val="0432FF"/>
                </a:solidFill>
              </a:rPr>
              <a:t>defn</a:t>
            </a:r>
            <a:endParaRPr lang="en-US" dirty="0">
              <a:solidFill>
                <a:srgbClr val="0432FF"/>
              </a:solidFill>
            </a:endParaRPr>
          </a:p>
          <a:p>
            <a:r>
              <a:rPr lang="en-US" dirty="0">
                <a:solidFill>
                  <a:srgbClr val="0432FF"/>
                </a:solidFill>
              </a:rPr>
              <a:t> are met. </a:t>
            </a:r>
          </a:p>
          <a:p>
            <a:r>
              <a:rPr lang="en-US" dirty="0">
                <a:solidFill>
                  <a:srgbClr val="FF0000"/>
                </a:solidFill>
              </a:rPr>
              <a:t>(Q, Sigma,Delta,q0,F) are all “good”</a:t>
            </a:r>
          </a:p>
          <a:p>
            <a:endParaRPr lang="en-US" dirty="0">
              <a:solidFill>
                <a:srgbClr val="0432FF"/>
              </a:solidFill>
            </a:endParaRPr>
          </a:p>
          <a:p>
            <a:r>
              <a:rPr lang="en-US" dirty="0">
                <a:solidFill>
                  <a:srgbClr val="0432FF"/>
                </a:solidFill>
              </a:rPr>
              <a:t>It accepts all strings from Sigma</a:t>
            </a:r>
          </a:p>
          <a:p>
            <a:endParaRPr lang="en-US" dirty="0">
              <a:solidFill>
                <a:srgbClr val="0432FF"/>
              </a:solidFill>
            </a:endParaRPr>
          </a:p>
          <a:p>
            <a:r>
              <a:rPr lang="en-US" dirty="0">
                <a:solidFill>
                  <a:srgbClr val="0432FF"/>
                </a:solidFill>
              </a:rPr>
              <a:t>So the language is Sigma*</a:t>
            </a:r>
          </a:p>
          <a:p>
            <a:endParaRPr lang="en-US" dirty="0">
              <a:solidFill>
                <a:srgbClr val="0432FF"/>
              </a:solidFill>
            </a:endParaRPr>
          </a:p>
          <a:p>
            <a:r>
              <a:rPr lang="en-US" dirty="0">
                <a:solidFill>
                  <a:srgbClr val="0432FF"/>
                </a:solidFill>
              </a:rPr>
              <a:t>All strings</a:t>
            </a:r>
          </a:p>
          <a:p>
            <a:endParaRPr lang="en-US" dirty="0">
              <a:solidFill>
                <a:srgbClr val="0432FF"/>
              </a:solidFill>
            </a:endParaRPr>
          </a:p>
          <a:p>
            <a:r>
              <a:rPr lang="en-US" dirty="0">
                <a:solidFill>
                  <a:srgbClr val="0432FF"/>
                </a:solidFill>
              </a:rPr>
              <a:t> that start from the “I” state</a:t>
            </a:r>
          </a:p>
          <a:p>
            <a:endParaRPr lang="en-US" dirty="0">
              <a:solidFill>
                <a:srgbClr val="0432FF"/>
              </a:solidFill>
            </a:endParaRPr>
          </a:p>
          <a:p>
            <a:r>
              <a:rPr lang="en-US" dirty="0">
                <a:solidFill>
                  <a:srgbClr val="0432FF"/>
                </a:solidFill>
              </a:rPr>
              <a:t> end up in an “F” state</a:t>
            </a:r>
          </a:p>
          <a:p>
            <a:endParaRPr lang="en-US" dirty="0">
              <a:solidFill>
                <a:srgbClr val="0432FF"/>
              </a:solidFill>
            </a:endParaRPr>
          </a:p>
          <a:p>
            <a:r>
              <a:rPr lang="en-US" dirty="0">
                <a:solidFill>
                  <a:srgbClr val="0432FF"/>
                </a:solidFill>
              </a:rPr>
              <a:t>The state happens to be an IF state</a:t>
            </a:r>
          </a:p>
          <a:p>
            <a:r>
              <a:rPr lang="en-US" dirty="0">
                <a:solidFill>
                  <a:srgbClr val="0432FF"/>
                </a:solidFill>
              </a:rPr>
              <a:t>That is allowed! </a:t>
            </a:r>
          </a:p>
        </p:txBody>
      </p:sp>
    </p:spTree>
    <p:extLst>
      <p:ext uri="{BB962C8B-B14F-4D97-AF65-F5344CB8AC3E}">
        <p14:creationId xmlns:p14="http://schemas.microsoft.com/office/powerpoint/2010/main" val="30457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p:txBody>
          <a:bodyPr>
            <a:normAutofit fontScale="90000"/>
          </a:bodyPr>
          <a:lstStyle/>
          <a:p>
            <a:r>
              <a:rPr lang="en-US" dirty="0"/>
              <a:t>Confirm (can I move on?)</a:t>
            </a:r>
          </a:p>
        </p:txBody>
      </p:sp>
      <p:pic>
        <p:nvPicPr>
          <p:cNvPr id="3" name="Picture 2">
            <a:extLst>
              <a:ext uri="{FF2B5EF4-FFF2-40B4-BE49-F238E27FC236}">
                <a16:creationId xmlns:a16="http://schemas.microsoft.com/office/drawing/2014/main" id="{300D1252-D0D5-B24B-92DA-240C22016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712" y="1993088"/>
            <a:ext cx="2074095" cy="1435912"/>
          </a:xfrm>
          <a:prstGeom prst="rect">
            <a:avLst/>
          </a:prstGeom>
        </p:spPr>
      </p:pic>
    </p:spTree>
    <p:extLst>
      <p:ext uri="{BB962C8B-B14F-4D97-AF65-F5344CB8AC3E}">
        <p14:creationId xmlns:p14="http://schemas.microsoft.com/office/powerpoint/2010/main" val="32576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75860"/>
            <a:ext cx="6045200" cy="5553539"/>
          </a:xfrm>
          <a:prstGeom prst="rect">
            <a:avLst/>
          </a:prstGeom>
        </p:spPr>
      </p:pic>
      <p:sp>
        <p:nvSpPr>
          <p:cNvPr id="6"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7" name="Picture 6">
            <a:extLst>
              <a:ext uri="{FF2B5EF4-FFF2-40B4-BE49-F238E27FC236}">
                <a16:creationId xmlns:a16="http://schemas.microsoft.com/office/drawing/2014/main" id="{4EDE30D1-567A-FF47-9F40-AC73EB2F0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8" name="TextBox 7">
            <a:extLst>
              <a:ext uri="{FF2B5EF4-FFF2-40B4-BE49-F238E27FC236}">
                <a16:creationId xmlns:a16="http://schemas.microsoft.com/office/drawing/2014/main" id="{A63CFA1E-06E1-7545-B24A-37EA60B2E9D7}"/>
              </a:ext>
            </a:extLst>
          </p:cNvPr>
          <p:cNvSpPr txBox="1"/>
          <p:nvPr/>
        </p:nvSpPr>
        <p:spPr>
          <a:xfrm>
            <a:off x="7885355" y="2807746"/>
            <a:ext cx="3233578" cy="1200329"/>
          </a:xfrm>
          <a:prstGeom prst="rect">
            <a:avLst/>
          </a:prstGeom>
          <a:noFill/>
        </p:spPr>
        <p:txBody>
          <a:bodyPr wrap="none" rtlCol="0">
            <a:spAutoFit/>
          </a:bodyPr>
          <a:lstStyle/>
          <a:p>
            <a:r>
              <a:rPr lang="en-US" dirty="0">
                <a:solidFill>
                  <a:srgbClr val="FF0000"/>
                </a:solidFill>
              </a:rPr>
              <a:t>Message me your answers</a:t>
            </a:r>
          </a:p>
          <a:p>
            <a:r>
              <a:rPr lang="en-US" dirty="0">
                <a:solidFill>
                  <a:srgbClr val="FF0000"/>
                </a:solidFill>
              </a:rPr>
              <a:t>privately on Zoom</a:t>
            </a:r>
          </a:p>
          <a:p>
            <a:endParaRPr lang="en-US" dirty="0"/>
          </a:p>
          <a:p>
            <a:r>
              <a:rPr lang="en-US" dirty="0"/>
              <a:t>I’ll broadcast correct answer </a:t>
            </a:r>
          </a:p>
        </p:txBody>
      </p:sp>
    </p:spTree>
    <p:extLst>
      <p:ext uri="{BB962C8B-B14F-4D97-AF65-F5344CB8AC3E}">
        <p14:creationId xmlns:p14="http://schemas.microsoft.com/office/powerpoint/2010/main" val="1352922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75860"/>
            <a:ext cx="6045200" cy="5553539"/>
          </a:xfrm>
          <a:prstGeom prst="rect">
            <a:avLst/>
          </a:prstGeom>
        </p:spPr>
      </p:pic>
      <p:sp>
        <p:nvSpPr>
          <p:cNvPr id="6"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sp>
        <p:nvSpPr>
          <p:cNvPr id="7" name="TextBox 6">
            <a:extLst>
              <a:ext uri="{FF2B5EF4-FFF2-40B4-BE49-F238E27FC236}">
                <a16:creationId xmlns:a16="http://schemas.microsoft.com/office/drawing/2014/main" id="{3B3B3C5F-AD88-C244-A6B6-BCD31E4B9A7C}"/>
              </a:ext>
            </a:extLst>
          </p:cNvPr>
          <p:cNvSpPr txBox="1"/>
          <p:nvPr/>
        </p:nvSpPr>
        <p:spPr>
          <a:xfrm>
            <a:off x="7239896" y="1538344"/>
            <a:ext cx="4280339" cy="4247317"/>
          </a:xfrm>
          <a:prstGeom prst="rect">
            <a:avLst/>
          </a:prstGeom>
          <a:noFill/>
        </p:spPr>
        <p:txBody>
          <a:bodyPr wrap="none" rtlCol="0">
            <a:spAutoFit/>
          </a:bodyPr>
          <a:lstStyle/>
          <a:p>
            <a:r>
              <a:rPr lang="en-US" dirty="0">
                <a:solidFill>
                  <a:srgbClr val="0432FF"/>
                </a:solidFill>
              </a:rPr>
              <a:t>It is a DFA (all conditions for its </a:t>
            </a:r>
            <a:r>
              <a:rPr lang="en-US" dirty="0" err="1">
                <a:solidFill>
                  <a:srgbClr val="0432FF"/>
                </a:solidFill>
              </a:rPr>
              <a:t>defn</a:t>
            </a:r>
            <a:endParaRPr lang="en-US" dirty="0">
              <a:solidFill>
                <a:srgbClr val="0432FF"/>
              </a:solidFill>
            </a:endParaRPr>
          </a:p>
          <a:p>
            <a:r>
              <a:rPr lang="en-US" dirty="0">
                <a:solidFill>
                  <a:srgbClr val="0432FF"/>
                </a:solidFill>
              </a:rPr>
              <a:t> are met. </a:t>
            </a:r>
          </a:p>
          <a:p>
            <a:r>
              <a:rPr lang="en-US" dirty="0">
                <a:solidFill>
                  <a:srgbClr val="FF0000"/>
                </a:solidFill>
              </a:rPr>
              <a:t>(Q, Sigma,Delta,q0,F) are all “good”</a:t>
            </a:r>
          </a:p>
          <a:p>
            <a:endParaRPr lang="en-US" dirty="0">
              <a:solidFill>
                <a:srgbClr val="0432FF"/>
              </a:solidFill>
            </a:endParaRPr>
          </a:p>
          <a:p>
            <a:r>
              <a:rPr lang="en-US" dirty="0">
                <a:solidFill>
                  <a:srgbClr val="0432FF"/>
                </a:solidFill>
              </a:rPr>
              <a:t>It accepts</a:t>
            </a:r>
            <a:r>
              <a:rPr lang="en-US" dirty="0">
                <a:solidFill>
                  <a:srgbClr val="FF0000"/>
                </a:solidFill>
              </a:rPr>
              <a:t> NO </a:t>
            </a:r>
            <a:r>
              <a:rPr lang="en-US" dirty="0">
                <a:solidFill>
                  <a:srgbClr val="0432FF"/>
                </a:solidFill>
              </a:rPr>
              <a:t>strings from Sigma</a:t>
            </a:r>
          </a:p>
          <a:p>
            <a:endParaRPr lang="en-US" dirty="0">
              <a:solidFill>
                <a:srgbClr val="0432FF"/>
              </a:solidFill>
            </a:endParaRPr>
          </a:p>
          <a:p>
            <a:r>
              <a:rPr lang="en-US" dirty="0">
                <a:solidFill>
                  <a:srgbClr val="0432FF"/>
                </a:solidFill>
              </a:rPr>
              <a:t>So the language is the zero language { }</a:t>
            </a:r>
          </a:p>
          <a:p>
            <a:endParaRPr lang="en-US" dirty="0">
              <a:solidFill>
                <a:srgbClr val="0432FF"/>
              </a:solidFill>
            </a:endParaRPr>
          </a:p>
          <a:p>
            <a:r>
              <a:rPr lang="en-US" dirty="0">
                <a:solidFill>
                  <a:srgbClr val="FF0000"/>
                </a:solidFill>
              </a:rPr>
              <a:t>NO</a:t>
            </a:r>
            <a:r>
              <a:rPr lang="en-US" dirty="0">
                <a:solidFill>
                  <a:srgbClr val="0432FF"/>
                </a:solidFill>
              </a:rPr>
              <a:t> strings</a:t>
            </a:r>
          </a:p>
          <a:p>
            <a:endParaRPr lang="en-US" dirty="0">
              <a:solidFill>
                <a:srgbClr val="0432FF"/>
              </a:solidFill>
            </a:endParaRPr>
          </a:p>
          <a:p>
            <a:r>
              <a:rPr lang="en-US" dirty="0">
                <a:solidFill>
                  <a:srgbClr val="0432FF"/>
                </a:solidFill>
              </a:rPr>
              <a:t> that start from the “I” state</a:t>
            </a:r>
          </a:p>
          <a:p>
            <a:endParaRPr lang="en-US" dirty="0">
              <a:solidFill>
                <a:srgbClr val="0432FF"/>
              </a:solidFill>
            </a:endParaRPr>
          </a:p>
          <a:p>
            <a:r>
              <a:rPr lang="en-US" dirty="0">
                <a:solidFill>
                  <a:srgbClr val="0432FF"/>
                </a:solidFill>
              </a:rPr>
              <a:t> end up in an “F” state</a:t>
            </a:r>
          </a:p>
          <a:p>
            <a:endParaRPr lang="en-US" dirty="0">
              <a:solidFill>
                <a:srgbClr val="0432FF"/>
              </a:solidFill>
            </a:endParaRPr>
          </a:p>
          <a:p>
            <a:r>
              <a:rPr lang="en-US" dirty="0">
                <a:solidFill>
                  <a:srgbClr val="0432FF"/>
                </a:solidFill>
              </a:rPr>
              <a:t>There is no F state; that is allowed</a:t>
            </a:r>
          </a:p>
        </p:txBody>
      </p:sp>
    </p:spTree>
    <p:extLst>
      <p:ext uri="{BB962C8B-B14F-4D97-AF65-F5344CB8AC3E}">
        <p14:creationId xmlns:p14="http://schemas.microsoft.com/office/powerpoint/2010/main" val="2332179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p:txBody>
          <a:bodyPr>
            <a:normAutofit fontScale="90000"/>
          </a:bodyPr>
          <a:lstStyle/>
          <a:p>
            <a:r>
              <a:rPr lang="en-US" dirty="0"/>
              <a:t>Confirm (can I move on?)</a:t>
            </a:r>
          </a:p>
        </p:txBody>
      </p:sp>
      <p:pic>
        <p:nvPicPr>
          <p:cNvPr id="3" name="Picture 2">
            <a:extLst>
              <a:ext uri="{FF2B5EF4-FFF2-40B4-BE49-F238E27FC236}">
                <a16:creationId xmlns:a16="http://schemas.microsoft.com/office/drawing/2014/main" id="{300D1252-D0D5-B24B-92DA-240C22016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712" y="1993088"/>
            <a:ext cx="2074095" cy="1435912"/>
          </a:xfrm>
          <a:prstGeom prst="rect">
            <a:avLst/>
          </a:prstGeom>
        </p:spPr>
      </p:pic>
    </p:spTree>
    <p:extLst>
      <p:ext uri="{BB962C8B-B14F-4D97-AF65-F5344CB8AC3E}">
        <p14:creationId xmlns:p14="http://schemas.microsoft.com/office/powerpoint/2010/main" val="401127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64900" cy="618286"/>
          </a:xfrm>
        </p:spPr>
        <p:txBody>
          <a:bodyPr>
            <a:normAutofit fontScale="90000"/>
          </a:bodyPr>
          <a:lstStyle/>
          <a:p>
            <a:r>
              <a:rPr lang="en-US" dirty="0"/>
              <a:t>Is this even a DFA over {0,1} ??  Why or why not?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83412"/>
            <a:ext cx="6731000" cy="5562600"/>
          </a:xfrm>
          <a:prstGeom prst="rect">
            <a:avLst/>
          </a:prstGeom>
        </p:spPr>
      </p:pic>
      <p:pic>
        <p:nvPicPr>
          <p:cNvPr id="6" name="Picture 5">
            <a:extLst>
              <a:ext uri="{FF2B5EF4-FFF2-40B4-BE49-F238E27FC236}">
                <a16:creationId xmlns:a16="http://schemas.microsoft.com/office/drawing/2014/main" id="{D28B2364-8866-9B4A-AE81-71E57961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7" name="TextBox 6">
            <a:extLst>
              <a:ext uri="{FF2B5EF4-FFF2-40B4-BE49-F238E27FC236}">
                <a16:creationId xmlns:a16="http://schemas.microsoft.com/office/drawing/2014/main" id="{682578BE-A98C-3247-9D99-95E7F4E383E3}"/>
              </a:ext>
            </a:extLst>
          </p:cNvPr>
          <p:cNvSpPr txBox="1"/>
          <p:nvPr/>
        </p:nvSpPr>
        <p:spPr>
          <a:xfrm>
            <a:off x="7885355" y="2807746"/>
            <a:ext cx="3233578" cy="1200329"/>
          </a:xfrm>
          <a:prstGeom prst="rect">
            <a:avLst/>
          </a:prstGeom>
          <a:noFill/>
        </p:spPr>
        <p:txBody>
          <a:bodyPr wrap="none" rtlCol="0">
            <a:spAutoFit/>
          </a:bodyPr>
          <a:lstStyle/>
          <a:p>
            <a:r>
              <a:rPr lang="en-US" dirty="0">
                <a:solidFill>
                  <a:srgbClr val="FF0000"/>
                </a:solidFill>
              </a:rPr>
              <a:t>Message me your answers</a:t>
            </a:r>
          </a:p>
          <a:p>
            <a:r>
              <a:rPr lang="en-US" dirty="0">
                <a:solidFill>
                  <a:srgbClr val="FF0000"/>
                </a:solidFill>
              </a:rPr>
              <a:t>privately on Zoom</a:t>
            </a:r>
          </a:p>
          <a:p>
            <a:endParaRPr lang="en-US" dirty="0"/>
          </a:p>
          <a:p>
            <a:r>
              <a:rPr lang="en-US" dirty="0"/>
              <a:t>I’ll broadcast correct answer </a:t>
            </a:r>
          </a:p>
        </p:txBody>
      </p:sp>
    </p:spTree>
    <p:extLst>
      <p:ext uri="{BB962C8B-B14F-4D97-AF65-F5344CB8AC3E}">
        <p14:creationId xmlns:p14="http://schemas.microsoft.com/office/powerpoint/2010/main" val="100348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64900" cy="618286"/>
          </a:xfrm>
        </p:spPr>
        <p:txBody>
          <a:bodyPr>
            <a:normAutofit fontScale="90000"/>
          </a:bodyPr>
          <a:lstStyle/>
          <a:p>
            <a:r>
              <a:rPr lang="en-US" dirty="0"/>
              <a:t>Is this even a DFA over {0,1} ??  Why or why not?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83412"/>
            <a:ext cx="6731000" cy="5562600"/>
          </a:xfrm>
          <a:prstGeom prst="rect">
            <a:avLst/>
          </a:prstGeom>
        </p:spPr>
      </p:pic>
      <p:sp>
        <p:nvSpPr>
          <p:cNvPr id="6" name="TextBox 5">
            <a:extLst>
              <a:ext uri="{FF2B5EF4-FFF2-40B4-BE49-F238E27FC236}">
                <a16:creationId xmlns:a16="http://schemas.microsoft.com/office/drawing/2014/main" id="{700A75A8-E5D3-E54F-99D1-13C0ED7F0BED}"/>
              </a:ext>
            </a:extLst>
          </p:cNvPr>
          <p:cNvSpPr txBox="1"/>
          <p:nvPr/>
        </p:nvSpPr>
        <p:spPr>
          <a:xfrm>
            <a:off x="7569200" y="1997839"/>
            <a:ext cx="4164538" cy="3693319"/>
          </a:xfrm>
          <a:prstGeom prst="rect">
            <a:avLst/>
          </a:prstGeom>
          <a:noFill/>
        </p:spPr>
        <p:txBody>
          <a:bodyPr wrap="none" rtlCol="0">
            <a:spAutoFit/>
          </a:bodyPr>
          <a:lstStyle/>
          <a:p>
            <a:r>
              <a:rPr lang="en-US" dirty="0">
                <a:solidFill>
                  <a:srgbClr val="0432FF"/>
                </a:solidFill>
              </a:rPr>
              <a:t>It is NOT DFA </a:t>
            </a:r>
          </a:p>
          <a:p>
            <a:endParaRPr lang="en-US" dirty="0">
              <a:solidFill>
                <a:srgbClr val="0432FF"/>
              </a:solidFill>
            </a:endParaRPr>
          </a:p>
          <a:p>
            <a:r>
              <a:rPr lang="en-US" dirty="0">
                <a:solidFill>
                  <a:srgbClr val="0432FF"/>
                </a:solidFill>
              </a:rPr>
              <a:t> </a:t>
            </a:r>
          </a:p>
          <a:p>
            <a:r>
              <a:rPr lang="en-US" dirty="0">
                <a:solidFill>
                  <a:srgbClr val="FF0000"/>
                </a:solidFill>
              </a:rPr>
              <a:t>(Q, Sigma,Delta,q0,F) is broken</a:t>
            </a:r>
          </a:p>
          <a:p>
            <a:r>
              <a:rPr lang="en-US" dirty="0">
                <a:solidFill>
                  <a:srgbClr val="FF0000"/>
                </a:solidFill>
              </a:rPr>
              <a:t> with respect to Delta</a:t>
            </a:r>
          </a:p>
          <a:p>
            <a:endParaRPr lang="en-US" dirty="0">
              <a:solidFill>
                <a:srgbClr val="0432FF"/>
              </a:solidFill>
            </a:endParaRPr>
          </a:p>
          <a:p>
            <a:r>
              <a:rPr lang="en-US" dirty="0">
                <a:solidFill>
                  <a:srgbClr val="0432FF"/>
                </a:solidFill>
              </a:rPr>
              <a:t>It does not have a move on a ‘1’</a:t>
            </a:r>
          </a:p>
          <a:p>
            <a:endParaRPr lang="en-US" dirty="0">
              <a:solidFill>
                <a:srgbClr val="0432FF"/>
              </a:solidFill>
            </a:endParaRPr>
          </a:p>
          <a:p>
            <a:r>
              <a:rPr lang="en-US" dirty="0">
                <a:solidFill>
                  <a:srgbClr val="0432FF"/>
                </a:solidFill>
              </a:rPr>
              <a:t>Thus </a:t>
            </a:r>
            <a:r>
              <a:rPr lang="en-US" dirty="0">
                <a:solidFill>
                  <a:srgbClr val="FF0000"/>
                </a:solidFill>
              </a:rPr>
              <a:t>Delta is not a function!</a:t>
            </a:r>
          </a:p>
          <a:p>
            <a:r>
              <a:rPr lang="en-US" dirty="0">
                <a:solidFill>
                  <a:srgbClr val="0432FF"/>
                </a:solidFill>
              </a:rPr>
              <a:t> (it must be a function for a legal DFA)</a:t>
            </a:r>
          </a:p>
          <a:p>
            <a:endParaRPr lang="en-US" dirty="0">
              <a:solidFill>
                <a:srgbClr val="0432FF"/>
              </a:solidFill>
            </a:endParaRPr>
          </a:p>
          <a:p>
            <a:r>
              <a:rPr lang="en-US" dirty="0">
                <a:solidFill>
                  <a:srgbClr val="0432FF"/>
                </a:solidFill>
              </a:rPr>
              <a:t>A DFA must have a specified move</a:t>
            </a:r>
          </a:p>
          <a:p>
            <a:r>
              <a:rPr lang="en-US" dirty="0">
                <a:solidFill>
                  <a:srgbClr val="0432FF"/>
                </a:solidFill>
              </a:rPr>
              <a:t> on every member of Sigma</a:t>
            </a:r>
          </a:p>
        </p:txBody>
      </p:sp>
    </p:spTree>
    <p:extLst>
      <p:ext uri="{BB962C8B-B14F-4D97-AF65-F5344CB8AC3E}">
        <p14:creationId xmlns:p14="http://schemas.microsoft.com/office/powerpoint/2010/main" val="419911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Survey-1 Gist + Adjustments </a:t>
            </a:r>
          </a:p>
        </p:txBody>
      </p:sp>
      <p:sp>
        <p:nvSpPr>
          <p:cNvPr id="3" name="Content Placeholder 2"/>
          <p:cNvSpPr>
            <a:spLocks noGrp="1"/>
          </p:cNvSpPr>
          <p:nvPr>
            <p:ph idx="1"/>
          </p:nvPr>
        </p:nvSpPr>
        <p:spPr>
          <a:xfrm>
            <a:off x="838200" y="1181100"/>
            <a:ext cx="10921678" cy="5537200"/>
          </a:xfrm>
        </p:spPr>
        <p:txBody>
          <a:bodyPr>
            <a:normAutofit lnSpcReduction="10000"/>
          </a:bodyPr>
          <a:lstStyle/>
          <a:p>
            <a:r>
              <a:rPr lang="en-US" dirty="0"/>
              <a:t> Week-1 survey summarized </a:t>
            </a:r>
          </a:p>
          <a:p>
            <a:pPr lvl="1"/>
            <a:r>
              <a:rPr lang="en-US" dirty="0" err="1"/>
              <a:t>bit.ly</a:t>
            </a:r>
            <a:r>
              <a:rPr lang="en-US" dirty="0"/>
              <a:t>/CS3100_Wk1_Survey_Gist </a:t>
            </a:r>
          </a:p>
          <a:p>
            <a:r>
              <a:rPr lang="en-US" dirty="0"/>
              <a:t>Will conduct maybe not 25 (but say 15)</a:t>
            </a:r>
          </a:p>
          <a:p>
            <a:pPr lvl="1"/>
            <a:r>
              <a:rPr lang="en-US" dirty="0"/>
              <a:t>And I’ll require 10 to be submitted – very helpful to us!</a:t>
            </a:r>
          </a:p>
          <a:p>
            <a:pPr lvl="1"/>
            <a:r>
              <a:rPr lang="en-US" dirty="0"/>
              <a:t>Still prefer private 1-1 replies to limit distractions (will broadcast answers back)</a:t>
            </a:r>
          </a:p>
          <a:p>
            <a:pPr lvl="1"/>
            <a:r>
              <a:rPr lang="en-US" dirty="0"/>
              <a:t>Not quite a “flipped” class – more like “easy over”</a:t>
            </a:r>
          </a:p>
          <a:p>
            <a:pPr lvl="1"/>
            <a:r>
              <a:rPr lang="en-US" dirty="0">
                <a:solidFill>
                  <a:srgbClr val="FF0000"/>
                </a:solidFill>
              </a:rPr>
              <a:t>We will make adjustments and ask you if the trend is right (in Survey-2)</a:t>
            </a:r>
          </a:p>
          <a:p>
            <a:r>
              <a:rPr lang="en-US" dirty="0"/>
              <a:t>Enjoyed reading about you!</a:t>
            </a:r>
          </a:p>
          <a:p>
            <a:pPr lvl="1"/>
            <a:r>
              <a:rPr lang="en-US" dirty="0"/>
              <a:t>Now to connect your stories to your name + face</a:t>
            </a:r>
          </a:p>
          <a:p>
            <a:pPr lvl="2"/>
            <a:r>
              <a:rPr lang="en-US" dirty="0"/>
              <a:t>Show up more at my office hours and I’ll get to know more of you</a:t>
            </a:r>
          </a:p>
          <a:p>
            <a:r>
              <a:rPr lang="en-US" dirty="0"/>
              <a:t>Here are a few things about me (ask for advise anytime) </a:t>
            </a:r>
          </a:p>
          <a:p>
            <a:pPr lvl="1"/>
            <a:r>
              <a:rPr lang="en-US" dirty="0"/>
              <a:t>Work in correctness checking of concurrent software (advising 5 PhD students)</a:t>
            </a:r>
          </a:p>
          <a:p>
            <a:pPr lvl="1"/>
            <a:r>
              <a:rPr lang="en-US" dirty="0"/>
              <a:t>Have advised 21 PhD students (3 more soon) and 42 UG researchers</a:t>
            </a:r>
          </a:p>
          <a:p>
            <a:pPr lvl="1"/>
            <a:r>
              <a:rPr lang="en-US" dirty="0"/>
              <a:t>Love automata, swimming, good sleep.</a:t>
            </a:r>
          </a:p>
          <a:p>
            <a:endParaRPr lang="en-US" dirty="0"/>
          </a:p>
          <a:p>
            <a:endParaRPr lang="en-US" dirty="0"/>
          </a:p>
        </p:txBody>
      </p:sp>
    </p:spTree>
    <p:extLst>
      <p:ext uri="{BB962C8B-B14F-4D97-AF65-F5344CB8AC3E}">
        <p14:creationId xmlns:p14="http://schemas.microsoft.com/office/powerpoint/2010/main" val="658915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p:txBody>
          <a:bodyPr>
            <a:normAutofit fontScale="90000"/>
          </a:bodyPr>
          <a:lstStyle/>
          <a:p>
            <a:r>
              <a:rPr lang="en-US" dirty="0"/>
              <a:t>Confirm (can I move on?)</a:t>
            </a:r>
          </a:p>
        </p:txBody>
      </p:sp>
      <p:pic>
        <p:nvPicPr>
          <p:cNvPr id="3" name="Picture 2">
            <a:extLst>
              <a:ext uri="{FF2B5EF4-FFF2-40B4-BE49-F238E27FC236}">
                <a16:creationId xmlns:a16="http://schemas.microsoft.com/office/drawing/2014/main" id="{300D1252-D0D5-B24B-92DA-240C22016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712" y="1993088"/>
            <a:ext cx="2074095" cy="1435912"/>
          </a:xfrm>
          <a:prstGeom prst="rect">
            <a:avLst/>
          </a:prstGeom>
        </p:spPr>
      </p:pic>
    </p:spTree>
    <p:extLst>
      <p:ext uri="{BB962C8B-B14F-4D97-AF65-F5344CB8AC3E}">
        <p14:creationId xmlns:p14="http://schemas.microsoft.com/office/powerpoint/2010/main" val="301779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64900" cy="618286"/>
          </a:xfrm>
        </p:spPr>
        <p:txBody>
          <a:bodyPr>
            <a:normAutofit fontScale="90000"/>
          </a:bodyPr>
          <a:lstStyle/>
          <a:p>
            <a:r>
              <a:rPr lang="en-US" dirty="0"/>
              <a:t>Is that “DFA” a DFA over {0}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83412"/>
            <a:ext cx="6731000" cy="5562600"/>
          </a:xfrm>
          <a:prstGeom prst="rect">
            <a:avLst/>
          </a:prstGeom>
        </p:spPr>
      </p:pic>
      <p:pic>
        <p:nvPicPr>
          <p:cNvPr id="5" name="Picture 4">
            <a:extLst>
              <a:ext uri="{FF2B5EF4-FFF2-40B4-BE49-F238E27FC236}">
                <a16:creationId xmlns:a16="http://schemas.microsoft.com/office/drawing/2014/main" id="{52EACA1F-7112-3B44-8C26-45CDCFEE5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6" name="TextBox 5">
            <a:extLst>
              <a:ext uri="{FF2B5EF4-FFF2-40B4-BE49-F238E27FC236}">
                <a16:creationId xmlns:a16="http://schemas.microsoft.com/office/drawing/2014/main" id="{4DA974F0-BF53-7845-9FEB-598173532E52}"/>
              </a:ext>
            </a:extLst>
          </p:cNvPr>
          <p:cNvSpPr txBox="1"/>
          <p:nvPr/>
        </p:nvSpPr>
        <p:spPr>
          <a:xfrm>
            <a:off x="7885355" y="2807746"/>
            <a:ext cx="3233578" cy="1200329"/>
          </a:xfrm>
          <a:prstGeom prst="rect">
            <a:avLst/>
          </a:prstGeom>
          <a:noFill/>
        </p:spPr>
        <p:txBody>
          <a:bodyPr wrap="none" rtlCol="0">
            <a:spAutoFit/>
          </a:bodyPr>
          <a:lstStyle/>
          <a:p>
            <a:r>
              <a:rPr lang="en-US">
                <a:solidFill>
                  <a:srgbClr val="FF0000"/>
                </a:solidFill>
              </a:rPr>
              <a:t>Message me your answers</a:t>
            </a:r>
          </a:p>
          <a:p>
            <a:r>
              <a:rPr lang="en-US">
                <a:solidFill>
                  <a:srgbClr val="FF0000"/>
                </a:solidFill>
              </a:rPr>
              <a:t>privately on Zoom</a:t>
            </a:r>
          </a:p>
          <a:p>
            <a:endParaRPr lang="en-US"/>
          </a:p>
          <a:p>
            <a:r>
              <a:rPr lang="en-US"/>
              <a:t>I’ll broadcast correct answer </a:t>
            </a:r>
            <a:endParaRPr lang="en-US" dirty="0"/>
          </a:p>
        </p:txBody>
      </p:sp>
    </p:spTree>
    <p:extLst>
      <p:ext uri="{BB962C8B-B14F-4D97-AF65-F5344CB8AC3E}">
        <p14:creationId xmlns:p14="http://schemas.microsoft.com/office/powerpoint/2010/main" val="138807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64900" cy="618286"/>
          </a:xfrm>
        </p:spPr>
        <p:txBody>
          <a:bodyPr>
            <a:normAutofit fontScale="90000"/>
          </a:bodyPr>
          <a:lstStyle/>
          <a:p>
            <a:r>
              <a:rPr lang="en-US" dirty="0"/>
              <a:t>Is this a DFA over {0}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83412"/>
            <a:ext cx="6731000" cy="5562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05" y="365126"/>
            <a:ext cx="2074095" cy="1435912"/>
          </a:xfrm>
          <a:prstGeom prst="rect">
            <a:avLst/>
          </a:prstGeom>
        </p:spPr>
      </p:pic>
      <p:sp>
        <p:nvSpPr>
          <p:cNvPr id="5" name="TextBox 4">
            <a:extLst>
              <a:ext uri="{FF2B5EF4-FFF2-40B4-BE49-F238E27FC236}">
                <a16:creationId xmlns:a16="http://schemas.microsoft.com/office/drawing/2014/main" id="{5A654987-059C-D347-9193-12D9D7D33225}"/>
              </a:ext>
            </a:extLst>
          </p:cNvPr>
          <p:cNvSpPr txBox="1"/>
          <p:nvPr/>
        </p:nvSpPr>
        <p:spPr>
          <a:xfrm>
            <a:off x="7569200" y="1997839"/>
            <a:ext cx="4372992" cy="3970318"/>
          </a:xfrm>
          <a:prstGeom prst="rect">
            <a:avLst/>
          </a:prstGeom>
          <a:noFill/>
        </p:spPr>
        <p:txBody>
          <a:bodyPr wrap="none" rtlCol="0">
            <a:spAutoFit/>
          </a:bodyPr>
          <a:lstStyle/>
          <a:p>
            <a:r>
              <a:rPr lang="en-US" dirty="0">
                <a:solidFill>
                  <a:srgbClr val="0432FF"/>
                </a:solidFill>
              </a:rPr>
              <a:t>It is a DFA now!</a:t>
            </a:r>
          </a:p>
          <a:p>
            <a:endParaRPr lang="en-US" dirty="0">
              <a:solidFill>
                <a:srgbClr val="0432FF"/>
              </a:solidFill>
            </a:endParaRPr>
          </a:p>
          <a:p>
            <a:r>
              <a:rPr lang="en-US" dirty="0">
                <a:solidFill>
                  <a:srgbClr val="0432FF"/>
                </a:solidFill>
              </a:rPr>
              <a:t> </a:t>
            </a:r>
          </a:p>
          <a:p>
            <a:r>
              <a:rPr lang="en-US" dirty="0">
                <a:solidFill>
                  <a:srgbClr val="FF0000"/>
                </a:solidFill>
              </a:rPr>
              <a:t>(Q, Sigma,Delta,q0,F)  </a:t>
            </a:r>
          </a:p>
          <a:p>
            <a:endParaRPr lang="en-US" dirty="0">
              <a:solidFill>
                <a:srgbClr val="0432FF"/>
              </a:solidFill>
            </a:endParaRPr>
          </a:p>
          <a:p>
            <a:r>
              <a:rPr lang="en-US" dirty="0">
                <a:solidFill>
                  <a:srgbClr val="0432FF"/>
                </a:solidFill>
              </a:rPr>
              <a:t> </a:t>
            </a:r>
          </a:p>
          <a:p>
            <a:endParaRPr lang="en-US" dirty="0">
              <a:solidFill>
                <a:srgbClr val="0432FF"/>
              </a:solidFill>
            </a:endParaRPr>
          </a:p>
          <a:p>
            <a:r>
              <a:rPr lang="en-US" dirty="0">
                <a:solidFill>
                  <a:srgbClr val="FF0000"/>
                </a:solidFill>
              </a:rPr>
              <a:t>Delta is a function with domain</a:t>
            </a:r>
          </a:p>
          <a:p>
            <a:r>
              <a:rPr lang="en-US" dirty="0">
                <a:solidFill>
                  <a:srgbClr val="FF0000"/>
                </a:solidFill>
              </a:rPr>
              <a:t> (Q x Sigma)</a:t>
            </a:r>
          </a:p>
          <a:p>
            <a:endParaRPr lang="en-US" dirty="0">
              <a:solidFill>
                <a:srgbClr val="0432FF"/>
              </a:solidFill>
            </a:endParaRPr>
          </a:p>
          <a:p>
            <a:r>
              <a:rPr lang="en-US" dirty="0">
                <a:solidFill>
                  <a:srgbClr val="0432FF"/>
                </a:solidFill>
              </a:rPr>
              <a:t>Defined everywhere on Q x Sigma</a:t>
            </a:r>
          </a:p>
          <a:p>
            <a:endParaRPr lang="en-US" dirty="0">
              <a:solidFill>
                <a:srgbClr val="0432FF"/>
              </a:solidFill>
            </a:endParaRPr>
          </a:p>
          <a:p>
            <a:endParaRPr lang="en-US" dirty="0">
              <a:solidFill>
                <a:srgbClr val="0432FF"/>
              </a:solidFill>
            </a:endParaRPr>
          </a:p>
          <a:p>
            <a:r>
              <a:rPr lang="en-US" dirty="0">
                <a:solidFill>
                  <a:srgbClr val="0432FF"/>
                </a:solidFill>
              </a:rPr>
              <a:t>… and its language is ? … quick answer…</a:t>
            </a:r>
          </a:p>
        </p:txBody>
      </p:sp>
    </p:spTree>
    <p:extLst>
      <p:ext uri="{BB962C8B-B14F-4D97-AF65-F5344CB8AC3E}">
        <p14:creationId xmlns:p14="http://schemas.microsoft.com/office/powerpoint/2010/main" val="3849068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8683"/>
            <a:ext cx="6723022" cy="56604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758" y="1689"/>
            <a:ext cx="2196042" cy="1270000"/>
          </a:xfrm>
          <a:prstGeom prst="rect">
            <a:avLst/>
          </a:prstGeom>
        </p:spPr>
      </p:pic>
    </p:spTree>
    <p:extLst>
      <p:ext uri="{BB962C8B-B14F-4D97-AF65-F5344CB8AC3E}">
        <p14:creationId xmlns:p14="http://schemas.microsoft.com/office/powerpoint/2010/main" val="1202675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8683"/>
            <a:ext cx="6723022" cy="5660417"/>
          </a:xfrm>
          <a:prstGeom prst="rect">
            <a:avLst/>
          </a:prstGeom>
        </p:spPr>
      </p:pic>
      <p:sp>
        <p:nvSpPr>
          <p:cNvPr id="5" name="TextBox 4">
            <a:extLst>
              <a:ext uri="{FF2B5EF4-FFF2-40B4-BE49-F238E27FC236}">
                <a16:creationId xmlns:a16="http://schemas.microsoft.com/office/drawing/2014/main" id="{A4D6D08F-B459-5B41-9363-4962458100BD}"/>
              </a:ext>
            </a:extLst>
          </p:cNvPr>
          <p:cNvSpPr txBox="1"/>
          <p:nvPr/>
        </p:nvSpPr>
        <p:spPr>
          <a:xfrm>
            <a:off x="8261873" y="2431228"/>
            <a:ext cx="3485249" cy="2031325"/>
          </a:xfrm>
          <a:prstGeom prst="rect">
            <a:avLst/>
          </a:prstGeom>
          <a:noFill/>
        </p:spPr>
        <p:txBody>
          <a:bodyPr wrap="none" rtlCol="0">
            <a:spAutoFit/>
          </a:bodyPr>
          <a:lstStyle/>
          <a:p>
            <a:r>
              <a:rPr lang="en-US" dirty="0"/>
              <a:t>Wait a minute</a:t>
            </a:r>
          </a:p>
          <a:p>
            <a:endParaRPr lang="en-US" dirty="0"/>
          </a:p>
          <a:p>
            <a:r>
              <a:rPr lang="en-US" dirty="0"/>
              <a:t>Let’s apply the </a:t>
            </a:r>
          </a:p>
          <a:p>
            <a:endParaRPr lang="en-US" dirty="0"/>
          </a:p>
          <a:p>
            <a:r>
              <a:rPr lang="en-US" dirty="0" err="1"/>
              <a:t>FuseEdges</a:t>
            </a:r>
            <a:r>
              <a:rPr lang="en-US" dirty="0"/>
              <a:t>=True argument</a:t>
            </a:r>
          </a:p>
          <a:p>
            <a:endParaRPr lang="en-US" dirty="0"/>
          </a:p>
          <a:p>
            <a:r>
              <a:rPr lang="en-US" dirty="0"/>
              <a:t>See the next slide for the result</a:t>
            </a:r>
          </a:p>
        </p:txBody>
      </p:sp>
    </p:spTree>
    <p:extLst>
      <p:ext uri="{BB962C8B-B14F-4D97-AF65-F5344CB8AC3E}">
        <p14:creationId xmlns:p14="http://schemas.microsoft.com/office/powerpoint/2010/main" val="162053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74" y="1171778"/>
            <a:ext cx="7138026" cy="5571922"/>
          </a:xfrm>
          <a:prstGeom prst="rect">
            <a:avLst/>
          </a:prstGeom>
        </p:spPr>
      </p:pic>
      <p:pic>
        <p:nvPicPr>
          <p:cNvPr id="6" name="Picture 5">
            <a:extLst>
              <a:ext uri="{FF2B5EF4-FFF2-40B4-BE49-F238E27FC236}">
                <a16:creationId xmlns:a16="http://schemas.microsoft.com/office/drawing/2014/main" id="{47AF39BB-2D18-7F48-BA1D-2BBA65DB0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7" name="TextBox 6">
            <a:extLst>
              <a:ext uri="{FF2B5EF4-FFF2-40B4-BE49-F238E27FC236}">
                <a16:creationId xmlns:a16="http://schemas.microsoft.com/office/drawing/2014/main" id="{97693E1D-CA55-CE46-A472-B0BBA3AFE6E3}"/>
              </a:ext>
            </a:extLst>
          </p:cNvPr>
          <p:cNvSpPr txBox="1"/>
          <p:nvPr/>
        </p:nvSpPr>
        <p:spPr>
          <a:xfrm>
            <a:off x="7885355" y="2807746"/>
            <a:ext cx="3233578" cy="1477328"/>
          </a:xfrm>
          <a:prstGeom prst="rect">
            <a:avLst/>
          </a:prstGeom>
          <a:noFill/>
        </p:spPr>
        <p:txBody>
          <a:bodyPr wrap="none" rtlCol="0">
            <a:spAutoFit/>
          </a:bodyPr>
          <a:lstStyle/>
          <a:p>
            <a:r>
              <a:rPr lang="en-US" dirty="0">
                <a:solidFill>
                  <a:srgbClr val="FF0000"/>
                </a:solidFill>
              </a:rPr>
              <a:t>Message </a:t>
            </a:r>
            <a:r>
              <a:rPr lang="en-US">
                <a:solidFill>
                  <a:srgbClr val="FF0000"/>
                </a:solidFill>
              </a:rPr>
              <a:t>me you’re a</a:t>
            </a:r>
            <a:br>
              <a:rPr lang="en-US">
                <a:solidFill>
                  <a:srgbClr val="FF0000"/>
                </a:solidFill>
              </a:rPr>
            </a:br>
            <a:r>
              <a:rPr lang="en-US" dirty="0" err="1">
                <a:solidFill>
                  <a:srgbClr val="FF0000"/>
                </a:solidFill>
              </a:rPr>
              <a:t>nswers</a:t>
            </a:r>
            <a:endParaRPr lang="en-US" dirty="0">
              <a:solidFill>
                <a:srgbClr val="FF0000"/>
              </a:solidFill>
            </a:endParaRPr>
          </a:p>
          <a:p>
            <a:r>
              <a:rPr lang="en-US" dirty="0">
                <a:solidFill>
                  <a:srgbClr val="FF0000"/>
                </a:solidFill>
              </a:rPr>
              <a:t>privately on Zoom</a:t>
            </a:r>
          </a:p>
          <a:p>
            <a:endParaRPr lang="en-US" dirty="0"/>
          </a:p>
          <a:p>
            <a:r>
              <a:rPr lang="en-US" dirty="0"/>
              <a:t>I’ll broadcast correct answer </a:t>
            </a:r>
          </a:p>
        </p:txBody>
      </p:sp>
    </p:spTree>
    <p:extLst>
      <p:ext uri="{BB962C8B-B14F-4D97-AF65-F5344CB8AC3E}">
        <p14:creationId xmlns:p14="http://schemas.microsoft.com/office/powerpoint/2010/main" val="124379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74" y="1171778"/>
            <a:ext cx="7138026" cy="5571922"/>
          </a:xfrm>
          <a:prstGeom prst="rect">
            <a:avLst/>
          </a:prstGeom>
        </p:spPr>
      </p:pic>
      <p:pic>
        <p:nvPicPr>
          <p:cNvPr id="6" name="Picture 5">
            <a:extLst>
              <a:ext uri="{FF2B5EF4-FFF2-40B4-BE49-F238E27FC236}">
                <a16:creationId xmlns:a16="http://schemas.microsoft.com/office/drawing/2014/main" id="{632E8BDB-5679-044A-B98A-7B9A4CF60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05" y="365126"/>
            <a:ext cx="2074095" cy="1435912"/>
          </a:xfrm>
          <a:prstGeom prst="rect">
            <a:avLst/>
          </a:prstGeom>
        </p:spPr>
      </p:pic>
      <p:sp>
        <p:nvSpPr>
          <p:cNvPr id="7" name="TextBox 6">
            <a:extLst>
              <a:ext uri="{FF2B5EF4-FFF2-40B4-BE49-F238E27FC236}">
                <a16:creationId xmlns:a16="http://schemas.microsoft.com/office/drawing/2014/main" id="{04F5C12A-80B4-5741-AA29-66AA62929C6E}"/>
              </a:ext>
            </a:extLst>
          </p:cNvPr>
          <p:cNvSpPr txBox="1"/>
          <p:nvPr/>
        </p:nvSpPr>
        <p:spPr>
          <a:xfrm>
            <a:off x="7569200" y="1997839"/>
            <a:ext cx="3607078" cy="2585323"/>
          </a:xfrm>
          <a:prstGeom prst="rect">
            <a:avLst/>
          </a:prstGeom>
          <a:noFill/>
        </p:spPr>
        <p:txBody>
          <a:bodyPr wrap="none" rtlCol="0">
            <a:spAutoFit/>
          </a:bodyPr>
          <a:lstStyle/>
          <a:p>
            <a:r>
              <a:rPr lang="en-US" dirty="0">
                <a:solidFill>
                  <a:srgbClr val="0432FF"/>
                </a:solidFill>
              </a:rPr>
              <a:t>Its language is the unit language</a:t>
            </a:r>
          </a:p>
          <a:p>
            <a:endParaRPr lang="en-US" dirty="0">
              <a:solidFill>
                <a:srgbClr val="0432FF"/>
              </a:solidFill>
            </a:endParaRPr>
          </a:p>
          <a:p>
            <a:r>
              <a:rPr lang="en-US" dirty="0">
                <a:solidFill>
                  <a:srgbClr val="0432FF"/>
                </a:solidFill>
              </a:rPr>
              <a:t>Now you know the trick to make </a:t>
            </a:r>
          </a:p>
          <a:p>
            <a:endParaRPr lang="en-US" dirty="0">
              <a:solidFill>
                <a:srgbClr val="0432FF"/>
              </a:solidFill>
            </a:endParaRPr>
          </a:p>
          <a:p>
            <a:r>
              <a:rPr lang="en-US" dirty="0">
                <a:solidFill>
                  <a:srgbClr val="0432FF"/>
                </a:solidFill>
              </a:rPr>
              <a:t> the language of a DFA finite</a:t>
            </a:r>
          </a:p>
          <a:p>
            <a:endParaRPr lang="en-US" dirty="0">
              <a:solidFill>
                <a:srgbClr val="FF0000"/>
              </a:solidFill>
            </a:endParaRPr>
          </a:p>
          <a:p>
            <a:r>
              <a:rPr lang="en-US" dirty="0">
                <a:solidFill>
                  <a:srgbClr val="FF0000"/>
                </a:solidFill>
              </a:rPr>
              <a:t>… what is the trick? ….</a:t>
            </a:r>
          </a:p>
          <a:p>
            <a:endParaRPr lang="en-US" dirty="0">
              <a:solidFill>
                <a:srgbClr val="0432FF"/>
              </a:solidFill>
            </a:endParaRPr>
          </a:p>
          <a:p>
            <a:r>
              <a:rPr lang="en-US" dirty="0">
                <a:solidFill>
                  <a:srgbClr val="0432FF"/>
                </a:solidFill>
              </a:rPr>
              <a:t>(send me a message)</a:t>
            </a:r>
          </a:p>
        </p:txBody>
      </p:sp>
    </p:spTree>
    <p:extLst>
      <p:ext uri="{BB962C8B-B14F-4D97-AF65-F5344CB8AC3E}">
        <p14:creationId xmlns:p14="http://schemas.microsoft.com/office/powerpoint/2010/main" val="2696484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74" y="1171778"/>
            <a:ext cx="7138026" cy="5571922"/>
          </a:xfrm>
          <a:prstGeom prst="rect">
            <a:avLst/>
          </a:prstGeom>
        </p:spPr>
      </p:pic>
      <p:pic>
        <p:nvPicPr>
          <p:cNvPr id="6" name="Picture 5">
            <a:extLst>
              <a:ext uri="{FF2B5EF4-FFF2-40B4-BE49-F238E27FC236}">
                <a16:creationId xmlns:a16="http://schemas.microsoft.com/office/drawing/2014/main" id="{632E8BDB-5679-044A-B98A-7B9A4CF60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05" y="365126"/>
            <a:ext cx="2074095" cy="1435912"/>
          </a:xfrm>
          <a:prstGeom prst="rect">
            <a:avLst/>
          </a:prstGeom>
        </p:spPr>
      </p:pic>
      <p:sp>
        <p:nvSpPr>
          <p:cNvPr id="7" name="TextBox 6">
            <a:extLst>
              <a:ext uri="{FF2B5EF4-FFF2-40B4-BE49-F238E27FC236}">
                <a16:creationId xmlns:a16="http://schemas.microsoft.com/office/drawing/2014/main" id="{04F5C12A-80B4-5741-AA29-66AA62929C6E}"/>
              </a:ext>
            </a:extLst>
          </p:cNvPr>
          <p:cNvSpPr txBox="1"/>
          <p:nvPr/>
        </p:nvSpPr>
        <p:spPr>
          <a:xfrm>
            <a:off x="7569200" y="1997839"/>
            <a:ext cx="3607078" cy="2862322"/>
          </a:xfrm>
          <a:prstGeom prst="rect">
            <a:avLst/>
          </a:prstGeom>
          <a:noFill/>
        </p:spPr>
        <p:txBody>
          <a:bodyPr wrap="none" rtlCol="0">
            <a:spAutoFit/>
          </a:bodyPr>
          <a:lstStyle/>
          <a:p>
            <a:r>
              <a:rPr lang="en-US" dirty="0">
                <a:solidFill>
                  <a:srgbClr val="0432FF"/>
                </a:solidFill>
              </a:rPr>
              <a:t>Its language is the unit language</a:t>
            </a:r>
          </a:p>
          <a:p>
            <a:endParaRPr lang="en-US" dirty="0">
              <a:solidFill>
                <a:srgbClr val="0432FF"/>
              </a:solidFill>
            </a:endParaRPr>
          </a:p>
          <a:p>
            <a:r>
              <a:rPr lang="en-US" dirty="0">
                <a:solidFill>
                  <a:srgbClr val="0432FF"/>
                </a:solidFill>
              </a:rPr>
              <a:t>Now you know the trick to make </a:t>
            </a:r>
          </a:p>
          <a:p>
            <a:endParaRPr lang="en-US" dirty="0">
              <a:solidFill>
                <a:srgbClr val="0432FF"/>
              </a:solidFill>
            </a:endParaRPr>
          </a:p>
          <a:p>
            <a:r>
              <a:rPr lang="en-US" dirty="0">
                <a:solidFill>
                  <a:srgbClr val="0432FF"/>
                </a:solidFill>
              </a:rPr>
              <a:t> the language of a DFA finite</a:t>
            </a:r>
          </a:p>
          <a:p>
            <a:endParaRPr lang="en-US" dirty="0">
              <a:solidFill>
                <a:srgbClr val="FF0000"/>
              </a:solidFill>
            </a:endParaRPr>
          </a:p>
          <a:p>
            <a:r>
              <a:rPr lang="en-US" dirty="0">
                <a:solidFill>
                  <a:srgbClr val="FF0000"/>
                </a:solidFill>
              </a:rPr>
              <a:t>… what is the trick? ….</a:t>
            </a:r>
          </a:p>
          <a:p>
            <a:endParaRPr lang="en-US" dirty="0">
              <a:solidFill>
                <a:srgbClr val="FF0000"/>
              </a:solidFill>
            </a:endParaRPr>
          </a:p>
          <a:p>
            <a:r>
              <a:rPr lang="en-US" dirty="0">
                <a:solidFill>
                  <a:srgbClr val="FF0000"/>
                </a:solidFill>
              </a:rPr>
              <a:t>To “dead-end” a DFA into a </a:t>
            </a:r>
          </a:p>
          <a:p>
            <a:r>
              <a:rPr lang="en-US" dirty="0">
                <a:solidFill>
                  <a:srgbClr val="FF0000"/>
                </a:solidFill>
              </a:rPr>
              <a:t>  black-hole !!</a:t>
            </a:r>
          </a:p>
        </p:txBody>
      </p:sp>
      <p:pic>
        <p:nvPicPr>
          <p:cNvPr id="5" name="Picture 4" descr="A picture containing monitor, indoor, television, screen&#10;&#10;Description automatically generated">
            <a:extLst>
              <a:ext uri="{FF2B5EF4-FFF2-40B4-BE49-F238E27FC236}">
                <a16:creationId xmlns:a16="http://schemas.microsoft.com/office/drawing/2014/main" id="{C16E72B8-A241-1B44-8187-4D683281393F}"/>
              </a:ext>
            </a:extLst>
          </p:cNvPr>
          <p:cNvPicPr>
            <a:picLocks noChangeAspect="1"/>
          </p:cNvPicPr>
          <p:nvPr/>
        </p:nvPicPr>
        <p:blipFill>
          <a:blip r:embed="rId4"/>
          <a:stretch>
            <a:fillRect/>
          </a:stretch>
        </p:blipFill>
        <p:spPr>
          <a:xfrm>
            <a:off x="9394630" y="4658931"/>
            <a:ext cx="2074096" cy="2074096"/>
          </a:xfrm>
          <a:prstGeom prst="rect">
            <a:avLst/>
          </a:prstGeom>
        </p:spPr>
      </p:pic>
    </p:spTree>
    <p:extLst>
      <p:ext uri="{BB962C8B-B14F-4D97-AF65-F5344CB8AC3E}">
        <p14:creationId xmlns:p14="http://schemas.microsoft.com/office/powerpoint/2010/main" val="856096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13538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 </a:t>
            </a:r>
            <a:r>
              <a:rPr lang="en-US" sz="2400" dirty="0">
                <a:solidFill>
                  <a:srgbClr val="FF0000"/>
                </a:solidFill>
              </a:rPr>
              <a:t>Write your answer as a language concatenation!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50" y="1209878"/>
            <a:ext cx="6957050" cy="5635422"/>
          </a:xfrm>
          <a:prstGeom prst="rect">
            <a:avLst/>
          </a:prstGeom>
        </p:spPr>
      </p:pic>
      <p:pic>
        <p:nvPicPr>
          <p:cNvPr id="5" name="Picture 4">
            <a:extLst>
              <a:ext uri="{FF2B5EF4-FFF2-40B4-BE49-F238E27FC236}">
                <a16:creationId xmlns:a16="http://schemas.microsoft.com/office/drawing/2014/main" id="{251D7D17-240A-1346-9F1F-2D4469928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963" y="1537746"/>
            <a:ext cx="2196042" cy="1270000"/>
          </a:xfrm>
          <a:prstGeom prst="rect">
            <a:avLst/>
          </a:prstGeom>
        </p:spPr>
      </p:pic>
      <p:sp>
        <p:nvSpPr>
          <p:cNvPr id="6" name="TextBox 5">
            <a:extLst>
              <a:ext uri="{FF2B5EF4-FFF2-40B4-BE49-F238E27FC236}">
                <a16:creationId xmlns:a16="http://schemas.microsoft.com/office/drawing/2014/main" id="{7E836F1D-97EE-D045-87DF-AF8A0013B2F2}"/>
              </a:ext>
            </a:extLst>
          </p:cNvPr>
          <p:cNvSpPr txBox="1"/>
          <p:nvPr/>
        </p:nvSpPr>
        <p:spPr>
          <a:xfrm>
            <a:off x="7885355" y="2807746"/>
            <a:ext cx="3233578" cy="1477328"/>
          </a:xfrm>
          <a:prstGeom prst="rect">
            <a:avLst/>
          </a:prstGeom>
          <a:noFill/>
        </p:spPr>
        <p:txBody>
          <a:bodyPr wrap="none" rtlCol="0">
            <a:spAutoFit/>
          </a:bodyPr>
          <a:lstStyle/>
          <a:p>
            <a:r>
              <a:rPr lang="en-US" dirty="0">
                <a:solidFill>
                  <a:srgbClr val="FF0000"/>
                </a:solidFill>
              </a:rPr>
              <a:t>Message </a:t>
            </a:r>
            <a:r>
              <a:rPr lang="en-US">
                <a:solidFill>
                  <a:srgbClr val="FF0000"/>
                </a:solidFill>
              </a:rPr>
              <a:t>me you’re a</a:t>
            </a:r>
            <a:br>
              <a:rPr lang="en-US">
                <a:solidFill>
                  <a:srgbClr val="FF0000"/>
                </a:solidFill>
              </a:rPr>
            </a:br>
            <a:r>
              <a:rPr lang="en-US" dirty="0" err="1">
                <a:solidFill>
                  <a:srgbClr val="FF0000"/>
                </a:solidFill>
              </a:rPr>
              <a:t>nswers</a:t>
            </a:r>
            <a:endParaRPr lang="en-US" dirty="0">
              <a:solidFill>
                <a:srgbClr val="FF0000"/>
              </a:solidFill>
            </a:endParaRPr>
          </a:p>
          <a:p>
            <a:r>
              <a:rPr lang="en-US" dirty="0">
                <a:solidFill>
                  <a:srgbClr val="FF0000"/>
                </a:solidFill>
              </a:rPr>
              <a:t>privately on Zoom</a:t>
            </a:r>
          </a:p>
          <a:p>
            <a:endParaRPr lang="en-US" dirty="0"/>
          </a:p>
          <a:p>
            <a:r>
              <a:rPr lang="en-US" dirty="0"/>
              <a:t>I’ll broadcast correct answer </a:t>
            </a:r>
          </a:p>
        </p:txBody>
      </p:sp>
    </p:spTree>
    <p:extLst>
      <p:ext uri="{BB962C8B-B14F-4D97-AF65-F5344CB8AC3E}">
        <p14:creationId xmlns:p14="http://schemas.microsoft.com/office/powerpoint/2010/main" val="925973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070178"/>
          </a:xfrm>
        </p:spPr>
        <p:txBody>
          <a:bodyPr>
            <a:normAutofit fontScale="90000"/>
          </a:bodyPr>
          <a:lstStyle/>
          <a:p>
            <a:r>
              <a:rPr lang="en-US" sz="2400" dirty="0"/>
              <a:t>Is this a DFA? </a:t>
            </a:r>
            <a:br>
              <a:rPr lang="en-US" sz="2400" dirty="0"/>
            </a:br>
            <a:r>
              <a:rPr lang="en-US" sz="2400" dirty="0"/>
              <a:t>Which strings are accepted by it?</a:t>
            </a:r>
            <a:br>
              <a:rPr lang="en-US" sz="2400" dirty="0"/>
            </a:br>
            <a:r>
              <a:rPr lang="en-US" sz="2400" dirty="0"/>
              <a:t>What language is recognized by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50" y="1209878"/>
            <a:ext cx="6957050" cy="5635422"/>
          </a:xfrm>
          <a:prstGeom prst="rect">
            <a:avLst/>
          </a:prstGeom>
        </p:spPr>
      </p:pic>
      <p:sp>
        <p:nvSpPr>
          <p:cNvPr id="5" name="TextBox 4">
            <a:extLst>
              <a:ext uri="{FF2B5EF4-FFF2-40B4-BE49-F238E27FC236}">
                <a16:creationId xmlns:a16="http://schemas.microsoft.com/office/drawing/2014/main" id="{A061DE2E-9F8C-AE4F-B62E-DDB3894C3B81}"/>
              </a:ext>
            </a:extLst>
          </p:cNvPr>
          <p:cNvSpPr txBox="1"/>
          <p:nvPr/>
        </p:nvSpPr>
        <p:spPr>
          <a:xfrm>
            <a:off x="8326419" y="3905026"/>
            <a:ext cx="1381276" cy="1754326"/>
          </a:xfrm>
          <a:prstGeom prst="rect">
            <a:avLst/>
          </a:prstGeom>
          <a:noFill/>
        </p:spPr>
        <p:txBody>
          <a:bodyPr wrap="none" rtlCol="0">
            <a:spAutoFit/>
          </a:bodyPr>
          <a:lstStyle/>
          <a:p>
            <a:r>
              <a:rPr lang="en-US" dirty="0"/>
              <a:t>Answer</a:t>
            </a:r>
          </a:p>
          <a:p>
            <a:endParaRPr lang="en-US" dirty="0"/>
          </a:p>
          <a:p>
            <a:endParaRPr lang="en-US" dirty="0"/>
          </a:p>
          <a:p>
            <a:endParaRPr lang="en-US" dirty="0"/>
          </a:p>
          <a:p>
            <a:r>
              <a:rPr lang="en-US" dirty="0"/>
              <a:t>Otherwise</a:t>
            </a:r>
          </a:p>
          <a:p>
            <a:r>
              <a:rPr lang="en-US" dirty="0"/>
              <a:t>Known as …</a:t>
            </a:r>
          </a:p>
        </p:txBody>
      </p:sp>
      <p:pic>
        <p:nvPicPr>
          <p:cNvPr id="7" name="Picture 6">
            <a:extLst>
              <a:ext uri="{FF2B5EF4-FFF2-40B4-BE49-F238E27FC236}">
                <a16:creationId xmlns:a16="http://schemas.microsoft.com/office/drawing/2014/main" id="{83B1C35F-9226-7A4F-AC38-245C4CC7FFFB}"/>
              </a:ext>
            </a:extLst>
          </p:cNvPr>
          <p:cNvPicPr>
            <a:picLocks noChangeAspect="1"/>
          </p:cNvPicPr>
          <p:nvPr/>
        </p:nvPicPr>
        <p:blipFill>
          <a:blip r:embed="rId3"/>
          <a:stretch>
            <a:fillRect/>
          </a:stretch>
        </p:blipFill>
        <p:spPr>
          <a:xfrm>
            <a:off x="9478697" y="3956556"/>
            <a:ext cx="812800" cy="342900"/>
          </a:xfrm>
          <a:prstGeom prst="rect">
            <a:avLst/>
          </a:prstGeom>
        </p:spPr>
      </p:pic>
      <p:pic>
        <p:nvPicPr>
          <p:cNvPr id="8" name="Picture 7">
            <a:extLst>
              <a:ext uri="{FF2B5EF4-FFF2-40B4-BE49-F238E27FC236}">
                <a16:creationId xmlns:a16="http://schemas.microsoft.com/office/drawing/2014/main" id="{0148D93E-CA7B-FD45-BA8A-F14FF5F9704C}"/>
              </a:ext>
            </a:extLst>
          </p:cNvPr>
          <p:cNvPicPr>
            <a:picLocks noChangeAspect="1"/>
          </p:cNvPicPr>
          <p:nvPr/>
        </p:nvPicPr>
        <p:blipFill>
          <a:blip r:embed="rId4"/>
          <a:stretch>
            <a:fillRect/>
          </a:stretch>
        </p:blipFill>
        <p:spPr>
          <a:xfrm>
            <a:off x="10045814" y="5157768"/>
            <a:ext cx="584200" cy="393700"/>
          </a:xfrm>
          <a:prstGeom prst="rect">
            <a:avLst/>
          </a:prstGeom>
        </p:spPr>
      </p:pic>
    </p:spTree>
    <p:extLst>
      <p:ext uri="{BB962C8B-B14F-4D97-AF65-F5344CB8AC3E}">
        <p14:creationId xmlns:p14="http://schemas.microsoft.com/office/powerpoint/2010/main" val="8035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FAQs and advice</a:t>
            </a:r>
          </a:p>
        </p:txBody>
      </p:sp>
      <p:sp>
        <p:nvSpPr>
          <p:cNvPr id="3" name="Content Placeholder 2"/>
          <p:cNvSpPr>
            <a:spLocks noGrp="1"/>
          </p:cNvSpPr>
          <p:nvPr>
            <p:ph idx="1"/>
          </p:nvPr>
        </p:nvSpPr>
        <p:spPr>
          <a:xfrm>
            <a:off x="838200" y="1181100"/>
            <a:ext cx="10515600" cy="5537200"/>
          </a:xfrm>
        </p:spPr>
        <p:txBody>
          <a:bodyPr>
            <a:normAutofit fontScale="92500" lnSpcReduction="20000"/>
          </a:bodyPr>
          <a:lstStyle/>
          <a:p>
            <a:r>
              <a:rPr lang="en-US" dirty="0"/>
              <a:t>Some concepts will require studying a few times and reading the book carefully</a:t>
            </a:r>
          </a:p>
          <a:p>
            <a:r>
              <a:rPr lang="en-US" dirty="0"/>
              <a:t>The material is very “applied” till Midterm-1 </a:t>
            </a:r>
          </a:p>
          <a:p>
            <a:pPr lvl="1"/>
            <a:r>
              <a:rPr lang="en-US" dirty="0"/>
              <a:t>Then we will be able to do the theory better after that</a:t>
            </a:r>
          </a:p>
          <a:p>
            <a:r>
              <a:rPr lang="en-US" dirty="0"/>
              <a:t>How are the </a:t>
            </a:r>
            <a:r>
              <a:rPr lang="en-US" dirty="0" err="1"/>
              <a:t>asgs</a:t>
            </a:r>
            <a:r>
              <a:rPr lang="en-US" dirty="0"/>
              <a:t> graded?</a:t>
            </a:r>
          </a:p>
          <a:p>
            <a:pPr lvl="1"/>
            <a:r>
              <a:rPr lang="en-US" dirty="0"/>
              <a:t>We will manually grade the Jove notebooks (no ‘auto-grade’)</a:t>
            </a:r>
          </a:p>
          <a:p>
            <a:r>
              <a:rPr lang="en-US" dirty="0"/>
              <a:t>How to express IF x THEN y ?</a:t>
            </a:r>
          </a:p>
          <a:p>
            <a:pPr lvl="1"/>
            <a:r>
              <a:rPr lang="en-US" dirty="0"/>
              <a:t>This is a proposition that you’ve studied </a:t>
            </a:r>
          </a:p>
          <a:p>
            <a:pPr lvl="2"/>
            <a:r>
              <a:rPr lang="en-US" dirty="0"/>
              <a:t>and CRUCIAL for the Pumping Lemma studied after Midterm-1</a:t>
            </a:r>
          </a:p>
          <a:p>
            <a:pPr lvl="1"/>
            <a:r>
              <a:rPr lang="en-US" dirty="0"/>
              <a:t>This is the  I - - l - c - t – o n operator (“ IF smoke THEN fire” )</a:t>
            </a:r>
          </a:p>
          <a:p>
            <a:pPr lvl="2"/>
            <a:r>
              <a:rPr lang="en-US" dirty="0"/>
              <a:t>Encode using AND, OR, NOT</a:t>
            </a:r>
          </a:p>
          <a:p>
            <a:r>
              <a:rPr lang="en-US" dirty="0"/>
              <a:t>In the Python refresher, you must express your answer as a single set comprehension with this expression in the CONDITION part</a:t>
            </a:r>
          </a:p>
          <a:p>
            <a:pPr lvl="1"/>
            <a:r>
              <a:rPr lang="en-US" dirty="0"/>
              <a:t>IF (</a:t>
            </a:r>
            <a:r>
              <a:rPr lang="en-US" dirty="0" err="1"/>
              <a:t>i</a:t>
            </a:r>
            <a:r>
              <a:rPr lang="en-US" dirty="0"/>
              <a:t>==2) THEN (j==k)  must be turned into a single Boolean expression</a:t>
            </a:r>
          </a:p>
          <a:p>
            <a:r>
              <a:rPr lang="en-US" dirty="0"/>
              <a:t>The amount of Python needed in this class is negligible!</a:t>
            </a:r>
          </a:p>
          <a:p>
            <a:pPr lvl="1"/>
            <a:r>
              <a:rPr lang="en-US" dirty="0"/>
              <a:t>We only choose those parts of Python that illustrate the math – nothing more!</a:t>
            </a:r>
          </a:p>
          <a:p>
            <a:endParaRPr lang="en-US" dirty="0"/>
          </a:p>
          <a:p>
            <a:endParaRPr lang="en-US" dirty="0"/>
          </a:p>
        </p:txBody>
      </p:sp>
    </p:spTree>
    <p:extLst>
      <p:ext uri="{BB962C8B-B14F-4D97-AF65-F5344CB8AC3E}">
        <p14:creationId xmlns:p14="http://schemas.microsoft.com/office/powerpoint/2010/main" val="1474521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94"/>
            <a:ext cx="10515600" cy="618286"/>
          </a:xfrm>
        </p:spPr>
        <p:txBody>
          <a:bodyPr>
            <a:normAutofit fontScale="90000"/>
          </a:bodyPr>
          <a:lstStyle/>
          <a:p>
            <a:r>
              <a:rPr lang="en-US" dirty="0"/>
              <a:t>Formal structure of a DFA, and an example</a:t>
            </a:r>
          </a:p>
        </p:txBody>
      </p:sp>
      <p:pic>
        <p:nvPicPr>
          <p:cNvPr id="7" name="Picture 6" descr="A screenshot of a cell phone&#10;&#10;Description automatically generated">
            <a:extLst>
              <a:ext uri="{FF2B5EF4-FFF2-40B4-BE49-F238E27FC236}">
                <a16:creationId xmlns:a16="http://schemas.microsoft.com/office/drawing/2014/main" id="{E62572B0-D15A-9442-A278-022B23C40A8F}"/>
              </a:ext>
            </a:extLst>
          </p:cNvPr>
          <p:cNvPicPr>
            <a:picLocks noChangeAspect="1"/>
          </p:cNvPicPr>
          <p:nvPr/>
        </p:nvPicPr>
        <p:blipFill>
          <a:blip r:embed="rId2"/>
          <a:stretch>
            <a:fillRect/>
          </a:stretch>
        </p:blipFill>
        <p:spPr>
          <a:xfrm>
            <a:off x="1" y="1060851"/>
            <a:ext cx="8056604" cy="1949411"/>
          </a:xfrm>
          <a:prstGeom prst="rect">
            <a:avLst/>
          </a:prstGeom>
        </p:spPr>
      </p:pic>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3"/>
          <a:stretch>
            <a:fillRect/>
          </a:stretch>
        </p:blipFill>
        <p:spPr>
          <a:xfrm>
            <a:off x="7080421" y="698655"/>
            <a:ext cx="2102445" cy="203987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0596BDA-E987-FE47-87D7-DAA257FDB578}"/>
              </a:ext>
            </a:extLst>
          </p:cNvPr>
          <p:cNvPicPr>
            <a:picLocks noChangeAspect="1"/>
          </p:cNvPicPr>
          <p:nvPr/>
        </p:nvPicPr>
        <p:blipFill>
          <a:blip r:embed="rId4"/>
          <a:stretch>
            <a:fillRect/>
          </a:stretch>
        </p:blipFill>
        <p:spPr>
          <a:xfrm>
            <a:off x="9147656" y="698655"/>
            <a:ext cx="3044344" cy="3283268"/>
          </a:xfrm>
          <a:prstGeom prst="rect">
            <a:avLst/>
          </a:prstGeom>
        </p:spPr>
      </p:pic>
      <p:sp>
        <p:nvSpPr>
          <p:cNvPr id="14" name="TextBox 13">
            <a:extLst>
              <a:ext uri="{FF2B5EF4-FFF2-40B4-BE49-F238E27FC236}">
                <a16:creationId xmlns:a16="http://schemas.microsoft.com/office/drawing/2014/main" id="{6C95A815-C69E-8C4D-B821-21F9BBB6A925}"/>
              </a:ext>
            </a:extLst>
          </p:cNvPr>
          <p:cNvSpPr txBox="1"/>
          <p:nvPr/>
        </p:nvSpPr>
        <p:spPr>
          <a:xfrm>
            <a:off x="247135" y="3209606"/>
            <a:ext cx="8406147" cy="1477328"/>
          </a:xfrm>
          <a:prstGeom prst="rect">
            <a:avLst/>
          </a:prstGeom>
          <a:noFill/>
        </p:spPr>
        <p:txBody>
          <a:bodyPr wrap="none" rtlCol="0">
            <a:spAutoFit/>
          </a:bodyPr>
          <a:lstStyle/>
          <a:p>
            <a:r>
              <a:rPr lang="en-US" dirty="0">
                <a:solidFill>
                  <a:srgbClr val="0432FF"/>
                </a:solidFill>
              </a:rPr>
              <a:t>The language of a DFA  is</a:t>
            </a:r>
          </a:p>
          <a:p>
            <a:endParaRPr lang="en-US" dirty="0">
              <a:solidFill>
                <a:srgbClr val="0432FF"/>
              </a:solidFill>
            </a:endParaRPr>
          </a:p>
          <a:p>
            <a:r>
              <a:rPr lang="en-US" dirty="0">
                <a:solidFill>
                  <a:srgbClr val="0432FF"/>
                </a:solidFill>
              </a:rPr>
              <a:t>“ the strings that take the DFA from the initial state to one of the final states ”</a:t>
            </a:r>
          </a:p>
          <a:p>
            <a:endParaRPr lang="en-US" dirty="0">
              <a:solidFill>
                <a:srgbClr val="0432FF"/>
              </a:solidFill>
            </a:endParaRPr>
          </a:p>
          <a:p>
            <a:r>
              <a:rPr lang="en-US" dirty="0">
                <a:solidFill>
                  <a:srgbClr val="0432FF"/>
                </a:solidFill>
              </a:rPr>
              <a:t>(if the initial state is also a final state, then the language also contains epsilon)</a:t>
            </a:r>
          </a:p>
        </p:txBody>
      </p:sp>
      <p:pic>
        <p:nvPicPr>
          <p:cNvPr id="16" name="Picture 15">
            <a:extLst>
              <a:ext uri="{FF2B5EF4-FFF2-40B4-BE49-F238E27FC236}">
                <a16:creationId xmlns:a16="http://schemas.microsoft.com/office/drawing/2014/main" id="{BA30BB3B-0980-B84B-8C96-E46685D993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1535" y="4740724"/>
            <a:ext cx="810493" cy="468719"/>
          </a:xfrm>
          <a:prstGeom prst="rect">
            <a:avLst/>
          </a:prstGeom>
        </p:spPr>
      </p:pic>
      <p:sp>
        <p:nvSpPr>
          <p:cNvPr id="17" name="TextBox 16">
            <a:extLst>
              <a:ext uri="{FF2B5EF4-FFF2-40B4-BE49-F238E27FC236}">
                <a16:creationId xmlns:a16="http://schemas.microsoft.com/office/drawing/2014/main" id="{52F5F6FD-2B7B-ED42-8446-85CDF1EB8946}"/>
              </a:ext>
            </a:extLst>
          </p:cNvPr>
          <p:cNvSpPr txBox="1"/>
          <p:nvPr/>
        </p:nvSpPr>
        <p:spPr>
          <a:xfrm>
            <a:off x="2161292" y="4886278"/>
            <a:ext cx="6364862" cy="923330"/>
          </a:xfrm>
          <a:prstGeom prst="rect">
            <a:avLst/>
          </a:prstGeom>
          <a:noFill/>
        </p:spPr>
        <p:txBody>
          <a:bodyPr wrap="square" rtlCol="0">
            <a:spAutoFit/>
          </a:bodyPr>
          <a:lstStyle/>
          <a:p>
            <a:r>
              <a:rPr lang="en-US" dirty="0">
                <a:solidFill>
                  <a:srgbClr val="FF0000"/>
                </a:solidFill>
              </a:rPr>
              <a:t>List five strings in this DFA’s language (in numeric order); then write a concise summary of the language of this DFA! </a:t>
            </a:r>
          </a:p>
          <a:p>
            <a:endParaRPr lang="en-US" dirty="0"/>
          </a:p>
        </p:txBody>
      </p:sp>
    </p:spTree>
    <p:extLst>
      <p:ext uri="{BB962C8B-B14F-4D97-AF65-F5344CB8AC3E}">
        <p14:creationId xmlns:p14="http://schemas.microsoft.com/office/powerpoint/2010/main" val="249515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a:xfrm>
            <a:off x="838200" y="365126"/>
            <a:ext cx="10901516" cy="618286"/>
          </a:xfrm>
        </p:spPr>
        <p:txBody>
          <a:bodyPr>
            <a:normAutofit fontScale="90000"/>
          </a:bodyPr>
          <a:lstStyle/>
          <a:p>
            <a:r>
              <a:rPr lang="en-US" dirty="0"/>
              <a:t>Language L? Five numeric-order strings in L? </a:t>
            </a:r>
          </a:p>
        </p:txBody>
      </p:sp>
      <p:pic>
        <p:nvPicPr>
          <p:cNvPr id="3" name="Picture 2">
            <a:extLst>
              <a:ext uri="{FF2B5EF4-FFF2-40B4-BE49-F238E27FC236}">
                <a16:creationId xmlns:a16="http://schemas.microsoft.com/office/drawing/2014/main" id="{8DCC0D8D-4EFA-E546-9F59-990BA7F50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83" y="1215859"/>
            <a:ext cx="810493" cy="468719"/>
          </a:xfrm>
          <a:prstGeom prst="rect">
            <a:avLst/>
          </a:prstGeom>
        </p:spPr>
      </p:pic>
      <p:pic>
        <p:nvPicPr>
          <p:cNvPr id="4" name="Picture 3" descr="A close up of a clock&#10;&#10;Description automatically generated">
            <a:extLst>
              <a:ext uri="{FF2B5EF4-FFF2-40B4-BE49-F238E27FC236}">
                <a16:creationId xmlns:a16="http://schemas.microsoft.com/office/drawing/2014/main" id="{9852D9EC-19E5-F44F-8E09-9BC87341C2FA}"/>
              </a:ext>
            </a:extLst>
          </p:cNvPr>
          <p:cNvPicPr>
            <a:picLocks noChangeAspect="1"/>
          </p:cNvPicPr>
          <p:nvPr/>
        </p:nvPicPr>
        <p:blipFill>
          <a:blip r:embed="rId3"/>
          <a:stretch>
            <a:fillRect/>
          </a:stretch>
        </p:blipFill>
        <p:spPr>
          <a:xfrm>
            <a:off x="838200" y="1554061"/>
            <a:ext cx="4589206" cy="4452622"/>
          </a:xfrm>
          <a:prstGeom prst="rect">
            <a:avLst/>
          </a:prstGeom>
        </p:spPr>
      </p:pic>
    </p:spTree>
    <p:extLst>
      <p:ext uri="{BB962C8B-B14F-4D97-AF65-F5344CB8AC3E}">
        <p14:creationId xmlns:p14="http://schemas.microsoft.com/office/powerpoint/2010/main" val="3121083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0574-D07C-3B42-A5C4-373269356DCE}"/>
              </a:ext>
            </a:extLst>
          </p:cNvPr>
          <p:cNvSpPr>
            <a:spLocks noGrp="1"/>
          </p:cNvSpPr>
          <p:nvPr>
            <p:ph type="title"/>
          </p:nvPr>
        </p:nvSpPr>
        <p:spPr>
          <a:xfrm>
            <a:off x="838200" y="365126"/>
            <a:ext cx="10901516" cy="618286"/>
          </a:xfrm>
        </p:spPr>
        <p:txBody>
          <a:bodyPr>
            <a:normAutofit fontScale="90000"/>
          </a:bodyPr>
          <a:lstStyle/>
          <a:p>
            <a:r>
              <a:rPr lang="en-US" dirty="0"/>
              <a:t>Language L? Five numeric-order strings in L? </a:t>
            </a:r>
          </a:p>
        </p:txBody>
      </p:sp>
      <p:pic>
        <p:nvPicPr>
          <p:cNvPr id="4" name="Picture 3" descr="A close up of a clock&#10;&#10;Description automatically generated">
            <a:extLst>
              <a:ext uri="{FF2B5EF4-FFF2-40B4-BE49-F238E27FC236}">
                <a16:creationId xmlns:a16="http://schemas.microsoft.com/office/drawing/2014/main" id="{9852D9EC-19E5-F44F-8E09-9BC87341C2FA}"/>
              </a:ext>
            </a:extLst>
          </p:cNvPr>
          <p:cNvPicPr>
            <a:picLocks noChangeAspect="1"/>
          </p:cNvPicPr>
          <p:nvPr/>
        </p:nvPicPr>
        <p:blipFill>
          <a:blip r:embed="rId2"/>
          <a:stretch>
            <a:fillRect/>
          </a:stretch>
        </p:blipFill>
        <p:spPr>
          <a:xfrm>
            <a:off x="838200" y="1554061"/>
            <a:ext cx="4589206" cy="4452622"/>
          </a:xfrm>
          <a:prstGeom prst="rect">
            <a:avLst/>
          </a:prstGeom>
        </p:spPr>
      </p:pic>
      <p:pic>
        <p:nvPicPr>
          <p:cNvPr id="5" name="Picture 4">
            <a:extLst>
              <a:ext uri="{FF2B5EF4-FFF2-40B4-BE49-F238E27FC236}">
                <a16:creationId xmlns:a16="http://schemas.microsoft.com/office/drawing/2014/main" id="{BF298F7E-B0D8-3846-8708-E8FC49AC9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119" y="4464907"/>
            <a:ext cx="2074095" cy="1435912"/>
          </a:xfrm>
          <a:prstGeom prst="rect">
            <a:avLst/>
          </a:prstGeom>
        </p:spPr>
      </p:pic>
      <p:sp>
        <p:nvSpPr>
          <p:cNvPr id="6" name="TextBox 5">
            <a:extLst>
              <a:ext uri="{FF2B5EF4-FFF2-40B4-BE49-F238E27FC236}">
                <a16:creationId xmlns:a16="http://schemas.microsoft.com/office/drawing/2014/main" id="{FEF9B486-F0F4-F445-8EBC-4634CDE81C43}"/>
              </a:ext>
            </a:extLst>
          </p:cNvPr>
          <p:cNvSpPr txBox="1"/>
          <p:nvPr/>
        </p:nvSpPr>
        <p:spPr>
          <a:xfrm>
            <a:off x="6876025" y="3056818"/>
            <a:ext cx="3002745" cy="923330"/>
          </a:xfrm>
          <a:prstGeom prst="rect">
            <a:avLst/>
          </a:prstGeom>
          <a:noFill/>
        </p:spPr>
        <p:txBody>
          <a:bodyPr wrap="none" rtlCol="0">
            <a:spAutoFit/>
          </a:bodyPr>
          <a:lstStyle/>
          <a:p>
            <a:r>
              <a:rPr lang="en-US" dirty="0">
                <a:solidFill>
                  <a:srgbClr val="0432FF"/>
                </a:solidFill>
              </a:rPr>
              <a:t>Ends in 1 and of odd length</a:t>
            </a:r>
          </a:p>
          <a:p>
            <a:endParaRPr lang="en-US" dirty="0">
              <a:solidFill>
                <a:srgbClr val="0432FF"/>
              </a:solidFill>
            </a:endParaRPr>
          </a:p>
          <a:p>
            <a:r>
              <a:rPr lang="en-US" dirty="0">
                <a:solidFill>
                  <a:srgbClr val="0432FF"/>
                </a:solidFill>
              </a:rPr>
              <a:t>1, 001, 011, 111, 00001</a:t>
            </a:r>
          </a:p>
        </p:txBody>
      </p:sp>
      <p:sp>
        <p:nvSpPr>
          <p:cNvPr id="7" name="TextBox 6">
            <a:extLst>
              <a:ext uri="{FF2B5EF4-FFF2-40B4-BE49-F238E27FC236}">
                <a16:creationId xmlns:a16="http://schemas.microsoft.com/office/drawing/2014/main" id="{2EAABBBD-5B4A-4848-A1BE-24E300734EEF}"/>
              </a:ext>
            </a:extLst>
          </p:cNvPr>
          <p:cNvSpPr txBox="1"/>
          <p:nvPr/>
        </p:nvSpPr>
        <p:spPr>
          <a:xfrm>
            <a:off x="8937442" y="4464907"/>
            <a:ext cx="1369286" cy="923330"/>
          </a:xfrm>
          <a:prstGeom prst="rect">
            <a:avLst/>
          </a:prstGeom>
          <a:noFill/>
        </p:spPr>
        <p:txBody>
          <a:bodyPr wrap="none" rtlCol="0">
            <a:spAutoFit/>
          </a:bodyPr>
          <a:lstStyle/>
          <a:p>
            <a:r>
              <a:rPr lang="en-US" sz="5400" dirty="0"/>
              <a:t> ok?</a:t>
            </a:r>
          </a:p>
        </p:txBody>
      </p:sp>
    </p:spTree>
    <p:extLst>
      <p:ext uri="{BB962C8B-B14F-4D97-AF65-F5344CB8AC3E}">
        <p14:creationId xmlns:p14="http://schemas.microsoft.com/office/powerpoint/2010/main" val="1282684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4B46-CFC4-874E-9D70-5F4E4C45091E}"/>
              </a:ext>
            </a:extLst>
          </p:cNvPr>
          <p:cNvSpPr>
            <a:spLocks noGrp="1"/>
          </p:cNvSpPr>
          <p:nvPr>
            <p:ph type="title"/>
          </p:nvPr>
        </p:nvSpPr>
        <p:spPr/>
        <p:txBody>
          <a:bodyPr>
            <a:normAutofit fontScale="90000"/>
          </a:bodyPr>
          <a:lstStyle/>
          <a:p>
            <a:r>
              <a:rPr lang="en-US" dirty="0"/>
              <a:t>You should be studying these on your own</a:t>
            </a:r>
          </a:p>
        </p:txBody>
      </p:sp>
      <p:sp>
        <p:nvSpPr>
          <p:cNvPr id="3" name="Content Placeholder 2">
            <a:extLst>
              <a:ext uri="{FF2B5EF4-FFF2-40B4-BE49-F238E27FC236}">
                <a16:creationId xmlns:a16="http://schemas.microsoft.com/office/drawing/2014/main" id="{D853106E-932D-5B4A-9901-5F1C05BC0067}"/>
              </a:ext>
            </a:extLst>
          </p:cNvPr>
          <p:cNvSpPr>
            <a:spLocks noGrp="1"/>
          </p:cNvSpPr>
          <p:nvPr>
            <p:ph idx="1"/>
          </p:nvPr>
        </p:nvSpPr>
        <p:spPr/>
        <p:txBody>
          <a:bodyPr/>
          <a:lstStyle/>
          <a:p>
            <a:r>
              <a:rPr lang="en-US" dirty="0">
                <a:solidFill>
                  <a:srgbClr val="0432FF"/>
                </a:solidFill>
              </a:rPr>
              <a:t>BEGIN SELF_STUDY… (quick overview in class)</a:t>
            </a:r>
          </a:p>
          <a:p>
            <a:endParaRPr lang="en-US" dirty="0">
              <a:solidFill>
                <a:srgbClr val="0432FF"/>
              </a:solidFill>
            </a:endParaRPr>
          </a:p>
          <a:p>
            <a:r>
              <a:rPr lang="en-US" dirty="0">
                <a:solidFill>
                  <a:srgbClr val="0432FF"/>
                </a:solidFill>
              </a:rPr>
              <a:t>Good time to be studying:</a:t>
            </a:r>
          </a:p>
          <a:p>
            <a:pPr lvl="1"/>
            <a:r>
              <a:rPr lang="en-US" dirty="0">
                <a:solidFill>
                  <a:srgbClr val="0432FF"/>
                </a:solidFill>
              </a:rPr>
              <a:t>Today!</a:t>
            </a:r>
          </a:p>
          <a:p>
            <a:pPr lvl="1"/>
            <a:r>
              <a:rPr lang="en-US" dirty="0">
                <a:solidFill>
                  <a:schemeClr val="tx1"/>
                </a:solidFill>
              </a:rPr>
              <a:t>Put these definitions at the end of </a:t>
            </a:r>
            <a:r>
              <a:rPr lang="en-US" dirty="0" err="1">
                <a:solidFill>
                  <a:schemeClr val="tx1"/>
                </a:solidFill>
              </a:rPr>
              <a:t>Basic_DFA.ipynb</a:t>
            </a:r>
            <a:r>
              <a:rPr lang="en-US" dirty="0">
                <a:solidFill>
                  <a:schemeClr val="tx1"/>
                </a:solidFill>
              </a:rPr>
              <a:t> and execute</a:t>
            </a:r>
          </a:p>
        </p:txBody>
      </p:sp>
    </p:spTree>
    <p:extLst>
      <p:ext uri="{BB962C8B-B14F-4D97-AF65-F5344CB8AC3E}">
        <p14:creationId xmlns:p14="http://schemas.microsoft.com/office/powerpoint/2010/main" val="95779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94"/>
            <a:ext cx="10515600" cy="618286"/>
          </a:xfrm>
        </p:spPr>
        <p:txBody>
          <a:bodyPr>
            <a:normAutofit fontScale="90000"/>
          </a:bodyPr>
          <a:lstStyle/>
          <a:p>
            <a:r>
              <a:rPr lang="en-US" dirty="0"/>
              <a:t>Dissecting a DFA</a:t>
            </a:r>
          </a:p>
        </p:txBody>
      </p:sp>
      <p:pic>
        <p:nvPicPr>
          <p:cNvPr id="7" name="Picture 6" descr="A screenshot of a cell phone&#10;&#10;Description automatically generated">
            <a:extLst>
              <a:ext uri="{FF2B5EF4-FFF2-40B4-BE49-F238E27FC236}">
                <a16:creationId xmlns:a16="http://schemas.microsoft.com/office/drawing/2014/main" id="{E62572B0-D15A-9442-A278-022B23C40A8F}"/>
              </a:ext>
            </a:extLst>
          </p:cNvPr>
          <p:cNvPicPr>
            <a:picLocks noChangeAspect="1"/>
          </p:cNvPicPr>
          <p:nvPr/>
        </p:nvPicPr>
        <p:blipFill>
          <a:blip r:embed="rId2"/>
          <a:stretch>
            <a:fillRect/>
          </a:stretch>
        </p:blipFill>
        <p:spPr>
          <a:xfrm>
            <a:off x="1" y="1060851"/>
            <a:ext cx="8056604" cy="1949411"/>
          </a:xfrm>
          <a:prstGeom prst="rect">
            <a:avLst/>
          </a:prstGeom>
        </p:spPr>
      </p:pic>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3"/>
          <a:stretch>
            <a:fillRect/>
          </a:stretch>
        </p:blipFill>
        <p:spPr>
          <a:xfrm>
            <a:off x="7080421" y="698655"/>
            <a:ext cx="2102445" cy="203987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0596BDA-E987-FE47-87D7-DAA257FDB578}"/>
              </a:ext>
            </a:extLst>
          </p:cNvPr>
          <p:cNvPicPr>
            <a:picLocks noChangeAspect="1"/>
          </p:cNvPicPr>
          <p:nvPr/>
        </p:nvPicPr>
        <p:blipFill>
          <a:blip r:embed="rId4"/>
          <a:stretch>
            <a:fillRect/>
          </a:stretch>
        </p:blipFill>
        <p:spPr>
          <a:xfrm>
            <a:off x="9147656" y="698655"/>
            <a:ext cx="3044344" cy="3283268"/>
          </a:xfrm>
          <a:prstGeom prst="rect">
            <a:avLst/>
          </a:prstGeom>
        </p:spPr>
      </p:pic>
      <p:pic>
        <p:nvPicPr>
          <p:cNvPr id="4" name="Picture 3" descr="A screenshot of a cell phone screen with text&#10;&#10;Description automatically generated">
            <a:extLst>
              <a:ext uri="{FF2B5EF4-FFF2-40B4-BE49-F238E27FC236}">
                <a16:creationId xmlns:a16="http://schemas.microsoft.com/office/drawing/2014/main" id="{C5887B15-6B76-C744-82CE-992C9E12DB35}"/>
              </a:ext>
            </a:extLst>
          </p:cNvPr>
          <p:cNvPicPr>
            <a:picLocks noChangeAspect="1"/>
          </p:cNvPicPr>
          <p:nvPr/>
        </p:nvPicPr>
        <p:blipFill>
          <a:blip r:embed="rId5"/>
          <a:stretch>
            <a:fillRect/>
          </a:stretch>
        </p:blipFill>
        <p:spPr>
          <a:xfrm>
            <a:off x="2227006" y="3010263"/>
            <a:ext cx="3758470" cy="3758470"/>
          </a:xfrm>
          <a:prstGeom prst="rect">
            <a:avLst/>
          </a:prstGeom>
        </p:spPr>
      </p:pic>
      <p:sp>
        <p:nvSpPr>
          <p:cNvPr id="5" name="TextBox 4">
            <a:extLst>
              <a:ext uri="{FF2B5EF4-FFF2-40B4-BE49-F238E27FC236}">
                <a16:creationId xmlns:a16="http://schemas.microsoft.com/office/drawing/2014/main" id="{E7750866-77F0-EC40-AE1C-FD4EF464564E}"/>
              </a:ext>
            </a:extLst>
          </p:cNvPr>
          <p:cNvSpPr txBox="1"/>
          <p:nvPr/>
        </p:nvSpPr>
        <p:spPr>
          <a:xfrm>
            <a:off x="1194099" y="5013064"/>
            <a:ext cx="780983" cy="369332"/>
          </a:xfrm>
          <a:prstGeom prst="rect">
            <a:avLst/>
          </a:prstGeom>
          <a:noFill/>
        </p:spPr>
        <p:txBody>
          <a:bodyPr wrap="none" rtlCol="0">
            <a:spAutoFit/>
          </a:bodyPr>
          <a:lstStyle/>
          <a:p>
            <a:r>
              <a:rPr lang="en-US" dirty="0"/>
              <a:t>Like..</a:t>
            </a:r>
          </a:p>
        </p:txBody>
      </p:sp>
    </p:spTree>
    <p:extLst>
      <p:ext uri="{BB962C8B-B14F-4D97-AF65-F5344CB8AC3E}">
        <p14:creationId xmlns:p14="http://schemas.microsoft.com/office/powerpoint/2010/main" val="3875541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94"/>
            <a:ext cx="10515600" cy="618286"/>
          </a:xfrm>
        </p:spPr>
        <p:txBody>
          <a:bodyPr>
            <a:normAutofit fontScale="90000"/>
          </a:bodyPr>
          <a:lstStyle/>
          <a:p>
            <a:r>
              <a:rPr lang="en-US" dirty="0"/>
              <a:t>Dissecting a DFA</a:t>
            </a:r>
          </a:p>
        </p:txBody>
      </p:sp>
      <p:pic>
        <p:nvPicPr>
          <p:cNvPr id="7" name="Picture 6" descr="A screenshot of a cell phone&#10;&#10;Description automatically generated">
            <a:extLst>
              <a:ext uri="{FF2B5EF4-FFF2-40B4-BE49-F238E27FC236}">
                <a16:creationId xmlns:a16="http://schemas.microsoft.com/office/drawing/2014/main" id="{E62572B0-D15A-9442-A278-022B23C40A8F}"/>
              </a:ext>
            </a:extLst>
          </p:cNvPr>
          <p:cNvPicPr>
            <a:picLocks noChangeAspect="1"/>
          </p:cNvPicPr>
          <p:nvPr/>
        </p:nvPicPr>
        <p:blipFill>
          <a:blip r:embed="rId2"/>
          <a:stretch>
            <a:fillRect/>
          </a:stretch>
        </p:blipFill>
        <p:spPr>
          <a:xfrm>
            <a:off x="1" y="1060851"/>
            <a:ext cx="8056604" cy="1949411"/>
          </a:xfrm>
          <a:prstGeom prst="rect">
            <a:avLst/>
          </a:prstGeom>
        </p:spPr>
      </p:pic>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3"/>
          <a:stretch>
            <a:fillRect/>
          </a:stretch>
        </p:blipFill>
        <p:spPr>
          <a:xfrm>
            <a:off x="8866188" y="64708"/>
            <a:ext cx="3021010" cy="293109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042B4D4-77A9-2B4F-9C5A-11851DB4A206}"/>
              </a:ext>
            </a:extLst>
          </p:cNvPr>
          <p:cNvPicPr>
            <a:picLocks noChangeAspect="1"/>
          </p:cNvPicPr>
          <p:nvPr/>
        </p:nvPicPr>
        <p:blipFill>
          <a:blip r:embed="rId4"/>
          <a:stretch>
            <a:fillRect/>
          </a:stretch>
        </p:blipFill>
        <p:spPr>
          <a:xfrm>
            <a:off x="6327059" y="3043792"/>
            <a:ext cx="4218186" cy="374949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4DD5163-CF0A-DB4F-BF8D-638EF5E7DA6D}"/>
              </a:ext>
            </a:extLst>
          </p:cNvPr>
          <p:cNvPicPr>
            <a:picLocks noChangeAspect="1"/>
          </p:cNvPicPr>
          <p:nvPr/>
        </p:nvPicPr>
        <p:blipFill>
          <a:blip r:embed="rId5"/>
          <a:stretch>
            <a:fillRect/>
          </a:stretch>
        </p:blipFill>
        <p:spPr>
          <a:xfrm>
            <a:off x="2174159" y="3058247"/>
            <a:ext cx="4152900" cy="2540000"/>
          </a:xfrm>
          <a:prstGeom prst="rect">
            <a:avLst/>
          </a:prstGeom>
        </p:spPr>
      </p:pic>
    </p:spTree>
    <p:extLst>
      <p:ext uri="{BB962C8B-B14F-4D97-AF65-F5344CB8AC3E}">
        <p14:creationId xmlns:p14="http://schemas.microsoft.com/office/powerpoint/2010/main" val="2376576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94"/>
            <a:ext cx="10515600" cy="618286"/>
          </a:xfrm>
        </p:spPr>
        <p:txBody>
          <a:bodyPr>
            <a:normAutofit fontScale="90000"/>
          </a:bodyPr>
          <a:lstStyle/>
          <a:p>
            <a:r>
              <a:rPr lang="en-US" dirty="0"/>
              <a:t>Dissecting a DFA</a:t>
            </a:r>
          </a:p>
        </p:txBody>
      </p:sp>
      <p:pic>
        <p:nvPicPr>
          <p:cNvPr id="7" name="Picture 6" descr="A screenshot of a cell phone&#10;&#10;Description automatically generated">
            <a:extLst>
              <a:ext uri="{FF2B5EF4-FFF2-40B4-BE49-F238E27FC236}">
                <a16:creationId xmlns:a16="http://schemas.microsoft.com/office/drawing/2014/main" id="{E62572B0-D15A-9442-A278-022B23C40A8F}"/>
              </a:ext>
            </a:extLst>
          </p:cNvPr>
          <p:cNvPicPr>
            <a:picLocks noChangeAspect="1"/>
          </p:cNvPicPr>
          <p:nvPr/>
        </p:nvPicPr>
        <p:blipFill>
          <a:blip r:embed="rId2"/>
          <a:stretch>
            <a:fillRect/>
          </a:stretch>
        </p:blipFill>
        <p:spPr>
          <a:xfrm>
            <a:off x="1" y="1060851"/>
            <a:ext cx="8056604" cy="1949411"/>
          </a:xfrm>
          <a:prstGeom prst="rect">
            <a:avLst/>
          </a:prstGeom>
        </p:spPr>
      </p:pic>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3"/>
          <a:stretch>
            <a:fillRect/>
          </a:stretch>
        </p:blipFill>
        <p:spPr>
          <a:xfrm>
            <a:off x="8866188" y="64708"/>
            <a:ext cx="3021010" cy="293109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042B4D4-77A9-2B4F-9C5A-11851DB4A206}"/>
              </a:ext>
            </a:extLst>
          </p:cNvPr>
          <p:cNvPicPr>
            <a:picLocks noChangeAspect="1"/>
          </p:cNvPicPr>
          <p:nvPr/>
        </p:nvPicPr>
        <p:blipFill>
          <a:blip r:embed="rId4"/>
          <a:stretch>
            <a:fillRect/>
          </a:stretch>
        </p:blipFill>
        <p:spPr>
          <a:xfrm>
            <a:off x="147484" y="3010262"/>
            <a:ext cx="4218186" cy="3749499"/>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B8102DF2-5FE4-B04B-8B71-604E4D0FAC0F}"/>
              </a:ext>
            </a:extLst>
          </p:cNvPr>
          <p:cNvPicPr>
            <a:picLocks noChangeAspect="1"/>
          </p:cNvPicPr>
          <p:nvPr/>
        </p:nvPicPr>
        <p:blipFill>
          <a:blip r:embed="rId5"/>
          <a:stretch>
            <a:fillRect/>
          </a:stretch>
        </p:blipFill>
        <p:spPr>
          <a:xfrm>
            <a:off x="4943432" y="3075261"/>
            <a:ext cx="2209536" cy="92469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2B2041A-F7E6-F744-8814-DDD2F46252AF}"/>
              </a:ext>
            </a:extLst>
          </p:cNvPr>
          <p:cNvPicPr>
            <a:picLocks noChangeAspect="1"/>
          </p:cNvPicPr>
          <p:nvPr/>
        </p:nvPicPr>
        <p:blipFill>
          <a:blip r:embed="rId6"/>
          <a:stretch>
            <a:fillRect/>
          </a:stretch>
        </p:blipFill>
        <p:spPr>
          <a:xfrm>
            <a:off x="4943432" y="4153399"/>
            <a:ext cx="3067447" cy="104035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1BEB517-4CA4-094C-9C8E-84D059312E3E}"/>
              </a:ext>
            </a:extLst>
          </p:cNvPr>
          <p:cNvPicPr>
            <a:picLocks noChangeAspect="1"/>
          </p:cNvPicPr>
          <p:nvPr/>
        </p:nvPicPr>
        <p:blipFill>
          <a:blip r:embed="rId7"/>
          <a:stretch>
            <a:fillRect/>
          </a:stretch>
        </p:blipFill>
        <p:spPr>
          <a:xfrm>
            <a:off x="4943432" y="5347199"/>
            <a:ext cx="2599309" cy="98969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9B2C664-840C-864B-9876-33E49EBEA053}"/>
              </a:ext>
            </a:extLst>
          </p:cNvPr>
          <p:cNvPicPr>
            <a:picLocks noChangeAspect="1"/>
          </p:cNvPicPr>
          <p:nvPr/>
        </p:nvPicPr>
        <p:blipFill>
          <a:blip r:embed="rId8"/>
          <a:stretch>
            <a:fillRect/>
          </a:stretch>
        </p:blipFill>
        <p:spPr>
          <a:xfrm>
            <a:off x="8259507" y="3075261"/>
            <a:ext cx="2583746" cy="1040358"/>
          </a:xfrm>
          <a:prstGeom prst="rect">
            <a:avLst/>
          </a:prstGeom>
        </p:spPr>
      </p:pic>
      <p:pic>
        <p:nvPicPr>
          <p:cNvPr id="17" name="Picture 16">
            <a:extLst>
              <a:ext uri="{FF2B5EF4-FFF2-40B4-BE49-F238E27FC236}">
                <a16:creationId xmlns:a16="http://schemas.microsoft.com/office/drawing/2014/main" id="{92087DE1-BB71-E04D-8C27-EB3CEFE041E7}"/>
              </a:ext>
            </a:extLst>
          </p:cNvPr>
          <p:cNvPicPr>
            <a:picLocks noChangeAspect="1"/>
          </p:cNvPicPr>
          <p:nvPr/>
        </p:nvPicPr>
        <p:blipFill>
          <a:blip r:embed="rId9"/>
          <a:stretch>
            <a:fillRect/>
          </a:stretch>
        </p:blipFill>
        <p:spPr>
          <a:xfrm>
            <a:off x="8259507" y="4153399"/>
            <a:ext cx="3239566" cy="2501729"/>
          </a:xfrm>
          <a:prstGeom prst="rect">
            <a:avLst/>
          </a:prstGeom>
        </p:spPr>
      </p:pic>
    </p:spTree>
    <p:extLst>
      <p:ext uri="{BB962C8B-B14F-4D97-AF65-F5344CB8AC3E}">
        <p14:creationId xmlns:p14="http://schemas.microsoft.com/office/powerpoint/2010/main" val="4268712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694"/>
            <a:ext cx="10515600" cy="618286"/>
          </a:xfrm>
        </p:spPr>
        <p:txBody>
          <a:bodyPr>
            <a:normAutofit fontScale="90000"/>
          </a:bodyPr>
          <a:lstStyle/>
          <a:p>
            <a:r>
              <a:rPr lang="en-US" dirty="0"/>
              <a:t>Dissecting a DFA</a:t>
            </a:r>
          </a:p>
        </p:txBody>
      </p:sp>
      <p:pic>
        <p:nvPicPr>
          <p:cNvPr id="7" name="Picture 6" descr="A screenshot of a cell phone&#10;&#10;Description automatically generated">
            <a:extLst>
              <a:ext uri="{FF2B5EF4-FFF2-40B4-BE49-F238E27FC236}">
                <a16:creationId xmlns:a16="http://schemas.microsoft.com/office/drawing/2014/main" id="{E62572B0-D15A-9442-A278-022B23C40A8F}"/>
              </a:ext>
            </a:extLst>
          </p:cNvPr>
          <p:cNvPicPr>
            <a:picLocks noChangeAspect="1"/>
          </p:cNvPicPr>
          <p:nvPr/>
        </p:nvPicPr>
        <p:blipFill>
          <a:blip r:embed="rId2"/>
          <a:stretch>
            <a:fillRect/>
          </a:stretch>
        </p:blipFill>
        <p:spPr>
          <a:xfrm>
            <a:off x="1" y="1060851"/>
            <a:ext cx="8056604" cy="1949411"/>
          </a:xfrm>
          <a:prstGeom prst="rect">
            <a:avLst/>
          </a:prstGeom>
        </p:spPr>
      </p:pic>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3"/>
          <a:stretch>
            <a:fillRect/>
          </a:stretch>
        </p:blipFill>
        <p:spPr>
          <a:xfrm>
            <a:off x="8866188" y="64708"/>
            <a:ext cx="3021010" cy="293109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042B4D4-77A9-2B4F-9C5A-11851DB4A206}"/>
              </a:ext>
            </a:extLst>
          </p:cNvPr>
          <p:cNvPicPr>
            <a:picLocks noChangeAspect="1"/>
          </p:cNvPicPr>
          <p:nvPr/>
        </p:nvPicPr>
        <p:blipFill>
          <a:blip r:embed="rId4"/>
          <a:stretch>
            <a:fillRect/>
          </a:stretch>
        </p:blipFill>
        <p:spPr>
          <a:xfrm>
            <a:off x="147484" y="3010262"/>
            <a:ext cx="4218186" cy="3749499"/>
          </a:xfrm>
          <a:prstGeom prst="rect">
            <a:avLst/>
          </a:prstGeom>
        </p:spPr>
      </p:pic>
      <p:pic>
        <p:nvPicPr>
          <p:cNvPr id="17" name="Picture 16">
            <a:extLst>
              <a:ext uri="{FF2B5EF4-FFF2-40B4-BE49-F238E27FC236}">
                <a16:creationId xmlns:a16="http://schemas.microsoft.com/office/drawing/2014/main" id="{92087DE1-BB71-E04D-8C27-EB3CEFE041E7}"/>
              </a:ext>
            </a:extLst>
          </p:cNvPr>
          <p:cNvPicPr>
            <a:picLocks noChangeAspect="1"/>
          </p:cNvPicPr>
          <p:nvPr/>
        </p:nvPicPr>
        <p:blipFill>
          <a:blip r:embed="rId5"/>
          <a:stretch>
            <a:fillRect/>
          </a:stretch>
        </p:blipFill>
        <p:spPr>
          <a:xfrm>
            <a:off x="4513153" y="3099149"/>
            <a:ext cx="3239566" cy="2501729"/>
          </a:xfrm>
          <a:prstGeom prst="rect">
            <a:avLst/>
          </a:prstGeom>
        </p:spPr>
      </p:pic>
      <p:pic>
        <p:nvPicPr>
          <p:cNvPr id="5" name="Picture 4" descr="A close up of a logo&#10;&#10;Description automatically generated">
            <a:extLst>
              <a:ext uri="{FF2B5EF4-FFF2-40B4-BE49-F238E27FC236}">
                <a16:creationId xmlns:a16="http://schemas.microsoft.com/office/drawing/2014/main" id="{CD022C04-41EC-3447-A8A1-48A5C0388258}"/>
              </a:ext>
            </a:extLst>
          </p:cNvPr>
          <p:cNvPicPr>
            <a:picLocks noChangeAspect="1"/>
          </p:cNvPicPr>
          <p:nvPr/>
        </p:nvPicPr>
        <p:blipFill>
          <a:blip r:embed="rId6"/>
          <a:stretch>
            <a:fillRect/>
          </a:stretch>
        </p:blipFill>
        <p:spPr>
          <a:xfrm>
            <a:off x="4513153" y="5670686"/>
            <a:ext cx="5028880" cy="105367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EDB3036-ECD2-0B44-8C91-B74AF0F2591F}"/>
              </a:ext>
            </a:extLst>
          </p:cNvPr>
          <p:cNvPicPr>
            <a:picLocks noChangeAspect="1"/>
          </p:cNvPicPr>
          <p:nvPr/>
        </p:nvPicPr>
        <p:blipFill>
          <a:blip r:embed="rId7"/>
          <a:stretch>
            <a:fillRect/>
          </a:stretch>
        </p:blipFill>
        <p:spPr>
          <a:xfrm>
            <a:off x="8332788" y="3991393"/>
            <a:ext cx="3021011" cy="949169"/>
          </a:xfrm>
          <a:prstGeom prst="rect">
            <a:avLst/>
          </a:prstGeom>
        </p:spPr>
      </p:pic>
    </p:spTree>
    <p:extLst>
      <p:ext uri="{BB962C8B-B14F-4D97-AF65-F5344CB8AC3E}">
        <p14:creationId xmlns:p14="http://schemas.microsoft.com/office/powerpoint/2010/main" val="3524842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6"/>
            <a:ext cx="10515600" cy="618286"/>
          </a:xfrm>
        </p:spPr>
        <p:txBody>
          <a:bodyPr>
            <a:normAutofit fontScale="90000"/>
          </a:bodyPr>
          <a:lstStyle/>
          <a:p>
            <a:r>
              <a:rPr lang="en-US" dirty="0" err="1">
                <a:solidFill>
                  <a:srgbClr val="FF0000"/>
                </a:solidFill>
              </a:rPr>
              <a:t>step_dfa</a:t>
            </a:r>
            <a:r>
              <a:rPr lang="en-US" dirty="0"/>
              <a:t>, </a:t>
            </a:r>
            <a:r>
              <a:rPr lang="en-US" dirty="0" err="1">
                <a:solidFill>
                  <a:schemeClr val="bg1">
                    <a:lumMod val="85000"/>
                  </a:schemeClr>
                </a:solidFill>
              </a:rPr>
              <a:t>run_dfa</a:t>
            </a:r>
            <a:r>
              <a:rPr lang="en-US" dirty="0">
                <a:solidFill>
                  <a:schemeClr val="bg1">
                    <a:lumMod val="85000"/>
                  </a:schemeClr>
                </a:solidFill>
              </a:rPr>
              <a:t>, </a:t>
            </a:r>
            <a:r>
              <a:rPr lang="en-US" dirty="0" err="1">
                <a:solidFill>
                  <a:schemeClr val="bg1">
                    <a:lumMod val="85000"/>
                  </a:schemeClr>
                </a:solidFill>
              </a:rPr>
              <a:t>accepts_dfa</a:t>
            </a:r>
            <a:r>
              <a:rPr lang="en-US" dirty="0"/>
              <a:t> in code</a:t>
            </a:r>
          </a:p>
        </p:txBody>
      </p:sp>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2"/>
          <a:stretch>
            <a:fillRect/>
          </a:stretch>
        </p:blipFill>
        <p:spPr>
          <a:xfrm>
            <a:off x="8159981" y="2096311"/>
            <a:ext cx="2680084" cy="2600321"/>
          </a:xfrm>
          <a:prstGeom prst="rect">
            <a:avLst/>
          </a:prstGeom>
        </p:spPr>
      </p:pic>
      <p:sp>
        <p:nvSpPr>
          <p:cNvPr id="15" name="TextBox 14">
            <a:extLst>
              <a:ext uri="{FF2B5EF4-FFF2-40B4-BE49-F238E27FC236}">
                <a16:creationId xmlns:a16="http://schemas.microsoft.com/office/drawing/2014/main" id="{17C0D4BD-10A2-E348-82E2-07D1E59B8295}"/>
              </a:ext>
            </a:extLst>
          </p:cNvPr>
          <p:cNvSpPr txBox="1"/>
          <p:nvPr/>
        </p:nvSpPr>
        <p:spPr>
          <a:xfrm>
            <a:off x="6956854" y="5980670"/>
            <a:ext cx="184731" cy="369332"/>
          </a:xfrm>
          <a:prstGeom prst="rect">
            <a:avLst/>
          </a:prstGeom>
          <a:noFill/>
        </p:spPr>
        <p:txBody>
          <a:bodyPr wrap="none" rtlCol="0">
            <a:spAutoFit/>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F6CA4410-B927-AB42-9342-EDC9B5B8C237}"/>
              </a:ext>
            </a:extLst>
          </p:cNvPr>
          <p:cNvPicPr>
            <a:picLocks noChangeAspect="1"/>
          </p:cNvPicPr>
          <p:nvPr/>
        </p:nvPicPr>
        <p:blipFill>
          <a:blip r:embed="rId3"/>
          <a:stretch>
            <a:fillRect/>
          </a:stretch>
        </p:blipFill>
        <p:spPr>
          <a:xfrm>
            <a:off x="79662" y="983412"/>
            <a:ext cx="7571943" cy="3205130"/>
          </a:xfrm>
          <a:prstGeom prst="rect">
            <a:avLst/>
          </a:prstGeom>
        </p:spPr>
      </p:pic>
      <p:pic>
        <p:nvPicPr>
          <p:cNvPr id="11" name="Picture 10">
            <a:extLst>
              <a:ext uri="{FF2B5EF4-FFF2-40B4-BE49-F238E27FC236}">
                <a16:creationId xmlns:a16="http://schemas.microsoft.com/office/drawing/2014/main" id="{12689DAF-2CF6-0C4E-AF33-2C0E53687C57}"/>
              </a:ext>
            </a:extLst>
          </p:cNvPr>
          <p:cNvPicPr>
            <a:picLocks noChangeAspect="1"/>
          </p:cNvPicPr>
          <p:nvPr/>
        </p:nvPicPr>
        <p:blipFill>
          <a:blip r:embed="rId4"/>
          <a:stretch>
            <a:fillRect/>
          </a:stretch>
        </p:blipFill>
        <p:spPr>
          <a:xfrm>
            <a:off x="7793409" y="983412"/>
            <a:ext cx="2197100" cy="8001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83705B9-CA81-A542-899B-F4828A69E6F2}"/>
              </a:ext>
            </a:extLst>
          </p:cNvPr>
          <p:cNvPicPr>
            <a:picLocks noChangeAspect="1"/>
          </p:cNvPicPr>
          <p:nvPr/>
        </p:nvPicPr>
        <p:blipFill>
          <a:blip r:embed="rId5"/>
          <a:stretch>
            <a:fillRect/>
          </a:stretch>
        </p:blipFill>
        <p:spPr>
          <a:xfrm>
            <a:off x="249637" y="4501341"/>
            <a:ext cx="8389088" cy="2029860"/>
          </a:xfrm>
          <a:prstGeom prst="rect">
            <a:avLst/>
          </a:prstGeom>
        </p:spPr>
      </p:pic>
    </p:spTree>
    <p:extLst>
      <p:ext uri="{BB962C8B-B14F-4D97-AF65-F5344CB8AC3E}">
        <p14:creationId xmlns:p14="http://schemas.microsoft.com/office/powerpoint/2010/main" val="35441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6"/>
            <a:ext cx="10515600" cy="618286"/>
          </a:xfrm>
        </p:spPr>
        <p:txBody>
          <a:bodyPr>
            <a:normAutofit fontScale="90000"/>
          </a:bodyPr>
          <a:lstStyle/>
          <a:p>
            <a:r>
              <a:rPr lang="en-US" dirty="0" err="1">
                <a:solidFill>
                  <a:schemeClr val="bg1">
                    <a:lumMod val="85000"/>
                  </a:schemeClr>
                </a:solidFill>
              </a:rPr>
              <a:t>step_dfa</a:t>
            </a:r>
            <a:r>
              <a:rPr lang="en-US" dirty="0"/>
              <a:t>, </a:t>
            </a:r>
            <a:r>
              <a:rPr lang="en-US" dirty="0" err="1">
                <a:solidFill>
                  <a:srgbClr val="FF0000"/>
                </a:solidFill>
              </a:rPr>
              <a:t>run_dfa</a:t>
            </a:r>
            <a:r>
              <a:rPr lang="en-US" dirty="0"/>
              <a:t>, </a:t>
            </a:r>
            <a:r>
              <a:rPr lang="en-US" dirty="0" err="1">
                <a:solidFill>
                  <a:schemeClr val="bg1">
                    <a:lumMod val="85000"/>
                  </a:schemeClr>
                </a:solidFill>
              </a:rPr>
              <a:t>accepts_dfa</a:t>
            </a:r>
            <a:r>
              <a:rPr lang="en-US" dirty="0">
                <a:solidFill>
                  <a:schemeClr val="bg1">
                    <a:lumMod val="85000"/>
                  </a:schemeClr>
                </a:solidFill>
              </a:rPr>
              <a:t> </a:t>
            </a:r>
            <a:r>
              <a:rPr lang="en-US" dirty="0"/>
              <a:t>in code</a:t>
            </a:r>
          </a:p>
        </p:txBody>
      </p:sp>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2"/>
          <a:stretch>
            <a:fillRect/>
          </a:stretch>
        </p:blipFill>
        <p:spPr>
          <a:xfrm>
            <a:off x="710970" y="2993615"/>
            <a:ext cx="2015822" cy="1955828"/>
          </a:xfrm>
          <a:prstGeom prst="rect">
            <a:avLst/>
          </a:prstGeom>
        </p:spPr>
      </p:pic>
      <p:sp>
        <p:nvSpPr>
          <p:cNvPr id="15" name="TextBox 14">
            <a:extLst>
              <a:ext uri="{FF2B5EF4-FFF2-40B4-BE49-F238E27FC236}">
                <a16:creationId xmlns:a16="http://schemas.microsoft.com/office/drawing/2014/main" id="{17C0D4BD-10A2-E348-82E2-07D1E59B8295}"/>
              </a:ext>
            </a:extLst>
          </p:cNvPr>
          <p:cNvSpPr txBox="1"/>
          <p:nvPr/>
        </p:nvSpPr>
        <p:spPr>
          <a:xfrm>
            <a:off x="6956854" y="5980670"/>
            <a:ext cx="184731" cy="369332"/>
          </a:xfrm>
          <a:prstGeom prst="rect">
            <a:avLst/>
          </a:prstGeom>
          <a:noFill/>
        </p:spPr>
        <p:txBody>
          <a:bodyPr wrap="none" rtlCol="0">
            <a:spAutoFit/>
          </a:bodyPr>
          <a:lstStyle/>
          <a:p>
            <a:endParaRPr lang="en-US" dirty="0"/>
          </a:p>
        </p:txBody>
      </p:sp>
      <p:pic>
        <p:nvPicPr>
          <p:cNvPr id="12" name="Picture 11" descr="A screenshot of a cell phone&#10;&#10;Description automatically generated">
            <a:extLst>
              <a:ext uri="{FF2B5EF4-FFF2-40B4-BE49-F238E27FC236}">
                <a16:creationId xmlns:a16="http://schemas.microsoft.com/office/drawing/2014/main" id="{283705B9-CA81-A542-899B-F4828A69E6F2}"/>
              </a:ext>
            </a:extLst>
          </p:cNvPr>
          <p:cNvPicPr>
            <a:picLocks noChangeAspect="1"/>
          </p:cNvPicPr>
          <p:nvPr/>
        </p:nvPicPr>
        <p:blipFill>
          <a:blip r:embed="rId3"/>
          <a:stretch>
            <a:fillRect/>
          </a:stretch>
        </p:blipFill>
        <p:spPr>
          <a:xfrm>
            <a:off x="249637" y="5277105"/>
            <a:ext cx="5182975" cy="1254095"/>
          </a:xfrm>
          <a:prstGeom prst="rect">
            <a:avLst/>
          </a:prstGeom>
        </p:spPr>
      </p:pic>
      <p:pic>
        <p:nvPicPr>
          <p:cNvPr id="8" name="Picture 7">
            <a:extLst>
              <a:ext uri="{FF2B5EF4-FFF2-40B4-BE49-F238E27FC236}">
                <a16:creationId xmlns:a16="http://schemas.microsoft.com/office/drawing/2014/main" id="{1DABF23C-D4EC-FC4F-AA8E-263FFF942B61}"/>
              </a:ext>
            </a:extLst>
          </p:cNvPr>
          <p:cNvPicPr>
            <a:picLocks noChangeAspect="1"/>
          </p:cNvPicPr>
          <p:nvPr/>
        </p:nvPicPr>
        <p:blipFill>
          <a:blip r:embed="rId4"/>
          <a:stretch>
            <a:fillRect/>
          </a:stretch>
        </p:blipFill>
        <p:spPr>
          <a:xfrm>
            <a:off x="710970" y="983412"/>
            <a:ext cx="5571843" cy="788368"/>
          </a:xfrm>
          <a:prstGeom prst="rect">
            <a:avLst/>
          </a:prstGeom>
        </p:spPr>
      </p:pic>
      <p:pic>
        <p:nvPicPr>
          <p:cNvPr id="9" name="Picture 8" descr="A drawing of a face&#10;&#10;Description automatically generated">
            <a:extLst>
              <a:ext uri="{FF2B5EF4-FFF2-40B4-BE49-F238E27FC236}">
                <a16:creationId xmlns:a16="http://schemas.microsoft.com/office/drawing/2014/main" id="{73D3ECA7-F0F2-1345-B33E-6D8BEA404E3C}"/>
              </a:ext>
            </a:extLst>
          </p:cNvPr>
          <p:cNvPicPr>
            <a:picLocks noChangeAspect="1"/>
          </p:cNvPicPr>
          <p:nvPr/>
        </p:nvPicPr>
        <p:blipFill>
          <a:blip r:embed="rId5"/>
          <a:stretch>
            <a:fillRect/>
          </a:stretch>
        </p:blipFill>
        <p:spPr>
          <a:xfrm>
            <a:off x="586089" y="1796579"/>
            <a:ext cx="2865034" cy="783408"/>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10B12BE-6E60-8F45-A7C6-76D46169657D}"/>
              </a:ext>
            </a:extLst>
          </p:cNvPr>
          <p:cNvPicPr>
            <a:picLocks noChangeAspect="1"/>
          </p:cNvPicPr>
          <p:nvPr/>
        </p:nvPicPr>
        <p:blipFill>
          <a:blip r:embed="rId6"/>
          <a:stretch>
            <a:fillRect/>
          </a:stretch>
        </p:blipFill>
        <p:spPr>
          <a:xfrm>
            <a:off x="6549896" y="983412"/>
            <a:ext cx="5290840" cy="269221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DBD6998-FA5C-F64A-8A27-310DECFC47FA}"/>
              </a:ext>
            </a:extLst>
          </p:cNvPr>
          <p:cNvPicPr>
            <a:picLocks noChangeAspect="1"/>
          </p:cNvPicPr>
          <p:nvPr/>
        </p:nvPicPr>
        <p:blipFill>
          <a:blip r:embed="rId7"/>
          <a:stretch>
            <a:fillRect/>
          </a:stretch>
        </p:blipFill>
        <p:spPr>
          <a:xfrm>
            <a:off x="5732680" y="4036019"/>
            <a:ext cx="5992697" cy="2580425"/>
          </a:xfrm>
          <a:prstGeom prst="rect">
            <a:avLst/>
          </a:prstGeom>
        </p:spPr>
      </p:pic>
    </p:spTree>
    <p:extLst>
      <p:ext uri="{BB962C8B-B14F-4D97-AF65-F5344CB8AC3E}">
        <p14:creationId xmlns:p14="http://schemas.microsoft.com/office/powerpoint/2010/main" val="158612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Plan for Weeks till Midterm-1</a:t>
            </a:r>
          </a:p>
        </p:txBody>
      </p:sp>
      <p:sp>
        <p:nvSpPr>
          <p:cNvPr id="3" name="Content Placeholder 2"/>
          <p:cNvSpPr>
            <a:spLocks noGrp="1"/>
          </p:cNvSpPr>
          <p:nvPr>
            <p:ph idx="1"/>
          </p:nvPr>
        </p:nvSpPr>
        <p:spPr>
          <a:xfrm>
            <a:off x="838200" y="1181100"/>
            <a:ext cx="10921678" cy="5537200"/>
          </a:xfrm>
        </p:spPr>
        <p:txBody>
          <a:bodyPr>
            <a:normAutofit/>
          </a:bodyPr>
          <a:lstStyle/>
          <a:p>
            <a:r>
              <a:rPr lang="en-US" dirty="0"/>
              <a:t> With the foundation of Languages, beginning today, we will study </a:t>
            </a:r>
            <a:r>
              <a:rPr lang="en-US" dirty="0">
                <a:solidFill>
                  <a:srgbClr val="0432FF"/>
                </a:solidFill>
              </a:rPr>
              <a:t>three equivalent ways </a:t>
            </a:r>
            <a:r>
              <a:rPr lang="en-US" dirty="0"/>
              <a:t>to realize a simple class of languages called </a:t>
            </a:r>
            <a:r>
              <a:rPr lang="en-US" dirty="0">
                <a:solidFill>
                  <a:srgbClr val="0432FF"/>
                </a:solidFill>
              </a:rPr>
              <a:t>regular languages</a:t>
            </a:r>
          </a:p>
          <a:p>
            <a:endParaRPr lang="en-US" dirty="0"/>
          </a:p>
          <a:p>
            <a:r>
              <a:rPr lang="en-US" dirty="0"/>
              <a:t>Regular languages are those that can be exactly described by</a:t>
            </a:r>
          </a:p>
          <a:p>
            <a:pPr lvl="1"/>
            <a:r>
              <a:rPr lang="en-US" dirty="0"/>
              <a:t>Deterministic Finite-State Automata (</a:t>
            </a:r>
            <a:r>
              <a:rPr lang="en-US" dirty="0">
                <a:solidFill>
                  <a:srgbClr val="0432FF"/>
                </a:solidFill>
              </a:rPr>
              <a:t>DFA</a:t>
            </a:r>
            <a:r>
              <a:rPr lang="en-US" dirty="0"/>
              <a:t>, studied this week)</a:t>
            </a:r>
          </a:p>
          <a:p>
            <a:pPr lvl="1"/>
            <a:r>
              <a:rPr lang="en-US" dirty="0"/>
              <a:t>Nondeterministic Finite-State Automata (</a:t>
            </a:r>
            <a:r>
              <a:rPr lang="en-US" dirty="0">
                <a:solidFill>
                  <a:srgbClr val="0432FF"/>
                </a:solidFill>
              </a:rPr>
              <a:t>NFA</a:t>
            </a:r>
            <a:r>
              <a:rPr lang="en-US" dirty="0"/>
              <a:t>, next week)</a:t>
            </a:r>
          </a:p>
          <a:p>
            <a:pPr lvl="1"/>
            <a:r>
              <a:rPr lang="en-US" dirty="0"/>
              <a:t>Regular Expressions (</a:t>
            </a:r>
            <a:r>
              <a:rPr lang="en-US" dirty="0">
                <a:solidFill>
                  <a:srgbClr val="0432FF"/>
                </a:solidFill>
              </a:rPr>
              <a:t>RE</a:t>
            </a:r>
            <a:r>
              <a:rPr lang="en-US" dirty="0"/>
              <a:t>, week after that)</a:t>
            </a:r>
          </a:p>
          <a:p>
            <a:pPr lvl="1"/>
            <a:endParaRPr lang="en-US" dirty="0"/>
          </a:p>
          <a:p>
            <a:r>
              <a:rPr lang="en-US" dirty="0"/>
              <a:t>These mechanisms are central to the whole of CS</a:t>
            </a:r>
          </a:p>
          <a:p>
            <a:pPr lvl="1"/>
            <a:r>
              <a:rPr lang="en-US" dirty="0"/>
              <a:t>All compiler lexical analyzers that check the syntax of strings, numbers </a:t>
            </a:r>
            <a:r>
              <a:rPr lang="en-US" dirty="0" err="1"/>
              <a:t>etc</a:t>
            </a:r>
            <a:endParaRPr lang="en-US" dirty="0"/>
          </a:p>
          <a:p>
            <a:pPr lvl="1"/>
            <a:r>
              <a:rPr lang="en-US" dirty="0"/>
              <a:t>E.g.  </a:t>
            </a:r>
            <a:r>
              <a:rPr lang="en-US" dirty="0">
                <a:solidFill>
                  <a:srgbClr val="0432FF"/>
                </a:solidFill>
              </a:rPr>
              <a:t>1.234 E – 07</a:t>
            </a:r>
            <a:r>
              <a:rPr lang="en-US" dirty="0"/>
              <a:t>,   </a:t>
            </a:r>
            <a:r>
              <a:rPr lang="en-US" dirty="0">
                <a:solidFill>
                  <a:srgbClr val="0432FF"/>
                </a:solidFill>
              </a:rPr>
              <a:t>(801) 581-8224 </a:t>
            </a:r>
            <a:r>
              <a:rPr lang="en-US" dirty="0"/>
              <a:t>, etc.</a:t>
            </a:r>
          </a:p>
          <a:p>
            <a:endParaRPr lang="en-US" dirty="0"/>
          </a:p>
          <a:p>
            <a:endParaRPr lang="en-US" dirty="0"/>
          </a:p>
        </p:txBody>
      </p:sp>
    </p:spTree>
    <p:extLst>
      <p:ext uri="{BB962C8B-B14F-4D97-AF65-F5344CB8AC3E}">
        <p14:creationId xmlns:p14="http://schemas.microsoft.com/office/powerpoint/2010/main" val="213091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6"/>
            <a:ext cx="10515600" cy="618286"/>
          </a:xfrm>
        </p:spPr>
        <p:txBody>
          <a:bodyPr>
            <a:normAutofit fontScale="90000"/>
          </a:bodyPr>
          <a:lstStyle/>
          <a:p>
            <a:r>
              <a:rPr lang="en-US" dirty="0" err="1">
                <a:solidFill>
                  <a:schemeClr val="bg1">
                    <a:lumMod val="85000"/>
                  </a:schemeClr>
                </a:solidFill>
              </a:rPr>
              <a:t>step_dfa</a:t>
            </a:r>
            <a:r>
              <a:rPr lang="en-US" dirty="0">
                <a:solidFill>
                  <a:schemeClr val="bg1">
                    <a:lumMod val="85000"/>
                  </a:schemeClr>
                </a:solidFill>
              </a:rPr>
              <a:t>, </a:t>
            </a:r>
            <a:r>
              <a:rPr lang="en-US" dirty="0" err="1">
                <a:solidFill>
                  <a:schemeClr val="bg1">
                    <a:lumMod val="85000"/>
                  </a:schemeClr>
                </a:solidFill>
              </a:rPr>
              <a:t>run_dfa</a:t>
            </a:r>
            <a:r>
              <a:rPr lang="en-US" dirty="0"/>
              <a:t>, </a:t>
            </a:r>
            <a:r>
              <a:rPr lang="en-US" dirty="0" err="1">
                <a:solidFill>
                  <a:srgbClr val="FF0000"/>
                </a:solidFill>
              </a:rPr>
              <a:t>accepts_dfa</a:t>
            </a:r>
            <a:r>
              <a:rPr lang="en-US" dirty="0">
                <a:solidFill>
                  <a:srgbClr val="FF0000"/>
                </a:solidFill>
              </a:rPr>
              <a:t> </a:t>
            </a:r>
            <a:r>
              <a:rPr lang="en-US" dirty="0"/>
              <a:t>in code</a:t>
            </a:r>
          </a:p>
        </p:txBody>
      </p:sp>
      <p:pic>
        <p:nvPicPr>
          <p:cNvPr id="10" name="Picture 9" descr="A close up of a clock&#10;&#10;Description automatically generated">
            <a:extLst>
              <a:ext uri="{FF2B5EF4-FFF2-40B4-BE49-F238E27FC236}">
                <a16:creationId xmlns:a16="http://schemas.microsoft.com/office/drawing/2014/main" id="{8C6E3E1B-809C-A146-A0D9-DD4253ADCC0A}"/>
              </a:ext>
            </a:extLst>
          </p:cNvPr>
          <p:cNvPicPr>
            <a:picLocks noChangeAspect="1"/>
          </p:cNvPicPr>
          <p:nvPr/>
        </p:nvPicPr>
        <p:blipFill>
          <a:blip r:embed="rId2"/>
          <a:stretch>
            <a:fillRect/>
          </a:stretch>
        </p:blipFill>
        <p:spPr>
          <a:xfrm>
            <a:off x="9048875" y="2915950"/>
            <a:ext cx="2680084" cy="2600321"/>
          </a:xfrm>
          <a:prstGeom prst="rect">
            <a:avLst/>
          </a:prstGeom>
        </p:spPr>
      </p:pic>
      <p:sp>
        <p:nvSpPr>
          <p:cNvPr id="15" name="TextBox 14">
            <a:extLst>
              <a:ext uri="{FF2B5EF4-FFF2-40B4-BE49-F238E27FC236}">
                <a16:creationId xmlns:a16="http://schemas.microsoft.com/office/drawing/2014/main" id="{17C0D4BD-10A2-E348-82E2-07D1E59B8295}"/>
              </a:ext>
            </a:extLst>
          </p:cNvPr>
          <p:cNvSpPr txBox="1"/>
          <p:nvPr/>
        </p:nvSpPr>
        <p:spPr>
          <a:xfrm>
            <a:off x="6956854" y="5980670"/>
            <a:ext cx="184731" cy="369332"/>
          </a:xfrm>
          <a:prstGeom prst="rect">
            <a:avLst/>
          </a:prstGeom>
          <a:noFill/>
        </p:spPr>
        <p:txBody>
          <a:bodyPr wrap="none" rtlCol="0">
            <a:spAutoFit/>
          </a:bodyPr>
          <a:lstStyle/>
          <a:p>
            <a:endParaRPr lang="en-US" dirty="0"/>
          </a:p>
        </p:txBody>
      </p:sp>
      <p:pic>
        <p:nvPicPr>
          <p:cNvPr id="12" name="Picture 11" descr="A screenshot of a cell phone&#10;&#10;Description automatically generated">
            <a:extLst>
              <a:ext uri="{FF2B5EF4-FFF2-40B4-BE49-F238E27FC236}">
                <a16:creationId xmlns:a16="http://schemas.microsoft.com/office/drawing/2014/main" id="{283705B9-CA81-A542-899B-F4828A69E6F2}"/>
              </a:ext>
            </a:extLst>
          </p:cNvPr>
          <p:cNvPicPr>
            <a:picLocks noChangeAspect="1"/>
          </p:cNvPicPr>
          <p:nvPr/>
        </p:nvPicPr>
        <p:blipFill>
          <a:blip r:embed="rId3"/>
          <a:stretch>
            <a:fillRect/>
          </a:stretch>
        </p:blipFill>
        <p:spPr>
          <a:xfrm>
            <a:off x="249637" y="4501341"/>
            <a:ext cx="8389088" cy="2029860"/>
          </a:xfrm>
          <a:prstGeom prst="rect">
            <a:avLst/>
          </a:prstGeom>
        </p:spPr>
      </p:pic>
      <p:pic>
        <p:nvPicPr>
          <p:cNvPr id="8" name="Picture 7">
            <a:extLst>
              <a:ext uri="{FF2B5EF4-FFF2-40B4-BE49-F238E27FC236}">
                <a16:creationId xmlns:a16="http://schemas.microsoft.com/office/drawing/2014/main" id="{4C120AB0-94DC-1546-B36E-FEF57A2034CA}"/>
              </a:ext>
            </a:extLst>
          </p:cNvPr>
          <p:cNvPicPr>
            <a:picLocks noChangeAspect="1"/>
          </p:cNvPicPr>
          <p:nvPr/>
        </p:nvPicPr>
        <p:blipFill>
          <a:blip r:embed="rId4"/>
          <a:stretch>
            <a:fillRect/>
          </a:stretch>
        </p:blipFill>
        <p:spPr>
          <a:xfrm>
            <a:off x="838200" y="1046276"/>
            <a:ext cx="3505200" cy="8636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8CA8A30-93A0-2D4A-8265-D5D0CF075BCD}"/>
              </a:ext>
            </a:extLst>
          </p:cNvPr>
          <p:cNvPicPr>
            <a:picLocks noChangeAspect="1"/>
          </p:cNvPicPr>
          <p:nvPr/>
        </p:nvPicPr>
        <p:blipFill>
          <a:blip r:embed="rId5"/>
          <a:stretch>
            <a:fillRect/>
          </a:stretch>
        </p:blipFill>
        <p:spPr>
          <a:xfrm>
            <a:off x="931928" y="2096310"/>
            <a:ext cx="7717808" cy="2029860"/>
          </a:xfrm>
          <a:prstGeom prst="rect">
            <a:avLst/>
          </a:prstGeom>
        </p:spPr>
      </p:pic>
    </p:spTree>
    <p:extLst>
      <p:ext uri="{BB962C8B-B14F-4D97-AF65-F5344CB8AC3E}">
        <p14:creationId xmlns:p14="http://schemas.microsoft.com/office/powerpoint/2010/main" val="3767427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4B46-CFC4-874E-9D70-5F4E4C45091E}"/>
              </a:ext>
            </a:extLst>
          </p:cNvPr>
          <p:cNvSpPr>
            <a:spLocks noGrp="1"/>
          </p:cNvSpPr>
          <p:nvPr>
            <p:ph type="title"/>
          </p:nvPr>
        </p:nvSpPr>
        <p:spPr/>
        <p:txBody>
          <a:bodyPr>
            <a:normAutofit fontScale="90000"/>
          </a:bodyPr>
          <a:lstStyle/>
          <a:p>
            <a:r>
              <a:rPr lang="en-US" dirty="0"/>
              <a:t>You should be studying these on your own</a:t>
            </a:r>
          </a:p>
        </p:txBody>
      </p:sp>
      <p:sp>
        <p:nvSpPr>
          <p:cNvPr id="3" name="Content Placeholder 2">
            <a:extLst>
              <a:ext uri="{FF2B5EF4-FFF2-40B4-BE49-F238E27FC236}">
                <a16:creationId xmlns:a16="http://schemas.microsoft.com/office/drawing/2014/main" id="{D853106E-932D-5B4A-9901-5F1C05BC0067}"/>
              </a:ext>
            </a:extLst>
          </p:cNvPr>
          <p:cNvSpPr>
            <a:spLocks noGrp="1"/>
          </p:cNvSpPr>
          <p:nvPr>
            <p:ph idx="1"/>
          </p:nvPr>
        </p:nvSpPr>
        <p:spPr/>
        <p:txBody>
          <a:bodyPr/>
          <a:lstStyle/>
          <a:p>
            <a:r>
              <a:rPr lang="en-US" dirty="0">
                <a:solidFill>
                  <a:srgbClr val="0432FF"/>
                </a:solidFill>
              </a:rPr>
              <a:t>END SELF_STUDY… (quick overview in class)</a:t>
            </a:r>
          </a:p>
        </p:txBody>
      </p:sp>
    </p:spTree>
    <p:extLst>
      <p:ext uri="{BB962C8B-B14F-4D97-AF65-F5344CB8AC3E}">
        <p14:creationId xmlns:p14="http://schemas.microsoft.com/office/powerpoint/2010/main" val="34827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DFA for “ends with 0101”</a:t>
            </a:r>
          </a:p>
        </p:txBody>
      </p:sp>
      <p:sp>
        <p:nvSpPr>
          <p:cNvPr id="3" name="TextBox 2">
            <a:extLst>
              <a:ext uri="{FF2B5EF4-FFF2-40B4-BE49-F238E27FC236}">
                <a16:creationId xmlns:a16="http://schemas.microsoft.com/office/drawing/2014/main" id="{9D3BE6E4-2F5D-9944-8CBB-19F8079A0411}"/>
              </a:ext>
            </a:extLst>
          </p:cNvPr>
          <p:cNvSpPr txBox="1"/>
          <p:nvPr/>
        </p:nvSpPr>
        <p:spPr>
          <a:xfrm>
            <a:off x="951470" y="1445741"/>
            <a:ext cx="8597225" cy="923330"/>
          </a:xfrm>
          <a:prstGeom prst="rect">
            <a:avLst/>
          </a:prstGeom>
          <a:noFill/>
        </p:spPr>
        <p:txBody>
          <a:bodyPr wrap="none" rtlCol="0">
            <a:spAutoFit/>
          </a:bodyPr>
          <a:lstStyle/>
          <a:p>
            <a:r>
              <a:rPr lang="en-US" dirty="0"/>
              <a:t>Express mathematically as a language</a:t>
            </a:r>
          </a:p>
          <a:p>
            <a:r>
              <a:rPr lang="en-US" dirty="0"/>
              <a:t>Design in Jove syntax, keeping the relevant piece of the input in the state name </a:t>
            </a:r>
          </a:p>
          <a:p>
            <a:r>
              <a:rPr lang="en-US" dirty="0"/>
              <a:t>  i.e. S010 means “seen 010 so far”</a:t>
            </a:r>
          </a:p>
        </p:txBody>
      </p:sp>
      <p:sp>
        <p:nvSpPr>
          <p:cNvPr id="4" name="TextBox 3">
            <a:extLst>
              <a:ext uri="{FF2B5EF4-FFF2-40B4-BE49-F238E27FC236}">
                <a16:creationId xmlns:a16="http://schemas.microsoft.com/office/drawing/2014/main" id="{0840D112-0F69-EC42-896B-69067BB8504E}"/>
              </a:ext>
            </a:extLst>
          </p:cNvPr>
          <p:cNvSpPr txBox="1"/>
          <p:nvPr/>
        </p:nvSpPr>
        <p:spPr>
          <a:xfrm>
            <a:off x="4248044" y="4119598"/>
            <a:ext cx="3082895" cy="369332"/>
          </a:xfrm>
          <a:prstGeom prst="rect">
            <a:avLst/>
          </a:prstGeom>
          <a:noFill/>
        </p:spPr>
        <p:txBody>
          <a:bodyPr wrap="none" rtlCol="0">
            <a:spAutoFit/>
          </a:bodyPr>
          <a:lstStyle/>
          <a:p>
            <a:r>
              <a:rPr lang="en-US" dirty="0">
                <a:solidFill>
                  <a:srgbClr val="0432FF"/>
                </a:solidFill>
              </a:rPr>
              <a:t>Instructor Live-code in class</a:t>
            </a:r>
          </a:p>
        </p:txBody>
      </p:sp>
    </p:spTree>
    <p:extLst>
      <p:ext uri="{BB962C8B-B14F-4D97-AF65-F5344CB8AC3E}">
        <p14:creationId xmlns:p14="http://schemas.microsoft.com/office/powerpoint/2010/main" val="92248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DFA for “contains 0101”</a:t>
            </a:r>
          </a:p>
        </p:txBody>
      </p:sp>
      <p:sp>
        <p:nvSpPr>
          <p:cNvPr id="3" name="TextBox 2">
            <a:extLst>
              <a:ext uri="{FF2B5EF4-FFF2-40B4-BE49-F238E27FC236}">
                <a16:creationId xmlns:a16="http://schemas.microsoft.com/office/drawing/2014/main" id="{9D3BE6E4-2F5D-9944-8CBB-19F8079A0411}"/>
              </a:ext>
            </a:extLst>
          </p:cNvPr>
          <p:cNvSpPr txBox="1"/>
          <p:nvPr/>
        </p:nvSpPr>
        <p:spPr>
          <a:xfrm>
            <a:off x="951470" y="1445741"/>
            <a:ext cx="8597225" cy="1477328"/>
          </a:xfrm>
          <a:prstGeom prst="rect">
            <a:avLst/>
          </a:prstGeom>
          <a:noFill/>
        </p:spPr>
        <p:txBody>
          <a:bodyPr wrap="none" rtlCol="0">
            <a:spAutoFit/>
          </a:bodyPr>
          <a:lstStyle/>
          <a:p>
            <a:r>
              <a:rPr lang="en-US" dirty="0"/>
              <a:t>Express mathematically as a language</a:t>
            </a:r>
          </a:p>
          <a:p>
            <a:r>
              <a:rPr lang="en-US" dirty="0"/>
              <a:t>Design in Jove syntax, keeping the relevant piece of the input in the state name </a:t>
            </a:r>
          </a:p>
          <a:p>
            <a:r>
              <a:rPr lang="en-US" dirty="0"/>
              <a:t>  i.e. S010 means “seen 010 so far”</a:t>
            </a:r>
          </a:p>
          <a:p>
            <a:endParaRPr lang="en-US" dirty="0"/>
          </a:p>
          <a:p>
            <a:r>
              <a:rPr lang="en-US" dirty="0"/>
              <a:t>Some prefer to draw the DFA out also. But still, name states consistently.</a:t>
            </a:r>
          </a:p>
        </p:txBody>
      </p:sp>
      <p:sp>
        <p:nvSpPr>
          <p:cNvPr id="5" name="TextBox 4">
            <a:extLst>
              <a:ext uri="{FF2B5EF4-FFF2-40B4-BE49-F238E27FC236}">
                <a16:creationId xmlns:a16="http://schemas.microsoft.com/office/drawing/2014/main" id="{3E0A2DA5-3D19-6147-9E77-DD38BAD9001D}"/>
              </a:ext>
            </a:extLst>
          </p:cNvPr>
          <p:cNvSpPr txBox="1"/>
          <p:nvPr/>
        </p:nvSpPr>
        <p:spPr>
          <a:xfrm>
            <a:off x="3130975" y="3802959"/>
            <a:ext cx="5386411" cy="1200329"/>
          </a:xfrm>
          <a:prstGeom prst="rect">
            <a:avLst/>
          </a:prstGeom>
          <a:noFill/>
        </p:spPr>
        <p:txBody>
          <a:bodyPr wrap="none" rtlCol="0">
            <a:spAutoFit/>
          </a:bodyPr>
          <a:lstStyle/>
          <a:p>
            <a:r>
              <a:rPr lang="en-US" dirty="0">
                <a:solidFill>
                  <a:srgbClr val="0432FF"/>
                </a:solidFill>
              </a:rPr>
              <a:t>Students work on it … and message me the DFA </a:t>
            </a:r>
          </a:p>
          <a:p>
            <a:r>
              <a:rPr lang="en-US" dirty="0">
                <a:solidFill>
                  <a:srgbClr val="0432FF"/>
                </a:solidFill>
              </a:rPr>
              <a:t> in their Zoom message box!</a:t>
            </a:r>
          </a:p>
          <a:p>
            <a:endParaRPr lang="en-US" dirty="0">
              <a:solidFill>
                <a:srgbClr val="0432FF"/>
              </a:solidFill>
            </a:endParaRPr>
          </a:p>
          <a:p>
            <a:r>
              <a:rPr lang="en-US" dirty="0">
                <a:solidFill>
                  <a:srgbClr val="0432FF"/>
                </a:solidFill>
              </a:rPr>
              <a:t>I shall copy/paste the solutions and run it for you!</a:t>
            </a:r>
          </a:p>
        </p:txBody>
      </p:sp>
    </p:spTree>
    <p:extLst>
      <p:ext uri="{BB962C8B-B14F-4D97-AF65-F5344CB8AC3E}">
        <p14:creationId xmlns:p14="http://schemas.microsoft.com/office/powerpoint/2010/main" val="2469476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019"/>
            <a:ext cx="10515600" cy="1243721"/>
          </a:xfrm>
        </p:spPr>
        <p:txBody>
          <a:bodyPr>
            <a:normAutofit fontScale="90000"/>
          </a:bodyPr>
          <a:lstStyle/>
          <a:p>
            <a:r>
              <a:rPr lang="en-US" dirty="0"/>
              <a:t>Design a DFA for {0,1} where every block of length 3 contains exactly two 1’s</a:t>
            </a:r>
          </a:p>
        </p:txBody>
      </p:sp>
      <p:sp>
        <p:nvSpPr>
          <p:cNvPr id="3" name="TextBox 2">
            <a:extLst>
              <a:ext uri="{FF2B5EF4-FFF2-40B4-BE49-F238E27FC236}">
                <a16:creationId xmlns:a16="http://schemas.microsoft.com/office/drawing/2014/main" id="{0038F309-3252-7F42-AA10-C62D7819F2B1}"/>
              </a:ext>
            </a:extLst>
          </p:cNvPr>
          <p:cNvSpPr txBox="1"/>
          <p:nvPr/>
        </p:nvSpPr>
        <p:spPr>
          <a:xfrm>
            <a:off x="3935763" y="3429000"/>
            <a:ext cx="3539752" cy="369332"/>
          </a:xfrm>
          <a:prstGeom prst="rect">
            <a:avLst/>
          </a:prstGeom>
          <a:noFill/>
        </p:spPr>
        <p:txBody>
          <a:bodyPr wrap="none" rtlCol="0">
            <a:spAutoFit/>
          </a:bodyPr>
          <a:lstStyle/>
          <a:p>
            <a:r>
              <a:rPr lang="en-US" dirty="0">
                <a:solidFill>
                  <a:srgbClr val="0432FF"/>
                </a:solidFill>
              </a:rPr>
              <a:t>Instructor live-codes this in class</a:t>
            </a:r>
          </a:p>
        </p:txBody>
      </p:sp>
    </p:spTree>
    <p:extLst>
      <p:ext uri="{BB962C8B-B14F-4D97-AF65-F5344CB8AC3E}">
        <p14:creationId xmlns:p14="http://schemas.microsoft.com/office/powerpoint/2010/main" val="228656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DFA in the field</a:t>
            </a:r>
          </a:p>
        </p:txBody>
      </p:sp>
      <p:sp>
        <p:nvSpPr>
          <p:cNvPr id="3" name="Content Placeholder 2"/>
          <p:cNvSpPr>
            <a:spLocks noGrp="1"/>
          </p:cNvSpPr>
          <p:nvPr>
            <p:ph idx="1"/>
          </p:nvPr>
        </p:nvSpPr>
        <p:spPr>
          <a:xfrm>
            <a:off x="838200" y="1181100"/>
            <a:ext cx="10921678" cy="5537200"/>
          </a:xfrm>
        </p:spPr>
        <p:txBody>
          <a:bodyPr>
            <a:normAutofit lnSpcReduction="10000"/>
          </a:bodyPr>
          <a:lstStyle/>
          <a:p>
            <a:r>
              <a:rPr lang="en-US" dirty="0"/>
              <a:t>Packet filters for detecting malware</a:t>
            </a:r>
          </a:p>
          <a:p>
            <a:endParaRPr lang="en-US" dirty="0"/>
          </a:p>
          <a:p>
            <a:endParaRPr lang="en-US" dirty="0"/>
          </a:p>
          <a:p>
            <a:endParaRPr lang="en-US" dirty="0"/>
          </a:p>
          <a:p>
            <a:endParaRPr lang="en-US" dirty="0"/>
          </a:p>
          <a:p>
            <a:r>
              <a:rPr lang="en-US" dirty="0"/>
              <a:t>In actual DFA chips once made by Micron, Boise ID</a:t>
            </a:r>
          </a:p>
          <a:p>
            <a:endParaRPr lang="en-US" dirty="0"/>
          </a:p>
          <a:p>
            <a:endParaRPr lang="en-US" dirty="0"/>
          </a:p>
          <a:p>
            <a:pPr marL="0" indent="0">
              <a:buNone/>
            </a:pPr>
            <a:endParaRPr lang="en-US" dirty="0"/>
          </a:p>
          <a:p>
            <a:r>
              <a:rPr lang="en-US" dirty="0"/>
              <a:t>Can “learn” DFA </a:t>
            </a:r>
          </a:p>
          <a:p>
            <a:pPr lvl="1"/>
            <a:r>
              <a:rPr lang="en-US" dirty="0"/>
              <a:t>one of the first ML algorithm was how to learn a DFA from examples of positive and negative examples</a:t>
            </a:r>
          </a:p>
          <a:p>
            <a:endParaRPr lang="en-US" dirty="0"/>
          </a:p>
        </p:txBody>
      </p:sp>
      <p:pic>
        <p:nvPicPr>
          <p:cNvPr id="5" name="Picture 4" descr="A picture containing indoor, knife&#10;&#10;Description automatically generated">
            <a:extLst>
              <a:ext uri="{FF2B5EF4-FFF2-40B4-BE49-F238E27FC236}">
                <a16:creationId xmlns:a16="http://schemas.microsoft.com/office/drawing/2014/main" id="{FFA5874D-FC5D-B749-9167-9FF7873D0F2B}"/>
              </a:ext>
            </a:extLst>
          </p:cNvPr>
          <p:cNvPicPr>
            <a:picLocks noChangeAspect="1"/>
          </p:cNvPicPr>
          <p:nvPr/>
        </p:nvPicPr>
        <p:blipFill>
          <a:blip r:embed="rId3"/>
          <a:stretch>
            <a:fillRect/>
          </a:stretch>
        </p:blipFill>
        <p:spPr>
          <a:xfrm>
            <a:off x="4684294" y="1502629"/>
            <a:ext cx="7338929" cy="1926371"/>
          </a:xfrm>
          <a:prstGeom prst="rect">
            <a:avLst/>
          </a:prstGeom>
        </p:spPr>
      </p:pic>
      <p:pic>
        <p:nvPicPr>
          <p:cNvPr id="7" name="Picture 6" descr="A picture containing bird, tree, flower&#10;&#10;Description automatically generated">
            <a:extLst>
              <a:ext uri="{FF2B5EF4-FFF2-40B4-BE49-F238E27FC236}">
                <a16:creationId xmlns:a16="http://schemas.microsoft.com/office/drawing/2014/main" id="{B3C009D5-36A4-124A-AC83-0F0AC2545022}"/>
              </a:ext>
            </a:extLst>
          </p:cNvPr>
          <p:cNvPicPr>
            <a:picLocks noChangeAspect="1"/>
          </p:cNvPicPr>
          <p:nvPr/>
        </p:nvPicPr>
        <p:blipFill>
          <a:blip r:embed="rId4"/>
          <a:stretch>
            <a:fillRect/>
          </a:stretch>
        </p:blipFill>
        <p:spPr>
          <a:xfrm>
            <a:off x="1642310" y="1632961"/>
            <a:ext cx="2511919" cy="1665705"/>
          </a:xfrm>
          <a:prstGeom prst="rect">
            <a:avLst/>
          </a:prstGeom>
        </p:spPr>
      </p:pic>
      <p:pic>
        <p:nvPicPr>
          <p:cNvPr id="9" name="Picture 8" descr="A circuit board&#10;&#10;Description automatically generated">
            <a:extLst>
              <a:ext uri="{FF2B5EF4-FFF2-40B4-BE49-F238E27FC236}">
                <a16:creationId xmlns:a16="http://schemas.microsoft.com/office/drawing/2014/main" id="{68B6BAF0-A97D-2445-A1CE-B14C62C10467}"/>
              </a:ext>
            </a:extLst>
          </p:cNvPr>
          <p:cNvPicPr>
            <a:picLocks noChangeAspect="1"/>
          </p:cNvPicPr>
          <p:nvPr/>
        </p:nvPicPr>
        <p:blipFill>
          <a:blip r:embed="rId5"/>
          <a:stretch>
            <a:fillRect/>
          </a:stretch>
        </p:blipFill>
        <p:spPr>
          <a:xfrm>
            <a:off x="9272722" y="3429001"/>
            <a:ext cx="1982400" cy="2247900"/>
          </a:xfrm>
          <a:prstGeom prst="rect">
            <a:avLst/>
          </a:prstGeom>
        </p:spPr>
      </p:pic>
    </p:spTree>
    <p:extLst>
      <p:ext uri="{BB962C8B-B14F-4D97-AF65-F5344CB8AC3E}">
        <p14:creationId xmlns:p14="http://schemas.microsoft.com/office/powerpoint/2010/main" val="86872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Puzzle from the Post-Lec2 Video</a:t>
            </a:r>
          </a:p>
        </p:txBody>
      </p:sp>
      <p:sp>
        <p:nvSpPr>
          <p:cNvPr id="3" name="Content Placeholder 2"/>
          <p:cNvSpPr>
            <a:spLocks noGrp="1"/>
          </p:cNvSpPr>
          <p:nvPr>
            <p:ph idx="1"/>
          </p:nvPr>
        </p:nvSpPr>
        <p:spPr>
          <a:xfrm>
            <a:off x="838200" y="1181100"/>
            <a:ext cx="10515600" cy="5537200"/>
          </a:xfrm>
        </p:spPr>
        <p:txBody>
          <a:bodyPr>
            <a:normAutofit lnSpcReduction="10000"/>
          </a:bodyPr>
          <a:lstStyle/>
          <a:p>
            <a:r>
              <a:rPr lang="en-US" dirty="0"/>
              <a:t>Message me (privately) the answer for:  Is   Pal* = Pal  ?</a:t>
            </a:r>
          </a:p>
          <a:p>
            <a:endParaRPr lang="en-US" dirty="0"/>
          </a:p>
          <a:p>
            <a:r>
              <a:rPr lang="en-US" dirty="0"/>
              <a:t>Recall that L1 = L2 if </a:t>
            </a:r>
          </a:p>
          <a:p>
            <a:pPr marL="0" indent="0">
              <a:buNone/>
            </a:pPr>
            <a:endParaRPr lang="en-US" dirty="0"/>
          </a:p>
          <a:p>
            <a:pPr marL="0" indent="0">
              <a:buNone/>
            </a:pPr>
            <a:r>
              <a:rPr lang="en-US" dirty="0"/>
              <a:t>    L1 is contained in L2</a:t>
            </a:r>
          </a:p>
          <a:p>
            <a:pPr marL="0" indent="0">
              <a:buNone/>
            </a:pPr>
            <a:r>
              <a:rPr lang="en-US" dirty="0"/>
              <a:t>    AND</a:t>
            </a:r>
          </a:p>
          <a:p>
            <a:pPr marL="0" indent="0">
              <a:buNone/>
            </a:pPr>
            <a:r>
              <a:rPr lang="en-US" dirty="0"/>
              <a:t>    L2 is contained in L1</a:t>
            </a:r>
          </a:p>
          <a:p>
            <a:pPr marL="0" indent="0">
              <a:buNone/>
            </a:pPr>
            <a:endParaRPr lang="en-US" dirty="0"/>
          </a:p>
          <a:p>
            <a:pPr marL="0" indent="0">
              <a:buNone/>
            </a:pPr>
            <a:endParaRPr lang="en-US" dirty="0"/>
          </a:p>
          <a:p>
            <a:pPr marL="0" indent="0">
              <a:buNone/>
            </a:pPr>
            <a:r>
              <a:rPr lang="en-US" dirty="0"/>
              <a:t>This is because L1 and L2 are sets, and two sets are equal</a:t>
            </a:r>
          </a:p>
          <a:p>
            <a:pPr marL="0" indent="0">
              <a:buNone/>
            </a:pPr>
            <a:r>
              <a:rPr lang="en-US" dirty="0"/>
              <a:t> when they contain each other.</a:t>
            </a:r>
          </a:p>
          <a:p>
            <a:endParaRPr lang="en-US" dirty="0"/>
          </a:p>
        </p:txBody>
      </p:sp>
    </p:spTree>
    <p:extLst>
      <p:ext uri="{BB962C8B-B14F-4D97-AF65-F5344CB8AC3E}">
        <p14:creationId xmlns:p14="http://schemas.microsoft.com/office/powerpoint/2010/main" val="19969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Puzzle from the Post-Lec2 Video</a:t>
            </a:r>
          </a:p>
        </p:txBody>
      </p:sp>
      <p:sp>
        <p:nvSpPr>
          <p:cNvPr id="3" name="Content Placeholder 2"/>
          <p:cNvSpPr>
            <a:spLocks noGrp="1"/>
          </p:cNvSpPr>
          <p:nvPr>
            <p:ph idx="1"/>
          </p:nvPr>
        </p:nvSpPr>
        <p:spPr>
          <a:xfrm>
            <a:off x="838200" y="1181100"/>
            <a:ext cx="10515600" cy="5537200"/>
          </a:xfrm>
        </p:spPr>
        <p:txBody>
          <a:bodyPr>
            <a:normAutofit lnSpcReduction="10000"/>
          </a:bodyPr>
          <a:lstStyle/>
          <a:p>
            <a:r>
              <a:rPr lang="en-US" dirty="0"/>
              <a:t>Answer: Pal* != Pal</a:t>
            </a:r>
          </a:p>
          <a:p>
            <a:endParaRPr lang="en-US" dirty="0"/>
          </a:p>
          <a:p>
            <a:r>
              <a:rPr lang="en-US" dirty="0"/>
              <a:t>Why?</a:t>
            </a:r>
          </a:p>
          <a:p>
            <a:endParaRPr lang="en-US" dirty="0"/>
          </a:p>
          <a:p>
            <a:r>
              <a:rPr lang="en-US" dirty="0"/>
              <a:t>Think of what Pal* is made of</a:t>
            </a:r>
          </a:p>
          <a:p>
            <a:endParaRPr lang="en-US" dirty="0"/>
          </a:p>
          <a:p>
            <a:r>
              <a:rPr lang="en-US" dirty="0"/>
              <a:t>Union of all exponentiations</a:t>
            </a:r>
          </a:p>
          <a:p>
            <a:endParaRPr lang="en-US" dirty="0"/>
          </a:p>
          <a:p>
            <a:r>
              <a:rPr lang="en-US" dirty="0"/>
              <a:t>Which strings in Pal* are not in Pal?  </a:t>
            </a:r>
          </a:p>
          <a:p>
            <a:endParaRPr lang="en-US" dirty="0"/>
          </a:p>
          <a:p>
            <a:pPr marL="0" indent="0">
              <a:buNone/>
            </a:pPr>
            <a:r>
              <a:rPr lang="en-US" dirty="0"/>
              <a:t>Message me some answers!</a:t>
            </a:r>
          </a:p>
          <a:p>
            <a:endParaRPr lang="en-US" dirty="0"/>
          </a:p>
        </p:txBody>
      </p:sp>
    </p:spTree>
    <p:extLst>
      <p:ext uri="{BB962C8B-B14F-4D97-AF65-F5344CB8AC3E}">
        <p14:creationId xmlns:p14="http://schemas.microsoft.com/office/powerpoint/2010/main" val="143738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432FF"/>
                </a:solidFill>
              </a:rPr>
              <a:t>Puzzle from the Post-Lec2 Video</a:t>
            </a:r>
          </a:p>
        </p:txBody>
      </p:sp>
      <p:sp>
        <p:nvSpPr>
          <p:cNvPr id="3" name="Content Placeholder 2"/>
          <p:cNvSpPr>
            <a:spLocks noGrp="1"/>
          </p:cNvSpPr>
          <p:nvPr>
            <p:ph idx="1"/>
          </p:nvPr>
        </p:nvSpPr>
        <p:spPr>
          <a:xfrm>
            <a:off x="838200" y="1181100"/>
            <a:ext cx="10515600" cy="5537200"/>
          </a:xfrm>
        </p:spPr>
        <p:txBody>
          <a:bodyPr>
            <a:normAutofit/>
          </a:bodyPr>
          <a:lstStyle/>
          <a:p>
            <a:pPr marL="0" indent="0">
              <a:buNone/>
            </a:pPr>
            <a:endParaRPr lang="en-US" dirty="0"/>
          </a:p>
          <a:p>
            <a:pPr marL="0" indent="0">
              <a:buNone/>
            </a:pPr>
            <a:r>
              <a:rPr lang="en-US" dirty="0"/>
              <a:t>Example answer:</a:t>
            </a:r>
          </a:p>
          <a:p>
            <a:pPr marL="0" indent="0">
              <a:buNone/>
            </a:pPr>
            <a:endParaRPr lang="en-US" dirty="0"/>
          </a:p>
          <a:p>
            <a:pPr marL="0" indent="0">
              <a:buNone/>
            </a:pPr>
            <a:r>
              <a:rPr lang="en-US" dirty="0"/>
              <a:t>00100010  is in Pal* but not in Pal </a:t>
            </a:r>
          </a:p>
          <a:p>
            <a:endParaRPr lang="en-US" dirty="0"/>
          </a:p>
        </p:txBody>
      </p:sp>
    </p:spTree>
    <p:extLst>
      <p:ext uri="{BB962C8B-B14F-4D97-AF65-F5344CB8AC3E}">
        <p14:creationId xmlns:p14="http://schemas.microsoft.com/office/powerpoint/2010/main" val="144481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458E-911B-7B42-BBF9-0E3D8F3770E0}"/>
              </a:ext>
            </a:extLst>
          </p:cNvPr>
          <p:cNvSpPr>
            <a:spLocks noGrp="1"/>
          </p:cNvSpPr>
          <p:nvPr>
            <p:ph type="title"/>
          </p:nvPr>
        </p:nvSpPr>
        <p:spPr>
          <a:xfrm>
            <a:off x="974388" y="2159000"/>
            <a:ext cx="10515600" cy="1579143"/>
          </a:xfrm>
        </p:spPr>
        <p:txBody>
          <a:bodyPr>
            <a:normAutofit/>
          </a:bodyPr>
          <a:lstStyle/>
          <a:p>
            <a:r>
              <a:rPr lang="en-US" dirty="0"/>
              <a:t>Now we </a:t>
            </a:r>
            <a:r>
              <a:rPr lang="en-US"/>
              <a:t>will cover</a:t>
            </a:r>
            <a:br>
              <a:rPr lang="en-US"/>
            </a:br>
            <a:r>
              <a:rPr lang="en-US"/>
              <a:t>Lecture </a:t>
            </a:r>
            <a:r>
              <a:rPr lang="en-US" dirty="0"/>
              <a:t>3, Ch 4.1-4.5 and Ch-5</a:t>
            </a:r>
          </a:p>
        </p:txBody>
      </p:sp>
    </p:spTree>
    <p:extLst>
      <p:ext uri="{BB962C8B-B14F-4D97-AF65-F5344CB8AC3E}">
        <p14:creationId xmlns:p14="http://schemas.microsoft.com/office/powerpoint/2010/main" val="1510165488"/>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12281</TotalTime>
  <Words>1915</Words>
  <Application>Microsoft Macintosh PowerPoint</Application>
  <PresentationFormat>Widescreen</PresentationFormat>
  <Paragraphs>287</Paragraphs>
  <Slides>44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Trebuchet MS</vt:lpstr>
      <vt:lpstr>Office Theme</vt:lpstr>
      <vt:lpstr>CS 3100, Models of Computation, Fall 2020, Lec 3</vt:lpstr>
      <vt:lpstr>Survey-1 Gist + Adjustments </vt:lpstr>
      <vt:lpstr>FAQs and advice</vt:lpstr>
      <vt:lpstr>Plan for Weeks till Midterm-1</vt:lpstr>
      <vt:lpstr>DFA in the field</vt:lpstr>
      <vt:lpstr>Puzzle from the Post-Lec2 Video</vt:lpstr>
      <vt:lpstr>Puzzle from the Post-Lec2 Video</vt:lpstr>
      <vt:lpstr>Puzzle from the Post-Lec2 Video</vt:lpstr>
      <vt:lpstr>Now we will cover Lecture 3, Ch 4.1-4.5 and Ch-5</vt:lpstr>
      <vt:lpstr>Introducing DFA</vt:lpstr>
      <vt:lpstr>Is this a DFA?  Which strings are accepted by it? What language is recognized by it?</vt:lpstr>
      <vt:lpstr>pause</vt:lpstr>
      <vt:lpstr>Is this a DFA?  Which strings are accepted by it? What language is recognized by it?</vt:lpstr>
      <vt:lpstr>Confirm (can I move on?)</vt:lpstr>
      <vt:lpstr>Is this a DFA?  Which strings are accepted by it? What language is recognized by it?</vt:lpstr>
      <vt:lpstr>Is this a DFA?  Which strings are accepted by it? What language is recognized by it?</vt:lpstr>
      <vt:lpstr>Confirm (can I move on?)</vt:lpstr>
      <vt:lpstr>Is this even a DFA over {0,1} ??  Why or why not?</vt:lpstr>
      <vt:lpstr>Is this even a DFA over {0,1} ??  Why or why not?</vt:lpstr>
      <vt:lpstr>Confirm (can I move on?)</vt:lpstr>
      <vt:lpstr>Is that “DFA” a DFA over {0} ??</vt:lpstr>
      <vt:lpstr>Is this a DFA over {0} ?</vt:lpstr>
      <vt:lpstr>Is this a DFA?  Which strings are accepted by it? What language is recognized by it?</vt:lpstr>
      <vt:lpstr>Is this a DFA?  Which strings are accepted by it? What language is recognized by it?</vt:lpstr>
      <vt:lpstr>Is this a DFA?  Which strings are accepted by it? What language is recognized by it?</vt:lpstr>
      <vt:lpstr>Is this a DFA?  Which strings are accepted by it? What language is recognized by it?</vt:lpstr>
      <vt:lpstr>Is this a DFA?  Which strings are accepted by it? What language is recognized by it?</vt:lpstr>
      <vt:lpstr>Is this a DFA?  Which strings are accepted by it? What language is recognized by it? Write your answer as a language concatenation!</vt:lpstr>
      <vt:lpstr>Is this a DFA?  Which strings are accepted by it? What language is recognized by it?</vt:lpstr>
      <vt:lpstr>Formal structure of a DFA, and an example</vt:lpstr>
      <vt:lpstr>Language L? Five numeric-order strings in L? </vt:lpstr>
      <vt:lpstr>Language L? Five numeric-order strings in L? </vt:lpstr>
      <vt:lpstr>You should be studying these on your own</vt:lpstr>
      <vt:lpstr>Dissecting a DFA</vt:lpstr>
      <vt:lpstr>Dissecting a DFA</vt:lpstr>
      <vt:lpstr>Dissecting a DFA</vt:lpstr>
      <vt:lpstr>Dissecting a DFA</vt:lpstr>
      <vt:lpstr>step_dfa, run_dfa, accepts_dfa in code</vt:lpstr>
      <vt:lpstr>step_dfa, run_dfa, accepts_dfa in code</vt:lpstr>
      <vt:lpstr>step_dfa, run_dfa, accepts_dfa in code</vt:lpstr>
      <vt:lpstr>You should be studying these on your own</vt:lpstr>
      <vt:lpstr>Design a DFA for “ends with 0101”</vt:lpstr>
      <vt:lpstr>Design a DFA for “contains 0101”</vt:lpstr>
      <vt:lpstr>Design a DFA for {0,1} where every block of length 3 contains exactly two 1’s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460</cp:revision>
  <cp:lastPrinted>2019-08-27T15:59:07Z</cp:lastPrinted>
  <dcterms:created xsi:type="dcterms:W3CDTF">2017-08-23T19:27:01Z</dcterms:created>
  <dcterms:modified xsi:type="dcterms:W3CDTF">2020-09-01T13:44:47Z</dcterms:modified>
</cp:coreProperties>
</file>