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414" r:id="rId2"/>
    <p:sldId id="917" r:id="rId3"/>
    <p:sldId id="856" r:id="rId4"/>
    <p:sldId id="910" r:id="rId5"/>
    <p:sldId id="909" r:id="rId6"/>
    <p:sldId id="911" r:id="rId7"/>
    <p:sldId id="864" r:id="rId8"/>
    <p:sldId id="918" r:id="rId9"/>
    <p:sldId id="853" r:id="rId10"/>
    <p:sldId id="913" r:id="rId11"/>
    <p:sldId id="914" r:id="rId12"/>
    <p:sldId id="915" r:id="rId13"/>
    <p:sldId id="912" r:id="rId14"/>
    <p:sldId id="860" r:id="rId15"/>
    <p:sldId id="916" r:id="rId16"/>
    <p:sldId id="907" r:id="rId17"/>
    <p:sldId id="908" r:id="rId18"/>
    <p:sldId id="764" r:id="rId19"/>
    <p:sldId id="870" r:id="rId20"/>
    <p:sldId id="921" r:id="rId21"/>
    <p:sldId id="880" r:id="rId22"/>
    <p:sldId id="881" r:id="rId23"/>
    <p:sldId id="883" r:id="rId24"/>
    <p:sldId id="884" r:id="rId25"/>
    <p:sldId id="922" r:id="rId26"/>
    <p:sldId id="923" r:id="rId27"/>
    <p:sldId id="924" r:id="rId28"/>
    <p:sldId id="925" r:id="rId29"/>
    <p:sldId id="926" r:id="rId30"/>
    <p:sldId id="927" r:id="rId31"/>
    <p:sldId id="882" r:id="rId32"/>
    <p:sldId id="885" r:id="rId33"/>
    <p:sldId id="919" r:id="rId34"/>
    <p:sldId id="893" r:id="rId35"/>
    <p:sldId id="928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4E8F00"/>
    <a:srgbClr val="945200"/>
    <a:srgbClr val="FF0000"/>
    <a:srgbClr val="FF40FF"/>
    <a:srgbClr val="FF7E79"/>
    <a:srgbClr val="0096FF"/>
    <a:srgbClr val="011893"/>
    <a:srgbClr val="005493"/>
    <a:srgbClr val="FFD5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551"/>
    <p:restoredTop sz="93680"/>
  </p:normalViewPr>
  <p:slideViewPr>
    <p:cSldViewPr snapToGrid="0" snapToObjects="1">
      <p:cViewPr varScale="1">
        <p:scale>
          <a:sx n="105" d="100"/>
          <a:sy n="105" d="100"/>
        </p:scale>
        <p:origin x="216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1" d="100"/>
          <a:sy n="81" d="100"/>
        </p:scale>
        <p:origin x="2176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20FBCC6-D590-4D49-ACC9-5AB1060A74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71C141-5C39-5244-A584-9F826A86982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64484-7F23-844A-BCEB-06DFAD827E32}" type="datetimeFigureOut">
              <a:rPr lang="en-US" smtClean="0"/>
              <a:t>9/6/20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1592DF-6505-6E47-A45D-75CD470C9C4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68F8A8-8ADC-864C-AD75-B02BE87D4E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86691C-0E68-9945-BD25-AC1A3EECA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5767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BE11B0-21E1-9842-BB37-72784894B0AB}" type="datetimeFigureOut">
              <a:rPr lang="en-US" smtClean="0"/>
              <a:t>9/6/20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379886-461D-DD47-9D0C-6C305824B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544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791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244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652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1190625" y="1151930"/>
            <a:ext cx="9810750" cy="2321719"/>
          </a:xfrm>
          <a:prstGeom prst="rect">
            <a:avLst/>
          </a:prstGeom>
        </p:spPr>
        <p:txBody>
          <a:bodyPr anchor="b"/>
          <a:lstStyle>
            <a:lvl1pPr>
              <a:defRPr sz="5625"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lvl="0">
              <a:defRPr sz="1800"/>
            </a:pPr>
            <a:r>
              <a:rPr sz="5625"/>
              <a:t>Title Text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1190625" y="3536156"/>
            <a:ext cx="9810750" cy="794742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250"/>
            </a:lvl1pPr>
            <a:lvl2pPr marL="0" indent="160729" algn="ctr">
              <a:spcBef>
                <a:spcPts val="0"/>
              </a:spcBef>
              <a:buSzTx/>
              <a:buNone/>
              <a:defRPr sz="2250"/>
            </a:lvl2pPr>
            <a:lvl3pPr marL="0" indent="321457" algn="ctr">
              <a:spcBef>
                <a:spcPts val="0"/>
              </a:spcBef>
              <a:buSzTx/>
              <a:buNone/>
              <a:defRPr sz="2250"/>
            </a:lvl3pPr>
            <a:lvl4pPr marL="0" indent="482186" algn="ctr">
              <a:spcBef>
                <a:spcPts val="0"/>
              </a:spcBef>
              <a:buSzTx/>
              <a:buNone/>
              <a:defRPr sz="2250"/>
            </a:lvl4pPr>
            <a:lvl5pPr marL="0" indent="642915" algn="ctr">
              <a:spcBef>
                <a:spcPts val="0"/>
              </a:spcBef>
              <a:buSzTx/>
              <a:buNone/>
              <a:defRPr sz="2250"/>
            </a:lvl5pPr>
          </a:lstStyle>
          <a:p>
            <a:pPr lvl="0">
              <a:defRPr sz="1800"/>
            </a:pPr>
            <a:r>
              <a:rPr sz="2250"/>
              <a:t>Body Level One</a:t>
            </a:r>
          </a:p>
          <a:p>
            <a:pPr lvl="1">
              <a:defRPr sz="1800"/>
            </a:pPr>
            <a:r>
              <a:rPr sz="2250"/>
              <a:t>Body Level Two</a:t>
            </a:r>
          </a:p>
          <a:p>
            <a:pPr lvl="2">
              <a:defRPr sz="1800"/>
            </a:pPr>
            <a:r>
              <a:rPr sz="2250"/>
              <a:t>Body Level Three</a:t>
            </a:r>
          </a:p>
          <a:p>
            <a:pPr lvl="3">
              <a:defRPr sz="1800"/>
            </a:pPr>
            <a:r>
              <a:rPr sz="2250"/>
              <a:t>Body Level Four</a:t>
            </a:r>
          </a:p>
          <a:p>
            <a:pPr lvl="4">
              <a:defRPr sz="1800"/>
            </a:pPr>
            <a:r>
              <a:rPr sz="2250"/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300443929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8286"/>
          </a:xfrm>
          <a:solidFill>
            <a:schemeClr val="accent2">
              <a:alpha val="51000"/>
            </a:schemeClr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baseline="0">
                <a:solidFill>
                  <a:schemeClr val="accent3">
                    <a:lumMod val="75000"/>
                  </a:schemeClr>
                </a:solidFill>
                <a:latin typeface="Calibri" charset="0"/>
              </a:defRPr>
            </a:lvl2pPr>
            <a:lvl3pPr>
              <a:defRPr baseline="0">
                <a:solidFill>
                  <a:srgbClr val="002060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8F5BD7-90BA-2146-8F71-A3FF0872C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6AE680-FEB8-CC41-AED8-5724E13BB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60157C-06DC-C547-B30C-04C367763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6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969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330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342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338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84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394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004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25567-3CEF-414F-9B7D-82942F152A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266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body" idx="1"/>
          </p:nvPr>
        </p:nvSpPr>
        <p:spPr>
          <a:xfrm>
            <a:off x="2416969" y="1603193"/>
            <a:ext cx="7358063" cy="1419193"/>
          </a:xfrm>
          <a:prstGeom prst="rect">
            <a:avLst/>
          </a:prstGeom>
        </p:spPr>
        <p:txBody>
          <a:bodyPr/>
          <a:lstStyle/>
          <a:p>
            <a:pPr defTabSz="184837">
              <a:defRPr sz="1800"/>
            </a:pPr>
            <a:r>
              <a:rPr sz="2215" dirty="0"/>
              <a:t>Ganesh Gopalakrishnan</a:t>
            </a:r>
          </a:p>
          <a:p>
            <a:pPr defTabSz="184837">
              <a:defRPr sz="1800"/>
            </a:pPr>
            <a:r>
              <a:rPr sz="2215" dirty="0"/>
              <a:t>School of Computing</a:t>
            </a:r>
          </a:p>
          <a:p>
            <a:pPr defTabSz="184837">
              <a:defRPr sz="1800"/>
            </a:pPr>
            <a:r>
              <a:rPr sz="2215" dirty="0"/>
              <a:t>University of Utah</a:t>
            </a:r>
          </a:p>
          <a:p>
            <a:pPr defTabSz="184837">
              <a:defRPr sz="1800"/>
            </a:pPr>
            <a:r>
              <a:rPr sz="2215" b="1" dirty="0">
                <a:solidFill>
                  <a:srgbClr val="FF0000"/>
                </a:solidFill>
              </a:rPr>
              <a:t>Salt Lake City</a:t>
            </a:r>
            <a:r>
              <a:rPr sz="2215" dirty="0"/>
              <a:t>, UT 84112</a:t>
            </a:r>
          </a:p>
        </p:txBody>
      </p:sp>
      <p:pic>
        <p:nvPicPr>
          <p:cNvPr id="43" name="pasted-image.pdf"/>
          <p:cNvPicPr/>
          <p:nvPr/>
        </p:nvPicPr>
        <p:blipFill>
          <a:blip r:embed="rId2"/>
          <a:stretch>
            <a:fillRect/>
          </a:stretch>
        </p:blipFill>
        <p:spPr>
          <a:xfrm>
            <a:off x="5104805" y="4580930"/>
            <a:ext cx="1982391" cy="401836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B10947D2-A3D0-5D4F-99D0-B7CD042AD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6232"/>
            <a:ext cx="10515600" cy="659468"/>
          </a:xfrm>
          <a:solidFill>
            <a:schemeClr val="accent2">
              <a:lumMod val="40000"/>
              <a:lumOff val="60000"/>
              <a:alpha val="98824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3600" dirty="0"/>
              <a:t>CS 3100, Models of Computation, Fall 20, </a:t>
            </a:r>
            <a:r>
              <a:rPr lang="en-US" sz="3600" dirty="0" err="1"/>
              <a:t>Lec</a:t>
            </a:r>
            <a:r>
              <a:rPr lang="en-US" sz="3600" dirty="0"/>
              <a:t>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327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2694"/>
            <a:ext cx="10515600" cy="618286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Review: Graph Isomorphism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E7E7918-53E6-0A47-8B21-0094EB22A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0948"/>
            <a:ext cx="10515600" cy="5302597"/>
          </a:xfrm>
        </p:spPr>
        <p:txBody>
          <a:bodyPr>
            <a:normAutofit/>
          </a:bodyPr>
          <a:lstStyle/>
          <a:p>
            <a:r>
              <a:rPr lang="en-US" dirty="0"/>
              <a:t>These graphs are isomorphic because of this 1-1 and onto map</a:t>
            </a:r>
          </a:p>
          <a:p>
            <a:endParaRPr lang="en-US" dirty="0"/>
          </a:p>
          <a:p>
            <a:r>
              <a:rPr lang="en-US" dirty="0"/>
              <a:t>f ( a ) = 1</a:t>
            </a:r>
          </a:p>
          <a:p>
            <a:r>
              <a:rPr lang="en-US" dirty="0"/>
              <a:t>f ( b ) = 6</a:t>
            </a:r>
          </a:p>
          <a:p>
            <a:r>
              <a:rPr lang="en-US" dirty="0"/>
              <a:t>f ( c ) = 8</a:t>
            </a:r>
          </a:p>
          <a:p>
            <a:r>
              <a:rPr lang="en-US" dirty="0">
                <a:solidFill>
                  <a:srgbClr val="0432FF"/>
                </a:solidFill>
              </a:rPr>
              <a:t>f ( d ) =     ?</a:t>
            </a:r>
          </a:p>
          <a:p>
            <a:r>
              <a:rPr lang="en-US" dirty="0">
                <a:solidFill>
                  <a:srgbClr val="0432FF"/>
                </a:solidFill>
              </a:rPr>
              <a:t>f ( g ) =     ?</a:t>
            </a:r>
          </a:p>
          <a:p>
            <a:r>
              <a:rPr lang="en-US" dirty="0">
                <a:solidFill>
                  <a:srgbClr val="0432FF"/>
                </a:solidFill>
              </a:rPr>
              <a:t>f ( h ) =     ?</a:t>
            </a:r>
          </a:p>
          <a:p>
            <a:r>
              <a:rPr lang="en-US" dirty="0">
                <a:solidFill>
                  <a:srgbClr val="0432FF"/>
                </a:solidFill>
              </a:rPr>
              <a:t>f ( </a:t>
            </a:r>
            <a:r>
              <a:rPr lang="en-US" dirty="0" err="1">
                <a:solidFill>
                  <a:srgbClr val="0432FF"/>
                </a:solidFill>
              </a:rPr>
              <a:t>i</a:t>
            </a:r>
            <a:r>
              <a:rPr lang="en-US" dirty="0">
                <a:solidFill>
                  <a:srgbClr val="0432FF"/>
                </a:solidFill>
              </a:rPr>
              <a:t> ) =      ?</a:t>
            </a:r>
          </a:p>
          <a:p>
            <a:r>
              <a:rPr lang="en-US" dirty="0">
                <a:solidFill>
                  <a:srgbClr val="0432FF"/>
                </a:solidFill>
              </a:rPr>
              <a:t>f ( j ) =      ?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 descr="A picture containing ball, room&#10;&#10;Description automatically generated">
            <a:extLst>
              <a:ext uri="{FF2B5EF4-FFF2-40B4-BE49-F238E27FC236}">
                <a16:creationId xmlns:a16="http://schemas.microsoft.com/office/drawing/2014/main" id="{28FC2791-2EF9-E040-BCC7-1BDDEB538B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3735" y="2967486"/>
            <a:ext cx="1470411" cy="3127075"/>
          </a:xfrm>
          <a:prstGeom prst="rect">
            <a:avLst/>
          </a:prstGeom>
        </p:spPr>
      </p:pic>
      <p:pic>
        <p:nvPicPr>
          <p:cNvPr id="9" name="Picture 8" descr="A picture containing ball, room, table&#10;&#10;Description automatically generated">
            <a:extLst>
              <a:ext uri="{FF2B5EF4-FFF2-40B4-BE49-F238E27FC236}">
                <a16:creationId xmlns:a16="http://schemas.microsoft.com/office/drawing/2014/main" id="{04F04D82-E0FC-E449-BB05-9CFD57B4A1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1872" y="2967486"/>
            <a:ext cx="3416060" cy="341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265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2694"/>
            <a:ext cx="10515600" cy="618286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Review: Graph Isomorphism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E7E7918-53E6-0A47-8B21-0094EB22A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0948"/>
            <a:ext cx="10515600" cy="5302597"/>
          </a:xfrm>
        </p:spPr>
        <p:txBody>
          <a:bodyPr>
            <a:normAutofit/>
          </a:bodyPr>
          <a:lstStyle/>
          <a:p>
            <a:r>
              <a:rPr lang="en-US" dirty="0"/>
              <a:t>These graphs are isomorphic because of this 1-1 and onto map</a:t>
            </a:r>
          </a:p>
          <a:p>
            <a:endParaRPr lang="en-US" dirty="0"/>
          </a:p>
          <a:p>
            <a:r>
              <a:rPr lang="en-US" dirty="0"/>
              <a:t>f ( a ) = 1</a:t>
            </a:r>
          </a:p>
          <a:p>
            <a:r>
              <a:rPr lang="en-US" dirty="0"/>
              <a:t>f ( b ) = 6</a:t>
            </a:r>
          </a:p>
          <a:p>
            <a:r>
              <a:rPr lang="en-US" dirty="0"/>
              <a:t>f ( c ) = 8</a:t>
            </a:r>
          </a:p>
          <a:p>
            <a:r>
              <a:rPr lang="en-US" dirty="0">
                <a:solidFill>
                  <a:srgbClr val="0432FF"/>
                </a:solidFill>
              </a:rPr>
              <a:t>f ( d ) =     3</a:t>
            </a:r>
          </a:p>
          <a:p>
            <a:r>
              <a:rPr lang="en-US" dirty="0">
                <a:solidFill>
                  <a:srgbClr val="0432FF"/>
                </a:solidFill>
              </a:rPr>
              <a:t>f ( g ) =     5</a:t>
            </a:r>
          </a:p>
          <a:p>
            <a:r>
              <a:rPr lang="en-US" dirty="0">
                <a:solidFill>
                  <a:srgbClr val="0432FF"/>
                </a:solidFill>
              </a:rPr>
              <a:t>f ( h ) =     2</a:t>
            </a:r>
          </a:p>
          <a:p>
            <a:r>
              <a:rPr lang="en-US" dirty="0">
                <a:solidFill>
                  <a:srgbClr val="0432FF"/>
                </a:solidFill>
              </a:rPr>
              <a:t>f ( </a:t>
            </a:r>
            <a:r>
              <a:rPr lang="en-US" dirty="0" err="1">
                <a:solidFill>
                  <a:srgbClr val="0432FF"/>
                </a:solidFill>
              </a:rPr>
              <a:t>i</a:t>
            </a:r>
            <a:r>
              <a:rPr lang="en-US" dirty="0">
                <a:solidFill>
                  <a:srgbClr val="0432FF"/>
                </a:solidFill>
              </a:rPr>
              <a:t> ) =      4</a:t>
            </a:r>
          </a:p>
          <a:p>
            <a:r>
              <a:rPr lang="en-US" dirty="0">
                <a:solidFill>
                  <a:srgbClr val="0432FF"/>
                </a:solidFill>
              </a:rPr>
              <a:t>f ( j ) =      7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 descr="A picture containing ball, room&#10;&#10;Description automatically generated">
            <a:extLst>
              <a:ext uri="{FF2B5EF4-FFF2-40B4-BE49-F238E27FC236}">
                <a16:creationId xmlns:a16="http://schemas.microsoft.com/office/drawing/2014/main" id="{28FC2791-2EF9-E040-BCC7-1BDDEB538B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3735" y="2967486"/>
            <a:ext cx="1470411" cy="3127075"/>
          </a:xfrm>
          <a:prstGeom prst="rect">
            <a:avLst/>
          </a:prstGeom>
        </p:spPr>
      </p:pic>
      <p:pic>
        <p:nvPicPr>
          <p:cNvPr id="9" name="Picture 8" descr="A picture containing ball, room, table&#10;&#10;Description automatically generated">
            <a:extLst>
              <a:ext uri="{FF2B5EF4-FFF2-40B4-BE49-F238E27FC236}">
                <a16:creationId xmlns:a16="http://schemas.microsoft.com/office/drawing/2014/main" id="{04F04D82-E0FC-E449-BB05-9CFD57B4A1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1872" y="2967486"/>
            <a:ext cx="3416060" cy="341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465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2694"/>
            <a:ext cx="10515600" cy="618286"/>
          </a:xfrm>
        </p:spPr>
        <p:txBody>
          <a:bodyPr>
            <a:normAutofit fontScale="90000"/>
          </a:bodyPr>
          <a:lstStyle/>
          <a:p>
            <a:r>
              <a:rPr lang="en-US" dirty="0"/>
              <a:t>Complexity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E7E7918-53E6-0A47-8B21-0094EB22A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0948"/>
            <a:ext cx="10515600" cy="5302597"/>
          </a:xfrm>
        </p:spPr>
        <p:txBody>
          <a:bodyPr>
            <a:normAutofit/>
          </a:bodyPr>
          <a:lstStyle/>
          <a:p>
            <a:r>
              <a:rPr lang="en-US" dirty="0"/>
              <a:t>General graph isomorphism is hard - known to be in NP</a:t>
            </a:r>
          </a:p>
          <a:p>
            <a:endParaRPr lang="en-US" dirty="0"/>
          </a:p>
          <a:p>
            <a:r>
              <a:rPr lang="en-US" dirty="0"/>
              <a:t>Exact status beyond that is open</a:t>
            </a:r>
          </a:p>
          <a:p>
            <a:endParaRPr lang="en-US" dirty="0"/>
          </a:p>
          <a:p>
            <a:r>
              <a:rPr lang="en-US" dirty="0"/>
              <a:t>In our case, for two DFA, we can solve it in polynomial time</a:t>
            </a:r>
          </a:p>
          <a:p>
            <a:pPr lvl="1"/>
            <a:r>
              <a:rPr lang="en-US" dirty="0"/>
              <a:t>At-most we will generate only Q1 x Q2 states</a:t>
            </a:r>
          </a:p>
          <a:p>
            <a:pPr lvl="1"/>
            <a:r>
              <a:rPr lang="en-US" dirty="0"/>
              <a:t>We can match starting from the initial state pairs</a:t>
            </a:r>
          </a:p>
          <a:p>
            <a:pPr lvl="1"/>
            <a:r>
              <a:rPr lang="en-US" dirty="0"/>
              <a:t>We can then (recursively) match as per the symbols from the alphabet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571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2694"/>
            <a:ext cx="10515600" cy="618286"/>
          </a:xfrm>
        </p:spPr>
        <p:txBody>
          <a:bodyPr>
            <a:normAutofit fontScale="90000"/>
          </a:bodyPr>
          <a:lstStyle/>
          <a:p>
            <a:r>
              <a:rPr lang="en-US"/>
              <a:t>Language equivalence and isomorphism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95A815-C69E-8C4D-B821-21F9BBB6A925}"/>
              </a:ext>
            </a:extLst>
          </p:cNvPr>
          <p:cNvSpPr txBox="1"/>
          <p:nvPr/>
        </p:nvSpPr>
        <p:spPr>
          <a:xfrm>
            <a:off x="838200" y="1133316"/>
            <a:ext cx="95045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432FF"/>
                </a:solidFill>
              </a:rPr>
              <a:t>Two DFA are language equivalent if they accept the same set of strings</a:t>
            </a:r>
          </a:p>
          <a:p>
            <a:r>
              <a:rPr lang="en-US" dirty="0">
                <a:solidFill>
                  <a:srgbClr val="0432FF"/>
                </a:solidFill>
              </a:rPr>
              <a:t>They are isomorphic if they are language equivalent and have the same number of states </a:t>
            </a:r>
            <a:endParaRPr lang="en-US" dirty="0">
              <a:solidFill>
                <a:srgbClr val="9452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F2987E-E59E-454F-80AC-E801A0874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803" y="2033761"/>
            <a:ext cx="5108197" cy="437471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42C0422-E96D-8044-849F-36BC22A6CC83}"/>
              </a:ext>
            </a:extLst>
          </p:cNvPr>
          <p:cNvSpPr txBox="1"/>
          <p:nvPr/>
        </p:nvSpPr>
        <p:spPr>
          <a:xfrm>
            <a:off x="6961632" y="3840480"/>
            <a:ext cx="27590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Question: Are these DFA 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Language Equivalent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Isomorphic ?</a:t>
            </a:r>
          </a:p>
        </p:txBody>
      </p:sp>
    </p:spTree>
    <p:extLst>
      <p:ext uri="{BB962C8B-B14F-4D97-AF65-F5344CB8AC3E}">
        <p14:creationId xmlns:p14="http://schemas.microsoft.com/office/powerpoint/2010/main" val="3606509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5D53A-D63F-BA43-8DAB-139BC9993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10692161" cy="618286"/>
          </a:xfrm>
        </p:spPr>
        <p:txBody>
          <a:bodyPr>
            <a:normAutofit fontScale="90000"/>
          </a:bodyPr>
          <a:lstStyle/>
          <a:p>
            <a:r>
              <a:rPr lang="en-US" dirty="0"/>
              <a:t>DFA minimization </a:t>
            </a:r>
            <a:r>
              <a:rPr lang="en-US" sz="2700" dirty="0">
                <a:solidFill>
                  <a:srgbClr val="FF0000"/>
                </a:solidFill>
              </a:rPr>
              <a:t>(for Asg-2)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B149E6-9B62-124C-A545-BFFE8E796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83412"/>
            <a:ext cx="6254072" cy="535605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6A42D35-7834-174E-A547-4821D944EA40}"/>
              </a:ext>
            </a:extLst>
          </p:cNvPr>
          <p:cNvSpPr txBox="1"/>
          <p:nvPr/>
        </p:nvSpPr>
        <p:spPr>
          <a:xfrm>
            <a:off x="7745506" y="2162286"/>
            <a:ext cx="4084773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Two DFA states s1 and s2</a:t>
            </a:r>
          </a:p>
          <a:p>
            <a:r>
              <a:rPr lang="en-US" dirty="0"/>
              <a:t> can be merged </a:t>
            </a:r>
          </a:p>
          <a:p>
            <a:r>
              <a:rPr lang="en-US" dirty="0"/>
              <a:t> if for all strings   s  from Sigma*</a:t>
            </a:r>
          </a:p>
          <a:p>
            <a:endParaRPr lang="en-US" dirty="0"/>
          </a:p>
          <a:p>
            <a:r>
              <a:rPr lang="en-US" dirty="0"/>
              <a:t>s1 upon s   goes to state s1prime</a:t>
            </a:r>
          </a:p>
          <a:p>
            <a:endParaRPr lang="en-US" dirty="0"/>
          </a:p>
          <a:p>
            <a:r>
              <a:rPr lang="en-US" dirty="0"/>
              <a:t>s2 upon s   goes to state s2prime</a:t>
            </a:r>
          </a:p>
          <a:p>
            <a:endParaRPr lang="en-US" dirty="0"/>
          </a:p>
          <a:p>
            <a:r>
              <a:rPr lang="en-US" dirty="0"/>
              <a:t>AND</a:t>
            </a:r>
          </a:p>
          <a:p>
            <a:endParaRPr lang="en-US" dirty="0"/>
          </a:p>
          <a:p>
            <a:r>
              <a:rPr lang="en-US" dirty="0">
                <a:solidFill>
                  <a:srgbClr val="0432FF"/>
                </a:solidFill>
              </a:rPr>
              <a:t>s1prime and s2prime are either</a:t>
            </a:r>
          </a:p>
          <a:p>
            <a:r>
              <a:rPr lang="en-US" dirty="0">
                <a:solidFill>
                  <a:srgbClr val="0432FF"/>
                </a:solidFill>
              </a:rPr>
              <a:t>Both accepting or Both non-accepting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You’ll practice this while doing </a:t>
            </a:r>
          </a:p>
          <a:p>
            <a:r>
              <a:rPr lang="en-US" dirty="0">
                <a:solidFill>
                  <a:srgbClr val="FF0000"/>
                </a:solidFill>
              </a:rPr>
              <a:t>Assignment-2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7562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2694"/>
            <a:ext cx="10515600" cy="618286"/>
          </a:xfrm>
        </p:spPr>
        <p:txBody>
          <a:bodyPr>
            <a:normAutofit fontScale="90000"/>
          </a:bodyPr>
          <a:lstStyle/>
          <a:p>
            <a:r>
              <a:rPr lang="en-US" dirty="0"/>
              <a:t>Main use in Automata Theory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E7E7918-53E6-0A47-8B21-0094EB22A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0948"/>
            <a:ext cx="10515600" cy="5302597"/>
          </a:xfrm>
        </p:spPr>
        <p:txBody>
          <a:bodyPr>
            <a:normAutofit/>
          </a:bodyPr>
          <a:lstStyle/>
          <a:p>
            <a:r>
              <a:rPr lang="en-US" dirty="0"/>
              <a:t>Design a DFA using two different approaches</a:t>
            </a:r>
          </a:p>
          <a:p>
            <a:pPr lvl="1"/>
            <a:r>
              <a:rPr lang="en-US" dirty="0"/>
              <a:t>Obtain D1 and D2</a:t>
            </a:r>
          </a:p>
          <a:p>
            <a:r>
              <a:rPr lang="en-US" dirty="0"/>
              <a:t>If min(D1) is isomorphic to min(D2) then the two DFA are language-equivalent</a:t>
            </a:r>
          </a:p>
          <a:p>
            <a:r>
              <a:rPr lang="en-US" dirty="0"/>
              <a:t>Else we can find mistakes in our design</a:t>
            </a:r>
          </a:p>
          <a:p>
            <a:pPr lvl="1"/>
            <a:r>
              <a:rPr lang="en-US" dirty="0"/>
              <a:t>One of the designs is wrong (relative to the other)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2327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520D727-128D-0A4E-98FD-99EAA6A1E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326" y="318323"/>
            <a:ext cx="2152185" cy="6275660"/>
          </a:xfrm>
        </p:spPr>
        <p:txBody>
          <a:bodyPr>
            <a:normAutofit/>
          </a:bodyPr>
          <a:lstStyle/>
          <a:p>
            <a:r>
              <a:rPr lang="en-US" sz="2400" dirty="0"/>
              <a:t>Code for 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Isomorphism: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Check that the given DFA D1 and D2 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1) have the same number of states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AND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2) are language-equivalent </a:t>
            </a:r>
            <a:br>
              <a:rPr lang="en-US" sz="2400" dirty="0"/>
            </a:br>
            <a:endParaRPr lang="en-US" sz="2400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C3FF8389-A202-5A4B-A4A0-6130ECFF9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7510" y="318322"/>
            <a:ext cx="9794489" cy="3618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0392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520D727-128D-0A4E-98FD-99EAA6A1E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326" y="318323"/>
            <a:ext cx="2152185" cy="6275660"/>
          </a:xfrm>
        </p:spPr>
        <p:txBody>
          <a:bodyPr>
            <a:normAutofit/>
          </a:bodyPr>
          <a:lstStyle/>
          <a:p>
            <a:r>
              <a:rPr lang="en-US" sz="2400" dirty="0"/>
              <a:t>Code Comments for Language Equivalence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Basically does a Depth-First traversal on the graphs of the DFA to check that they are recursively language equivalent, after each transition</a:t>
            </a:r>
            <a:br>
              <a:rPr lang="en-US" sz="2400" dirty="0"/>
            </a:br>
            <a:endParaRPr lang="en-US" sz="2400" dirty="0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F963D4AB-28E1-8743-A224-15AC97F23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7511" y="264016"/>
            <a:ext cx="9796978" cy="4951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563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7458E-911B-7B42-BBF9-0E3D8F377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1344"/>
            <a:ext cx="10515600" cy="71179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Now, onto NFA, covering Ch 7,8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0C4068EF-8DEC-594A-8A31-6008AE7E5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92" y="1242367"/>
            <a:ext cx="4023343" cy="2378483"/>
          </a:xfrm>
          <a:prstGeom prst="rect">
            <a:avLst/>
          </a:prstGeom>
        </p:spPr>
      </p:pic>
      <p:pic>
        <p:nvPicPr>
          <p:cNvPr id="6" name="Picture 5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F1BDD5EE-7EC5-D94C-97BB-BD03321BD7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3735" y="1162377"/>
            <a:ext cx="4006365" cy="336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1654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A0FFD-4683-F944-A4E3-B922CB801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2817"/>
          </a:xfrm>
        </p:spPr>
        <p:txBody>
          <a:bodyPr>
            <a:normAutofit/>
          </a:bodyPr>
          <a:lstStyle/>
          <a:p>
            <a:r>
              <a:rPr lang="en-US" sz="3200" dirty="0"/>
              <a:t>Why NFA?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BA227-B5C9-8444-874B-63C22C860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200"/>
            <a:ext cx="11085576" cy="5388864"/>
          </a:xfrm>
        </p:spPr>
        <p:txBody>
          <a:bodyPr>
            <a:normAutofit/>
          </a:bodyPr>
          <a:lstStyle/>
          <a:p>
            <a:r>
              <a:rPr lang="en-US" dirty="0"/>
              <a:t>NFA allow regular languages to be specified succinctly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E.g. NFA for “strings that contain 01” (one of many designs)</a:t>
            </a:r>
          </a:p>
        </p:txBody>
      </p:sp>
      <p:pic>
        <p:nvPicPr>
          <p:cNvPr id="5" name="Picture 4" descr="A close up of a clock&#10;&#10;Description automatically generated">
            <a:extLst>
              <a:ext uri="{FF2B5EF4-FFF2-40B4-BE49-F238E27FC236}">
                <a16:creationId xmlns:a16="http://schemas.microsoft.com/office/drawing/2014/main" id="{11FCAF79-3584-0946-8ACB-1591BBB60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0600" y="2704103"/>
            <a:ext cx="7670800" cy="185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929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8447E-F138-E949-BFAB-A526097C7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Overview of Lec-5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DEE7F-F911-E342-9FD8-74B74E876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Finish up DFA operations (from Lec-4)</a:t>
            </a:r>
          </a:p>
          <a:p>
            <a:pPr lvl="1"/>
            <a:r>
              <a:rPr lang="en-US" dirty="0"/>
              <a:t>Union and Complement</a:t>
            </a:r>
          </a:p>
          <a:p>
            <a:pPr lvl="1"/>
            <a:r>
              <a:rPr lang="en-US" dirty="0"/>
              <a:t>Value of having Intersection, Union, Complement</a:t>
            </a:r>
          </a:p>
          <a:p>
            <a:r>
              <a:rPr lang="en-US" dirty="0"/>
              <a:t>Very brief of Isomorphism and Language Equivalence</a:t>
            </a:r>
          </a:p>
          <a:p>
            <a:pPr lvl="1"/>
            <a:r>
              <a:rPr lang="en-US" dirty="0"/>
              <a:t>You’ll be using these facilities in Asg-2</a:t>
            </a:r>
          </a:p>
          <a:p>
            <a:pPr lvl="1"/>
            <a:r>
              <a:rPr lang="en-US" dirty="0"/>
              <a:t>Details of the minimization algorithm coming later</a:t>
            </a:r>
          </a:p>
          <a:p>
            <a:r>
              <a:rPr lang="en-US" dirty="0">
                <a:solidFill>
                  <a:srgbClr val="FF0000"/>
                </a:solidFill>
              </a:rPr>
              <a:t>Today’s main topic - NFA</a:t>
            </a:r>
          </a:p>
        </p:txBody>
      </p:sp>
    </p:spTree>
    <p:extLst>
      <p:ext uri="{BB962C8B-B14F-4D97-AF65-F5344CB8AC3E}">
        <p14:creationId xmlns:p14="http://schemas.microsoft.com/office/powerpoint/2010/main" val="18109876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70DA1-9FA8-C241-95B4-08B6B60BE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NFA sizes versus DFA sizes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24281-11BA-C244-BECF-71DAAE16C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NFA</a:t>
            </a:r>
            <a:r>
              <a:rPr lang="en-US" dirty="0"/>
              <a:t> for “Second bit is 1” versus “Second-last is 1”</a:t>
            </a:r>
          </a:p>
          <a:p>
            <a:endParaRPr lang="en-US" dirty="0"/>
          </a:p>
          <a:p>
            <a:r>
              <a:rPr lang="en-US" dirty="0">
                <a:solidFill>
                  <a:srgbClr val="0432FF"/>
                </a:solidFill>
              </a:rPr>
              <a:t>DFA</a:t>
            </a:r>
            <a:r>
              <a:rPr lang="en-US" dirty="0"/>
              <a:t> for “Second bit is 1” versus “Second-last is 1”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/>
              <a:t>Which do you think is larger and why (intuition)?</a:t>
            </a:r>
          </a:p>
        </p:txBody>
      </p:sp>
    </p:spTree>
    <p:extLst>
      <p:ext uri="{BB962C8B-B14F-4D97-AF65-F5344CB8AC3E}">
        <p14:creationId xmlns:p14="http://schemas.microsoft.com/office/powerpoint/2010/main" val="38269794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A0FFD-4683-F944-A4E3-B922CB801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2817"/>
          </a:xfrm>
        </p:spPr>
        <p:txBody>
          <a:bodyPr>
            <a:normAutofit/>
          </a:bodyPr>
          <a:lstStyle/>
          <a:p>
            <a:r>
              <a:rPr lang="en-US" sz="3200" dirty="0"/>
              <a:t>Importance of “nondeterminism” in 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BA227-B5C9-8444-874B-63C22C860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200"/>
            <a:ext cx="10515600" cy="5388864"/>
          </a:xfrm>
        </p:spPr>
        <p:txBody>
          <a:bodyPr>
            <a:normAutofit/>
          </a:bodyPr>
          <a:lstStyle/>
          <a:p>
            <a:r>
              <a:rPr lang="en-US" dirty="0"/>
              <a:t>Assume that “parallelism is free”</a:t>
            </a:r>
          </a:p>
          <a:p>
            <a:r>
              <a:rPr lang="en-US" dirty="0"/>
              <a:t>Allow the machine to explore many moves in parallel</a:t>
            </a:r>
          </a:p>
          <a:p>
            <a:endParaRPr lang="en-US" dirty="0"/>
          </a:p>
          <a:p>
            <a:r>
              <a:rPr lang="en-US" dirty="0"/>
              <a:t>”NP”: With this assumption, we still take polynomial time</a:t>
            </a:r>
          </a:p>
        </p:txBody>
      </p:sp>
    </p:spTree>
    <p:extLst>
      <p:ext uri="{BB962C8B-B14F-4D97-AF65-F5344CB8AC3E}">
        <p14:creationId xmlns:p14="http://schemas.microsoft.com/office/powerpoint/2010/main" val="12945730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A0FFD-4683-F944-A4E3-B922CB801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2817"/>
          </a:xfrm>
        </p:spPr>
        <p:txBody>
          <a:bodyPr>
            <a:normAutofit/>
          </a:bodyPr>
          <a:lstStyle/>
          <a:p>
            <a:r>
              <a:rPr lang="en-US" sz="3200" dirty="0"/>
              <a:t>One NFA for “contains 0101” (it has an underlying DFA)</a:t>
            </a: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B5A0AEF3-9CBD-244A-8521-52E526FA08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57943"/>
            <a:ext cx="7979524" cy="5898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4458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A0FFD-4683-F944-A4E3-B922CB801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7591"/>
            <a:ext cx="10515600" cy="488314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One NFA for “contains 0101” and its equivalent DFA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2A97D8C4-C0AB-494F-AA70-DA701F12A3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50" y="2552700"/>
            <a:ext cx="11595100" cy="4305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4B4EF3D-05F8-CB4E-91B6-7F08BC3E79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0"/>
            <a:ext cx="10452100" cy="260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A1986785-7C37-2043-82C7-5D9CC145B879}"/>
              </a:ext>
            </a:extLst>
          </p:cNvPr>
          <p:cNvSpPr txBox="1">
            <a:spLocks/>
          </p:cNvSpPr>
          <p:nvPr/>
        </p:nvSpPr>
        <p:spPr>
          <a:xfrm>
            <a:off x="106680" y="3144395"/>
            <a:ext cx="2868168" cy="1110106"/>
          </a:xfrm>
          <a:prstGeom prst="rect">
            <a:avLst/>
          </a:prstGeom>
          <a:solidFill>
            <a:schemeClr val="accent2">
              <a:alpha val="51000"/>
            </a:scheme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Revealing how nfa2dfa works in Jove by setting STATENAME_MAXSIZE</a:t>
            </a:r>
          </a:p>
        </p:txBody>
      </p:sp>
    </p:spTree>
    <p:extLst>
      <p:ext uri="{BB962C8B-B14F-4D97-AF65-F5344CB8AC3E}">
        <p14:creationId xmlns:p14="http://schemas.microsoft.com/office/powerpoint/2010/main" val="9040719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03D81-B0C6-AA47-B4E1-8FAA58036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1008" y="194438"/>
            <a:ext cx="8622792" cy="378586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an NFA formally?</a:t>
            </a:r>
          </a:p>
        </p:txBody>
      </p:sp>
      <p:pic>
        <p:nvPicPr>
          <p:cNvPr id="5" name="Picture 4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F4F20673-DDAC-1041-8AFD-B0B1D40F55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82" y="0"/>
            <a:ext cx="1943271" cy="6858000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C9F269DE-D738-5E4E-90B8-2A677B0C3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0158" y="0"/>
            <a:ext cx="3261842" cy="6858000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281888AC-1726-A74E-8DC9-C300FEC189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0253" y="1085294"/>
            <a:ext cx="6436891" cy="26302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DCD9736-E768-1A47-8026-1EDB347C6876}"/>
              </a:ext>
            </a:extLst>
          </p:cNvPr>
          <p:cNvSpPr txBox="1"/>
          <p:nvPr/>
        </p:nvSpPr>
        <p:spPr>
          <a:xfrm>
            <a:off x="2157984" y="3950208"/>
            <a:ext cx="5181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432FF"/>
                </a:solidFill>
              </a:rPr>
              <a:t>An NFA accepts a string x </a:t>
            </a:r>
          </a:p>
          <a:p>
            <a:r>
              <a:rPr lang="en-US" sz="2000" dirty="0">
                <a:solidFill>
                  <a:srgbClr val="0432FF"/>
                </a:solidFill>
              </a:rPr>
              <a:t>if there is a string starting</a:t>
            </a:r>
          </a:p>
          <a:p>
            <a:r>
              <a:rPr lang="en-US" sz="2000" dirty="0">
                <a:solidFill>
                  <a:srgbClr val="0432FF"/>
                </a:solidFill>
              </a:rPr>
              <a:t>from some initial state to </a:t>
            </a:r>
          </a:p>
          <a:p>
            <a:r>
              <a:rPr lang="en-US" sz="2000" dirty="0">
                <a:solidFill>
                  <a:srgbClr val="0432FF"/>
                </a:solidFill>
              </a:rPr>
              <a:t>one of the final states </a:t>
            </a:r>
          </a:p>
          <a:p>
            <a:endParaRPr lang="en-US" sz="2000" dirty="0">
              <a:solidFill>
                <a:srgbClr val="0432FF"/>
              </a:solidFill>
            </a:endParaRPr>
          </a:p>
          <a:p>
            <a:r>
              <a:rPr lang="en-US" sz="2000" dirty="0">
                <a:solidFill>
                  <a:srgbClr val="0432FF"/>
                </a:solidFill>
              </a:rPr>
              <a:t>(x may have epsilons inserted into it)</a:t>
            </a:r>
          </a:p>
        </p:txBody>
      </p:sp>
    </p:spTree>
    <p:extLst>
      <p:ext uri="{BB962C8B-B14F-4D97-AF65-F5344CB8AC3E}">
        <p14:creationId xmlns:p14="http://schemas.microsoft.com/office/powerpoint/2010/main" val="22862213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70DA1-9FA8-C241-95B4-08B6B60BE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NFA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24281-11BA-C244-BECF-71DAAE16C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 of initial states?</a:t>
            </a:r>
          </a:p>
          <a:p>
            <a:endParaRPr lang="en-US" dirty="0"/>
          </a:p>
          <a:p>
            <a:r>
              <a:rPr lang="en-US" dirty="0"/>
              <a:t>Number of final states?</a:t>
            </a:r>
          </a:p>
          <a:p>
            <a:endParaRPr lang="en-US" dirty="0"/>
          </a:p>
          <a:p>
            <a:r>
              <a:rPr lang="en-US" dirty="0"/>
              <a:t>What can label the transitions?</a:t>
            </a:r>
          </a:p>
          <a:p>
            <a:endParaRPr lang="en-US" dirty="0"/>
          </a:p>
          <a:p>
            <a:r>
              <a:rPr lang="en-US" dirty="0"/>
              <a:t>What is the nature of its delta?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6457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70DA1-9FA8-C241-95B4-08B6B60BE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NFA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24281-11BA-C244-BECF-71DAAE16C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Take these NFA as examples:</a:t>
            </a:r>
          </a:p>
          <a:p>
            <a:pPr lvl="1"/>
            <a:r>
              <a:rPr lang="en-US" dirty="0"/>
              <a:t>NFA1 = md2mc(</a:t>
            </a:r>
          </a:p>
          <a:p>
            <a:pPr marL="457200" lvl="1" indent="0">
              <a:buNone/>
            </a:pPr>
            <a:r>
              <a:rPr lang="en-US" dirty="0"/>
              <a:t>‘’’NFA  I : a -&gt; F1</a:t>
            </a:r>
          </a:p>
          <a:p>
            <a:pPr marL="457200" lvl="1" indent="0">
              <a:buNone/>
            </a:pPr>
            <a:r>
              <a:rPr lang="en-US" dirty="0"/>
              <a:t>            I : b -&gt; F2</a:t>
            </a:r>
          </a:p>
          <a:p>
            <a:pPr marL="457200" lvl="1" indent="0">
              <a:buNone/>
            </a:pPr>
            <a:r>
              <a:rPr lang="en-US" dirty="0"/>
              <a:t>            | : a -&gt; S ’’’)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NFA2 = md2mc(</a:t>
            </a:r>
          </a:p>
          <a:p>
            <a:pPr marL="457200" lvl="1" indent="0">
              <a:buNone/>
            </a:pPr>
            <a:r>
              <a:rPr lang="en-US" dirty="0"/>
              <a:t>‘’’NFA  I : b -&gt; F1</a:t>
            </a:r>
          </a:p>
          <a:p>
            <a:pPr marL="457200" lvl="1" indent="0">
              <a:buNone/>
            </a:pPr>
            <a:r>
              <a:rPr lang="en-US" dirty="0"/>
              <a:t>            I : c -&gt; F2’’’)</a:t>
            </a:r>
          </a:p>
          <a:p>
            <a:pPr lvl="1"/>
            <a:endParaRPr lang="en-US" dirty="0"/>
          </a:p>
          <a:p>
            <a:r>
              <a:rPr lang="en-US" dirty="0"/>
              <a:t>How to perform these NFA operations:</a:t>
            </a:r>
          </a:p>
          <a:p>
            <a:pPr lvl="1"/>
            <a:r>
              <a:rPr lang="en-US" dirty="0"/>
              <a:t>Union, intersection, Concatenation, Complement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5102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70DA1-9FA8-C241-95B4-08B6B60BE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NFA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24281-11BA-C244-BECF-71DAAE16C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Take these NFA as examples:</a:t>
            </a:r>
          </a:p>
          <a:p>
            <a:pPr lvl="1"/>
            <a:r>
              <a:rPr lang="en-US" dirty="0"/>
              <a:t>NFA1 = md2mc(</a:t>
            </a:r>
          </a:p>
          <a:p>
            <a:pPr marL="457200" lvl="1" indent="0">
              <a:buNone/>
            </a:pPr>
            <a:r>
              <a:rPr lang="en-US" dirty="0"/>
              <a:t>‘’’NFA  I : a -&gt; F1</a:t>
            </a:r>
          </a:p>
          <a:p>
            <a:pPr marL="457200" lvl="1" indent="0">
              <a:buNone/>
            </a:pPr>
            <a:r>
              <a:rPr lang="en-US" dirty="0"/>
              <a:t>            I : b -&gt; F2</a:t>
            </a:r>
          </a:p>
          <a:p>
            <a:pPr marL="457200" lvl="1" indent="0">
              <a:buNone/>
            </a:pPr>
            <a:r>
              <a:rPr lang="en-US" dirty="0"/>
              <a:t>            | : a -&gt; S ’’’)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NFA2 = md2mc(</a:t>
            </a:r>
          </a:p>
          <a:p>
            <a:pPr marL="457200" lvl="1" indent="0">
              <a:buNone/>
            </a:pPr>
            <a:r>
              <a:rPr lang="en-US" dirty="0"/>
              <a:t>‘’’NFA  I : b -&gt; F1</a:t>
            </a:r>
          </a:p>
          <a:p>
            <a:pPr marL="457200" lvl="1" indent="0">
              <a:buNone/>
            </a:pPr>
            <a:r>
              <a:rPr lang="en-US" dirty="0"/>
              <a:t>            I : c -&gt; F2’’’)</a:t>
            </a:r>
          </a:p>
          <a:p>
            <a:pPr lvl="1"/>
            <a:endParaRPr lang="en-US" dirty="0"/>
          </a:p>
          <a:p>
            <a:r>
              <a:rPr lang="en-US" dirty="0"/>
              <a:t>How to perform these NFA operations:</a:t>
            </a:r>
          </a:p>
          <a:p>
            <a:pPr lvl="1"/>
            <a:r>
              <a:rPr lang="en-US" dirty="0"/>
              <a:t>Union, intersection, Concatenation, Complement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0877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70DA1-9FA8-C241-95B4-08B6B60BE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NFA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24281-11BA-C244-BECF-71DAAE16C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Take these NFA as examples:</a:t>
            </a:r>
          </a:p>
          <a:p>
            <a:pPr lvl="1"/>
            <a:r>
              <a:rPr lang="en-US" dirty="0"/>
              <a:t>NFA1 = md2mc(</a:t>
            </a:r>
          </a:p>
          <a:p>
            <a:pPr marL="457200" lvl="1" indent="0">
              <a:buNone/>
            </a:pPr>
            <a:r>
              <a:rPr lang="en-US" dirty="0"/>
              <a:t>‘’’NFA  I : a -&gt; F1</a:t>
            </a:r>
          </a:p>
          <a:p>
            <a:pPr marL="457200" lvl="1" indent="0">
              <a:buNone/>
            </a:pPr>
            <a:r>
              <a:rPr lang="en-US" dirty="0"/>
              <a:t>            I : b -&gt; F2</a:t>
            </a:r>
          </a:p>
          <a:p>
            <a:pPr marL="457200" lvl="1" indent="0">
              <a:buNone/>
            </a:pPr>
            <a:r>
              <a:rPr lang="en-US" dirty="0"/>
              <a:t>            | : a -&gt; S ’’’)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NFA2 = md2mc(</a:t>
            </a:r>
          </a:p>
          <a:p>
            <a:pPr marL="457200" lvl="1" indent="0">
              <a:buNone/>
            </a:pPr>
            <a:r>
              <a:rPr lang="en-US" dirty="0"/>
              <a:t>‘’’NFA  I : b -&gt; F1</a:t>
            </a:r>
          </a:p>
          <a:p>
            <a:pPr marL="457200" lvl="1" indent="0">
              <a:buNone/>
            </a:pPr>
            <a:r>
              <a:rPr lang="en-US" dirty="0"/>
              <a:t>            I : c -&gt; F2’’’)</a:t>
            </a:r>
          </a:p>
          <a:p>
            <a:pPr lvl="1"/>
            <a:endParaRPr lang="en-US" dirty="0"/>
          </a:p>
          <a:p>
            <a:r>
              <a:rPr lang="en-US" dirty="0"/>
              <a:t>How to perform these NFA operations:</a:t>
            </a:r>
          </a:p>
          <a:p>
            <a:pPr lvl="1"/>
            <a:r>
              <a:rPr lang="en-US" dirty="0"/>
              <a:t>Union, intersection, Concatenation, Complement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6781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70DA1-9FA8-C241-95B4-08B6B60BE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NFA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24281-11BA-C244-BECF-71DAAE16C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Take these NFA as examples:</a:t>
            </a:r>
          </a:p>
          <a:p>
            <a:pPr lvl="1"/>
            <a:r>
              <a:rPr lang="en-US" dirty="0"/>
              <a:t>NFA1 = md2mc(</a:t>
            </a:r>
          </a:p>
          <a:p>
            <a:pPr marL="457200" lvl="1" indent="0">
              <a:buNone/>
            </a:pPr>
            <a:r>
              <a:rPr lang="en-US" dirty="0"/>
              <a:t>‘’’NFA  I : a -&gt; F1</a:t>
            </a:r>
          </a:p>
          <a:p>
            <a:pPr marL="457200" lvl="1" indent="0">
              <a:buNone/>
            </a:pPr>
            <a:r>
              <a:rPr lang="en-US" dirty="0"/>
              <a:t>            I : b -&gt; F2</a:t>
            </a:r>
          </a:p>
          <a:p>
            <a:pPr marL="457200" lvl="1" indent="0">
              <a:buNone/>
            </a:pPr>
            <a:r>
              <a:rPr lang="en-US" dirty="0"/>
              <a:t>            | : a -&gt; S ’’’)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NFA2 = md2mc(</a:t>
            </a:r>
          </a:p>
          <a:p>
            <a:pPr marL="457200" lvl="1" indent="0">
              <a:buNone/>
            </a:pPr>
            <a:r>
              <a:rPr lang="en-US" dirty="0"/>
              <a:t>‘’’NFA  I : b -&gt; F1</a:t>
            </a:r>
          </a:p>
          <a:p>
            <a:pPr marL="457200" lvl="1" indent="0">
              <a:buNone/>
            </a:pPr>
            <a:r>
              <a:rPr lang="en-US" dirty="0"/>
              <a:t>            I : c -&gt; F2’’’)</a:t>
            </a:r>
          </a:p>
          <a:p>
            <a:pPr lvl="1"/>
            <a:endParaRPr lang="en-US" dirty="0"/>
          </a:p>
          <a:p>
            <a:r>
              <a:rPr lang="en-US" dirty="0"/>
              <a:t>How to perform these NFA operations:</a:t>
            </a:r>
          </a:p>
          <a:p>
            <a:pPr lvl="1"/>
            <a:r>
              <a:rPr lang="en-US" dirty="0"/>
              <a:t>Union, intersection, Concatenation, Complement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831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2AD3A-DA61-E846-9061-53964E132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432FF"/>
                </a:solidFill>
              </a:rPr>
              <a:t>Recap (solve the Union construction for DFA)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0BC50-A0A2-CA42-A400-B39E2437E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Given two DFA D1  = </a:t>
            </a:r>
            <a:r>
              <a:rPr lang="en-US" dirty="0">
                <a:solidFill>
                  <a:srgbClr val="0432FF"/>
                </a:solidFill>
              </a:rPr>
              <a:t>(Q1, Sigma, delta1, q01, F1) </a:t>
            </a:r>
            <a:r>
              <a:rPr lang="en-US" dirty="0"/>
              <a:t>and </a:t>
            </a:r>
          </a:p>
          <a:p>
            <a:r>
              <a:rPr lang="en-US" dirty="0"/>
              <a:t>                       D2 = </a:t>
            </a:r>
            <a:r>
              <a:rPr lang="en-US" dirty="0">
                <a:solidFill>
                  <a:srgbClr val="945200"/>
                </a:solidFill>
              </a:rPr>
              <a:t>(Q2, Sigma, delta2, q02, F2)</a:t>
            </a:r>
          </a:p>
          <a:p>
            <a:r>
              <a:rPr lang="en-US" dirty="0"/>
              <a:t>Define a new DFA D such that L(D) = L(D1) </a:t>
            </a:r>
            <a:r>
              <a:rPr lang="en-US" dirty="0">
                <a:solidFill>
                  <a:srgbClr val="FF0000"/>
                </a:solidFill>
              </a:rPr>
              <a:t>Union</a:t>
            </a:r>
            <a:r>
              <a:rPr lang="en-US" dirty="0"/>
              <a:t> L(D2) </a:t>
            </a:r>
          </a:p>
          <a:p>
            <a:r>
              <a:rPr lang="en-US" dirty="0"/>
              <a:t>Let D = (Q, Sigma, delta, q0, F)</a:t>
            </a:r>
          </a:p>
          <a:p>
            <a:r>
              <a:rPr lang="en-US" dirty="0"/>
              <a:t>What are these items:</a:t>
            </a:r>
          </a:p>
          <a:p>
            <a:pPr lvl="1"/>
            <a:r>
              <a:rPr lang="en-US" dirty="0">
                <a:solidFill>
                  <a:srgbClr val="0432FF"/>
                </a:solidFill>
              </a:rPr>
              <a:t>Q  =  ?</a:t>
            </a:r>
          </a:p>
          <a:p>
            <a:pPr lvl="1"/>
            <a:r>
              <a:rPr lang="en-US" dirty="0">
                <a:solidFill>
                  <a:srgbClr val="0432FF"/>
                </a:solidFill>
              </a:rPr>
              <a:t>q0 =  ?</a:t>
            </a:r>
          </a:p>
          <a:p>
            <a:pPr lvl="1"/>
            <a:r>
              <a:rPr lang="en-US" dirty="0">
                <a:solidFill>
                  <a:srgbClr val="0432FF"/>
                </a:solidFill>
              </a:rPr>
              <a:t>F   =  ?</a:t>
            </a:r>
          </a:p>
          <a:p>
            <a:pPr lvl="1"/>
            <a:r>
              <a:rPr lang="en-US" dirty="0"/>
              <a:t>For x in Sigma, what is </a:t>
            </a:r>
            <a:r>
              <a:rPr lang="en-US" dirty="0">
                <a:solidFill>
                  <a:srgbClr val="0432FF"/>
                </a:solidFill>
              </a:rPr>
              <a:t>delta( (q1, q2), x ) = ?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949EA7-BC49-F34A-BD87-593FE34D5D49}"/>
              </a:ext>
            </a:extLst>
          </p:cNvPr>
          <p:cNvSpPr txBox="1"/>
          <p:nvPr/>
        </p:nvSpPr>
        <p:spPr>
          <a:xfrm>
            <a:off x="7729728" y="4462272"/>
            <a:ext cx="976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(PAUSE)</a:t>
            </a:r>
          </a:p>
        </p:txBody>
      </p:sp>
    </p:spTree>
    <p:extLst>
      <p:ext uri="{BB962C8B-B14F-4D97-AF65-F5344CB8AC3E}">
        <p14:creationId xmlns:p14="http://schemas.microsoft.com/office/powerpoint/2010/main" val="16581436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70DA1-9FA8-C241-95B4-08B6B60BE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NFA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24281-11BA-C244-BECF-71DAAE16C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Take these NFA as examples:</a:t>
            </a:r>
          </a:p>
          <a:p>
            <a:pPr lvl="1"/>
            <a:r>
              <a:rPr lang="en-US" dirty="0"/>
              <a:t>NFA1 = md2mc(</a:t>
            </a:r>
          </a:p>
          <a:p>
            <a:pPr marL="457200" lvl="1" indent="0">
              <a:buNone/>
            </a:pPr>
            <a:r>
              <a:rPr lang="en-US" dirty="0"/>
              <a:t>‘’’NFA  I : a -&gt; F1</a:t>
            </a:r>
          </a:p>
          <a:p>
            <a:pPr marL="457200" lvl="1" indent="0">
              <a:buNone/>
            </a:pPr>
            <a:r>
              <a:rPr lang="en-US" dirty="0"/>
              <a:t>            I : b -&gt; F2</a:t>
            </a:r>
          </a:p>
          <a:p>
            <a:pPr marL="457200" lvl="1" indent="0">
              <a:buNone/>
            </a:pPr>
            <a:r>
              <a:rPr lang="en-US" dirty="0"/>
              <a:t>            | : a -&gt; S ’’’)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NFA2 = md2mc(</a:t>
            </a:r>
          </a:p>
          <a:p>
            <a:pPr marL="457200" lvl="1" indent="0">
              <a:buNone/>
            </a:pPr>
            <a:r>
              <a:rPr lang="en-US" dirty="0"/>
              <a:t>‘’’NFA  I : b -&gt; F1</a:t>
            </a:r>
          </a:p>
          <a:p>
            <a:pPr marL="457200" lvl="1" indent="0">
              <a:buNone/>
            </a:pPr>
            <a:r>
              <a:rPr lang="en-US" dirty="0"/>
              <a:t>            I : c -&gt; F2’’’)</a:t>
            </a:r>
          </a:p>
          <a:p>
            <a:pPr lvl="1"/>
            <a:endParaRPr lang="en-US" dirty="0"/>
          </a:p>
          <a:p>
            <a:r>
              <a:rPr lang="en-US" dirty="0"/>
              <a:t>How to perform these NFA operations:</a:t>
            </a:r>
          </a:p>
          <a:p>
            <a:pPr lvl="1"/>
            <a:r>
              <a:rPr lang="en-US" dirty="0"/>
              <a:t>Union, intersection, Concatenation, Complement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0380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A0FFD-4683-F944-A4E3-B922CB801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672862"/>
            <a:ext cx="1711337" cy="5703554"/>
          </a:xfrm>
        </p:spPr>
        <p:txBody>
          <a:bodyPr>
            <a:normAutofit/>
          </a:bodyPr>
          <a:lstStyle/>
          <a:p>
            <a:r>
              <a:rPr lang="en-US" sz="2000" dirty="0"/>
              <a:t>NFA to DFA Conversion</a:t>
            </a:r>
            <a:br>
              <a:rPr lang="en-US" sz="2000" dirty="0"/>
            </a:br>
            <a:br>
              <a:rPr lang="en-US" sz="2000" dirty="0"/>
            </a:br>
            <a:r>
              <a:rPr lang="en-US" sz="1800" dirty="0">
                <a:solidFill>
                  <a:srgbClr val="0432FF"/>
                </a:solidFill>
              </a:rPr>
              <a:t> [[ </a:t>
            </a:r>
            <a:br>
              <a:rPr lang="en-US" sz="1800" dirty="0">
                <a:solidFill>
                  <a:srgbClr val="0432FF"/>
                </a:solidFill>
              </a:rPr>
            </a:br>
            <a:br>
              <a:rPr lang="en-US" sz="1800" dirty="0">
                <a:solidFill>
                  <a:srgbClr val="0432FF"/>
                </a:solidFill>
              </a:rPr>
            </a:br>
            <a:r>
              <a:rPr lang="en-US" sz="1800" dirty="0">
                <a:solidFill>
                  <a:srgbClr val="0432FF"/>
                </a:solidFill>
              </a:rPr>
              <a:t>Obtains the DFA </a:t>
            </a:r>
            <a:r>
              <a:rPr lang="en-US" sz="1800" dirty="0" err="1">
                <a:solidFill>
                  <a:srgbClr val="0432FF"/>
                </a:solidFill>
              </a:rPr>
              <a:t>underying</a:t>
            </a:r>
            <a:r>
              <a:rPr lang="en-US" sz="1800" dirty="0">
                <a:solidFill>
                  <a:srgbClr val="0432FF"/>
                </a:solidFill>
              </a:rPr>
              <a:t> an NFA</a:t>
            </a:r>
            <a:br>
              <a:rPr lang="en-US" sz="1800" dirty="0">
                <a:solidFill>
                  <a:srgbClr val="0432FF"/>
                </a:solidFill>
              </a:rPr>
            </a:br>
            <a:br>
              <a:rPr lang="en-US" sz="1800" dirty="0">
                <a:solidFill>
                  <a:srgbClr val="0432FF"/>
                </a:solidFill>
              </a:rPr>
            </a:br>
            <a:r>
              <a:rPr lang="en-US" sz="1800" dirty="0">
                <a:solidFill>
                  <a:srgbClr val="0432FF"/>
                </a:solidFill>
              </a:rPr>
              <a:t>1) Describe using an NFA</a:t>
            </a:r>
            <a:br>
              <a:rPr lang="en-US" sz="1800" dirty="0">
                <a:solidFill>
                  <a:srgbClr val="0432FF"/>
                </a:solidFill>
              </a:rPr>
            </a:br>
            <a:br>
              <a:rPr lang="en-US" sz="1800" dirty="0">
                <a:solidFill>
                  <a:srgbClr val="0432FF"/>
                </a:solidFill>
              </a:rPr>
            </a:br>
            <a:r>
              <a:rPr lang="en-US" sz="1800" dirty="0">
                <a:solidFill>
                  <a:srgbClr val="0432FF"/>
                </a:solidFill>
              </a:rPr>
              <a:t>2) Obtain a DFA</a:t>
            </a:r>
            <a:br>
              <a:rPr lang="en-US" sz="1800" dirty="0">
                <a:solidFill>
                  <a:srgbClr val="0432FF"/>
                </a:solidFill>
              </a:rPr>
            </a:br>
            <a:br>
              <a:rPr lang="en-US" sz="1800" dirty="0">
                <a:solidFill>
                  <a:srgbClr val="0432FF"/>
                </a:solidFill>
              </a:rPr>
            </a:br>
            <a:r>
              <a:rPr lang="en-US" sz="1800" dirty="0">
                <a:solidFill>
                  <a:srgbClr val="0432FF"/>
                </a:solidFill>
              </a:rPr>
              <a:t>3) Put DFA in code</a:t>
            </a:r>
            <a:br>
              <a:rPr lang="en-US" sz="1800" dirty="0">
                <a:solidFill>
                  <a:srgbClr val="0432FF"/>
                </a:solidFill>
              </a:rPr>
            </a:br>
            <a:br>
              <a:rPr lang="en-US" sz="1800" dirty="0">
                <a:solidFill>
                  <a:srgbClr val="0432FF"/>
                </a:solidFill>
              </a:rPr>
            </a:br>
            <a:r>
              <a:rPr lang="en-US" sz="1800" dirty="0">
                <a:solidFill>
                  <a:srgbClr val="0432FF"/>
                </a:solidFill>
              </a:rPr>
              <a:t>4) “ship it” </a:t>
            </a:r>
            <a:br>
              <a:rPr lang="en-US" sz="1800" dirty="0">
                <a:solidFill>
                  <a:srgbClr val="0432FF"/>
                </a:solidFill>
              </a:rPr>
            </a:br>
            <a:br>
              <a:rPr lang="en-US" sz="1800" dirty="0">
                <a:solidFill>
                  <a:srgbClr val="0432FF"/>
                </a:solidFill>
              </a:rPr>
            </a:br>
            <a:r>
              <a:rPr lang="en-US" sz="1800" dirty="0">
                <a:solidFill>
                  <a:srgbClr val="0432FF"/>
                </a:solidFill>
              </a:rPr>
              <a:t>]]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D4831502-6933-5943-80CA-B4BC852D3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791" y="0"/>
            <a:ext cx="8200417" cy="5827776"/>
          </a:xfrm>
          <a:prstGeom prst="rect">
            <a:avLst/>
          </a:prstGeom>
        </p:spPr>
      </p:pic>
      <p:pic>
        <p:nvPicPr>
          <p:cNvPr id="4" name="Picture 3" descr="A picture containing table&#10;&#10;Description automatically generated">
            <a:extLst>
              <a:ext uri="{FF2B5EF4-FFF2-40B4-BE49-F238E27FC236}">
                <a16:creationId xmlns:a16="http://schemas.microsoft.com/office/drawing/2014/main" id="{C2695128-8DAE-E547-8240-9BF7873EB3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6137" y="5558028"/>
            <a:ext cx="8484871" cy="1359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9026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A0FFD-4683-F944-A4E3-B922CB801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7591"/>
            <a:ext cx="10515600" cy="488314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Exercise 1: Convert this NFA to a DFA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B4EF3D-05F8-CB4E-91B6-7F08BC3E7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83" y="800308"/>
            <a:ext cx="8752777" cy="21802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6F55FB9-10D4-4C4B-9090-5699C83DBF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2984" y="311994"/>
            <a:ext cx="690816" cy="39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719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537AC-2A05-7645-8193-33A7DE2C3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368" y="133478"/>
            <a:ext cx="1770888" cy="6035674"/>
          </a:xfrm>
        </p:spPr>
        <p:txBody>
          <a:bodyPr>
            <a:normAutofit/>
          </a:bodyPr>
          <a:lstStyle/>
          <a:p>
            <a:r>
              <a:rPr lang="en-US" sz="2400" dirty="0"/>
              <a:t>Exercise-2: Convert this NFA to a DFA </a:t>
            </a:r>
          </a:p>
        </p:txBody>
      </p:sp>
      <p:pic>
        <p:nvPicPr>
          <p:cNvPr id="5" name="Picture 4" descr="A picture containing wall, object, photo&#10;&#10;Description automatically generated">
            <a:extLst>
              <a:ext uri="{FF2B5EF4-FFF2-40B4-BE49-F238E27FC236}">
                <a16:creationId xmlns:a16="http://schemas.microsoft.com/office/drawing/2014/main" id="{5E91FD23-0569-6744-B49E-D84A5159E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3827" y="0"/>
            <a:ext cx="33289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8909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537AC-2A05-7645-8193-33A7DE2C3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368" y="133478"/>
            <a:ext cx="1466088" cy="6035674"/>
          </a:xfrm>
        </p:spPr>
        <p:txBody>
          <a:bodyPr>
            <a:normAutofit/>
          </a:bodyPr>
          <a:lstStyle/>
          <a:p>
            <a:r>
              <a:rPr lang="en-US" sz="2400" dirty="0"/>
              <a:t>NFA2DFA for NFA with epsilons</a:t>
            </a:r>
          </a:p>
        </p:txBody>
      </p:sp>
      <p:pic>
        <p:nvPicPr>
          <p:cNvPr id="5" name="Picture 4" descr="A picture containing wall, object, photo&#10;&#10;Description automatically generated">
            <a:extLst>
              <a:ext uri="{FF2B5EF4-FFF2-40B4-BE49-F238E27FC236}">
                <a16:creationId xmlns:a16="http://schemas.microsoft.com/office/drawing/2014/main" id="{5E91FD23-0569-6744-B49E-D84A5159E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3827" y="0"/>
            <a:ext cx="3328922" cy="6858000"/>
          </a:xfrm>
          <a:prstGeom prst="rect">
            <a:avLst/>
          </a:prstGeom>
        </p:spPr>
      </p:pic>
      <p:pic>
        <p:nvPicPr>
          <p:cNvPr id="4" name="Picture 3" descr="A drawing of a person&#10;&#10;Description automatically generated">
            <a:extLst>
              <a:ext uri="{FF2B5EF4-FFF2-40B4-BE49-F238E27FC236}">
                <a16:creationId xmlns:a16="http://schemas.microsoft.com/office/drawing/2014/main" id="{C2569DE3-39E1-0A4F-9931-E138DDE5B0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2749" y="255707"/>
            <a:ext cx="6278880" cy="2785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7848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70DA1-9FA8-C241-95B4-08B6B60BE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NFA to DFA conversion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24281-11BA-C244-BECF-71DAAE16C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an N-state NFA, how many DFA states can we expect (worst-case)?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853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2AD3A-DA61-E846-9061-53964E132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432FF"/>
                </a:solidFill>
              </a:rPr>
              <a:t>Union of two DFA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0BC50-A0A2-CA42-A400-B39E2437E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Given two DFA D1  = </a:t>
            </a:r>
            <a:r>
              <a:rPr lang="en-US" dirty="0">
                <a:solidFill>
                  <a:srgbClr val="0432FF"/>
                </a:solidFill>
              </a:rPr>
              <a:t>(Q1, Sigma, delta1, q01, F1) </a:t>
            </a:r>
            <a:r>
              <a:rPr lang="en-US" dirty="0"/>
              <a:t>and </a:t>
            </a:r>
          </a:p>
          <a:p>
            <a:r>
              <a:rPr lang="en-US" dirty="0"/>
              <a:t>                       D2 = </a:t>
            </a:r>
            <a:r>
              <a:rPr lang="en-US" dirty="0">
                <a:solidFill>
                  <a:srgbClr val="945200"/>
                </a:solidFill>
              </a:rPr>
              <a:t>(Q2, Sigma, delta2, q02, F2)</a:t>
            </a:r>
          </a:p>
          <a:p>
            <a:r>
              <a:rPr lang="en-US" dirty="0"/>
              <a:t>Define a new DFA D such that L(D) = L(D1) </a:t>
            </a:r>
            <a:r>
              <a:rPr lang="en-US" dirty="0">
                <a:solidFill>
                  <a:srgbClr val="FF0000"/>
                </a:solidFill>
              </a:rPr>
              <a:t>Union</a:t>
            </a:r>
            <a:r>
              <a:rPr lang="en-US" dirty="0"/>
              <a:t> L(D2) </a:t>
            </a:r>
          </a:p>
          <a:p>
            <a:r>
              <a:rPr lang="en-US" dirty="0"/>
              <a:t>Let D = (Q, Sigma, delta, q0, F)</a:t>
            </a:r>
          </a:p>
          <a:p>
            <a:r>
              <a:rPr lang="en-US" dirty="0"/>
              <a:t>What are these items:</a:t>
            </a:r>
          </a:p>
          <a:p>
            <a:pPr lvl="1"/>
            <a:r>
              <a:rPr lang="en-US" dirty="0">
                <a:solidFill>
                  <a:srgbClr val="0432FF"/>
                </a:solidFill>
              </a:rPr>
              <a:t>Q  =  ?</a:t>
            </a:r>
          </a:p>
          <a:p>
            <a:pPr lvl="1"/>
            <a:r>
              <a:rPr lang="en-US" dirty="0">
                <a:solidFill>
                  <a:srgbClr val="0432FF"/>
                </a:solidFill>
              </a:rPr>
              <a:t>q0 =  ?</a:t>
            </a:r>
          </a:p>
          <a:p>
            <a:pPr lvl="1"/>
            <a:r>
              <a:rPr lang="en-US" dirty="0">
                <a:solidFill>
                  <a:srgbClr val="0432FF"/>
                </a:solidFill>
              </a:rPr>
              <a:t>F   =  ?</a:t>
            </a:r>
          </a:p>
          <a:p>
            <a:pPr lvl="1"/>
            <a:r>
              <a:rPr lang="en-US" dirty="0"/>
              <a:t>For x in Sigma, what is </a:t>
            </a:r>
            <a:r>
              <a:rPr lang="en-US" dirty="0">
                <a:solidFill>
                  <a:srgbClr val="0432FF"/>
                </a:solidFill>
              </a:rPr>
              <a:t>delta( (q1, q2), x ) = ?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949EA7-BC49-F34A-BD87-593FE34D5D49}"/>
              </a:ext>
            </a:extLst>
          </p:cNvPr>
          <p:cNvSpPr txBox="1"/>
          <p:nvPr/>
        </p:nvSpPr>
        <p:spPr>
          <a:xfrm>
            <a:off x="7729728" y="4462272"/>
            <a:ext cx="2730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 would you like hints?? )</a:t>
            </a:r>
          </a:p>
        </p:txBody>
      </p:sp>
    </p:spTree>
    <p:extLst>
      <p:ext uri="{BB962C8B-B14F-4D97-AF65-F5344CB8AC3E}">
        <p14:creationId xmlns:p14="http://schemas.microsoft.com/office/powerpoint/2010/main" val="2265970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2AD3A-DA61-E846-9061-53964E132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432FF"/>
                </a:solidFill>
              </a:rPr>
              <a:t>Union of two DFA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0BC50-A0A2-CA42-A400-B39E2437E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Given two DFA D1  = </a:t>
            </a:r>
            <a:r>
              <a:rPr lang="en-US" dirty="0">
                <a:solidFill>
                  <a:srgbClr val="0432FF"/>
                </a:solidFill>
              </a:rPr>
              <a:t>(Q1, Sigma, delta1, q01, F1) </a:t>
            </a:r>
            <a:r>
              <a:rPr lang="en-US" dirty="0"/>
              <a:t>and </a:t>
            </a:r>
          </a:p>
          <a:p>
            <a:r>
              <a:rPr lang="en-US" dirty="0"/>
              <a:t>                       D2 = </a:t>
            </a:r>
            <a:r>
              <a:rPr lang="en-US" dirty="0">
                <a:solidFill>
                  <a:srgbClr val="945200"/>
                </a:solidFill>
              </a:rPr>
              <a:t>(Q2, Sigma, delta2, q02, F2)</a:t>
            </a:r>
          </a:p>
          <a:p>
            <a:r>
              <a:rPr lang="en-US" dirty="0"/>
              <a:t>Define a new DFA D such that L(D) = L(D1) </a:t>
            </a:r>
            <a:r>
              <a:rPr lang="en-US" dirty="0">
                <a:solidFill>
                  <a:srgbClr val="FF0000"/>
                </a:solidFill>
              </a:rPr>
              <a:t>Union</a:t>
            </a:r>
            <a:r>
              <a:rPr lang="en-US" dirty="0"/>
              <a:t> L(D2) </a:t>
            </a:r>
          </a:p>
          <a:p>
            <a:r>
              <a:rPr lang="en-US" dirty="0"/>
              <a:t>Let D = (Q, Sigma, delta, q0, F)</a:t>
            </a:r>
          </a:p>
          <a:p>
            <a:r>
              <a:rPr lang="en-US" dirty="0"/>
              <a:t>What are these items:</a:t>
            </a:r>
          </a:p>
          <a:p>
            <a:pPr lvl="1"/>
            <a:r>
              <a:rPr lang="en-US" dirty="0">
                <a:solidFill>
                  <a:srgbClr val="0432FF"/>
                </a:solidFill>
              </a:rPr>
              <a:t>Q  =  Q1 x Q2</a:t>
            </a:r>
          </a:p>
          <a:p>
            <a:pPr lvl="1"/>
            <a:r>
              <a:rPr lang="en-US" dirty="0">
                <a:solidFill>
                  <a:srgbClr val="0432FF"/>
                </a:solidFill>
              </a:rPr>
              <a:t>q0 =  (q01, q02)</a:t>
            </a:r>
          </a:p>
          <a:p>
            <a:pPr lvl="1"/>
            <a:r>
              <a:rPr lang="en-US" dirty="0">
                <a:solidFill>
                  <a:srgbClr val="0432FF"/>
                </a:solidFill>
              </a:rPr>
              <a:t>F   =  (F1 x Q2) U (Q1 x F2)</a:t>
            </a:r>
          </a:p>
          <a:p>
            <a:pPr lvl="1"/>
            <a:r>
              <a:rPr lang="en-US" dirty="0"/>
              <a:t>For x in Sigma, what is </a:t>
            </a:r>
            <a:r>
              <a:rPr lang="en-US" dirty="0">
                <a:solidFill>
                  <a:srgbClr val="0432FF"/>
                </a:solidFill>
              </a:rPr>
              <a:t>delta( (q1, q2), x ) = ( delta1(q1, x), delta2(q2,x) )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DFC300-850C-8E4F-8AD8-CA825292DDB1}"/>
              </a:ext>
            </a:extLst>
          </p:cNvPr>
          <p:cNvSpPr txBox="1"/>
          <p:nvPr/>
        </p:nvSpPr>
        <p:spPr>
          <a:xfrm>
            <a:off x="7729728" y="4462272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(confirm!)</a:t>
            </a:r>
          </a:p>
        </p:txBody>
      </p:sp>
    </p:spTree>
    <p:extLst>
      <p:ext uri="{BB962C8B-B14F-4D97-AF65-F5344CB8AC3E}">
        <p14:creationId xmlns:p14="http://schemas.microsoft.com/office/powerpoint/2010/main" val="1220409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2AD3A-DA61-E846-9061-53964E132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432FF"/>
                </a:solidFill>
              </a:rPr>
              <a:t>Complement of a DFA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0BC50-A0A2-CA42-A400-B39E2437E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Given a DFA D  = </a:t>
            </a:r>
            <a:r>
              <a:rPr lang="en-US" dirty="0">
                <a:solidFill>
                  <a:srgbClr val="0432FF"/>
                </a:solidFill>
              </a:rPr>
              <a:t>(Q, Sigma, delta, q0, F) </a:t>
            </a:r>
            <a:endParaRPr lang="en-US" dirty="0"/>
          </a:p>
          <a:p>
            <a:endParaRPr lang="en-US" dirty="0"/>
          </a:p>
          <a:p>
            <a:r>
              <a:rPr lang="en-US" dirty="0"/>
              <a:t>What is the complement of D ?</a:t>
            </a:r>
          </a:p>
          <a:p>
            <a:endParaRPr lang="en-US" dirty="0"/>
          </a:p>
          <a:p>
            <a:r>
              <a:rPr lang="en-US" dirty="0"/>
              <a:t>What are these items:</a:t>
            </a:r>
          </a:p>
          <a:p>
            <a:pPr lvl="1"/>
            <a:r>
              <a:rPr lang="en-US" dirty="0">
                <a:solidFill>
                  <a:srgbClr val="0432FF"/>
                </a:solidFill>
              </a:rPr>
              <a:t>Q  =  </a:t>
            </a:r>
          </a:p>
          <a:p>
            <a:pPr lvl="1"/>
            <a:r>
              <a:rPr lang="en-US" dirty="0">
                <a:solidFill>
                  <a:srgbClr val="0432FF"/>
                </a:solidFill>
              </a:rPr>
              <a:t>q0 =  </a:t>
            </a:r>
          </a:p>
          <a:p>
            <a:pPr lvl="1"/>
            <a:r>
              <a:rPr lang="en-US" dirty="0">
                <a:solidFill>
                  <a:srgbClr val="0432FF"/>
                </a:solidFill>
              </a:rPr>
              <a:t>F   =   </a:t>
            </a:r>
          </a:p>
          <a:p>
            <a:pPr lvl="1"/>
            <a:r>
              <a:rPr lang="en-US" dirty="0"/>
              <a:t>For x in Sigma, what is </a:t>
            </a:r>
            <a:r>
              <a:rPr lang="en-US" dirty="0">
                <a:solidFill>
                  <a:srgbClr val="0432FF"/>
                </a:solidFill>
              </a:rPr>
              <a:t>delta( q, x ) = ?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DFC300-850C-8E4F-8AD8-CA825292DDB1}"/>
              </a:ext>
            </a:extLst>
          </p:cNvPr>
          <p:cNvSpPr txBox="1"/>
          <p:nvPr/>
        </p:nvSpPr>
        <p:spPr>
          <a:xfrm>
            <a:off x="7729728" y="4462272"/>
            <a:ext cx="2007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(pause / confirm)</a:t>
            </a:r>
          </a:p>
        </p:txBody>
      </p:sp>
    </p:spTree>
    <p:extLst>
      <p:ext uri="{BB962C8B-B14F-4D97-AF65-F5344CB8AC3E}">
        <p14:creationId xmlns:p14="http://schemas.microsoft.com/office/powerpoint/2010/main" val="945394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C6935-28BD-CA44-8EE5-BD2E3AE2C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Uses of DFA ”Boolean Ops” </a:t>
            </a:r>
            <a:r>
              <a:rPr lang="en-US" sz="2700" dirty="0"/>
              <a:t>(U, intersection, </a:t>
            </a:r>
            <a:r>
              <a:rPr lang="en-US" sz="2700" dirty="0" err="1"/>
              <a:t>compl</a:t>
            </a:r>
            <a:r>
              <a:rPr lang="en-US" sz="2700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E788A-5457-BD49-95D6-17DA18C3A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0948"/>
            <a:ext cx="10515600" cy="5193551"/>
          </a:xfrm>
        </p:spPr>
        <p:txBody>
          <a:bodyPr>
            <a:normAutofit/>
          </a:bodyPr>
          <a:lstStyle/>
          <a:p>
            <a:r>
              <a:rPr lang="en-US" dirty="0"/>
              <a:t>DFA Design for many languages can be simplified</a:t>
            </a:r>
          </a:p>
          <a:p>
            <a:pPr lvl="1"/>
            <a:r>
              <a:rPr lang="en-US" dirty="0"/>
              <a:t>Example: Define a DFA that accept strings that</a:t>
            </a:r>
          </a:p>
          <a:p>
            <a:pPr lvl="2"/>
            <a:r>
              <a:rPr lang="en-US" dirty="0"/>
              <a:t> DON’T’s begin with 010 AND DON’T’s end with 101</a:t>
            </a:r>
          </a:p>
          <a:p>
            <a:endParaRPr lang="en-US" dirty="0"/>
          </a:p>
          <a:p>
            <a:r>
              <a:rPr lang="en-US" dirty="0"/>
              <a:t>Can use </a:t>
            </a:r>
            <a:r>
              <a:rPr lang="en-US" dirty="0" err="1"/>
              <a:t>Demorgan’s</a:t>
            </a:r>
            <a:r>
              <a:rPr lang="en-US" dirty="0"/>
              <a:t> laws</a:t>
            </a:r>
          </a:p>
          <a:p>
            <a:pPr lvl="1"/>
            <a:r>
              <a:rPr lang="en-US" dirty="0"/>
              <a:t>Design for Begins with 010</a:t>
            </a:r>
          </a:p>
          <a:p>
            <a:pPr lvl="1"/>
            <a:r>
              <a:rPr lang="en-US" dirty="0"/>
              <a:t>Design for End with 101</a:t>
            </a:r>
          </a:p>
          <a:p>
            <a:pPr lvl="1"/>
            <a:r>
              <a:rPr lang="en-US" dirty="0"/>
              <a:t>OR them</a:t>
            </a:r>
          </a:p>
          <a:p>
            <a:pPr lvl="1"/>
            <a:r>
              <a:rPr lang="en-US" dirty="0"/>
              <a:t>Complement them</a:t>
            </a:r>
          </a:p>
          <a:p>
            <a:pPr lvl="1"/>
            <a:endParaRPr lang="en-US" dirty="0"/>
          </a:p>
          <a:p>
            <a:r>
              <a:rPr lang="en-US" dirty="0"/>
              <a:t>Compare with a direct design of the given problem!</a:t>
            </a:r>
          </a:p>
          <a:p>
            <a:pPr lvl="1"/>
            <a:r>
              <a:rPr lang="en-US" dirty="0"/>
              <a:t>This will be worked out in class interactively, by hand and by Jove</a:t>
            </a:r>
          </a:p>
        </p:txBody>
      </p:sp>
    </p:spTree>
    <p:extLst>
      <p:ext uri="{BB962C8B-B14F-4D97-AF65-F5344CB8AC3E}">
        <p14:creationId xmlns:p14="http://schemas.microsoft.com/office/powerpoint/2010/main" val="939952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E3437-6265-4F4C-A5AE-4672BF787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Checking one’s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D8B3A-2472-4B4C-9437-99BF94DE0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DFA designs are “tricky”, it is good to try and design it using two different approaches</a:t>
            </a:r>
          </a:p>
          <a:p>
            <a:endParaRPr lang="en-US" dirty="0"/>
          </a:p>
          <a:p>
            <a:r>
              <a:rPr lang="en-US" dirty="0"/>
              <a:t>Then one can check one’s work thanks to one property: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“ If DFA D1 and D2 have the same language, then min(D1) and min(D2)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   are isomorphic”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This is the </a:t>
            </a:r>
            <a:r>
              <a:rPr lang="en-US" dirty="0" err="1"/>
              <a:t>Myhill-Nerode</a:t>
            </a:r>
            <a:r>
              <a:rPr lang="en-US" dirty="0"/>
              <a:t> Theorem</a:t>
            </a:r>
          </a:p>
        </p:txBody>
      </p:sp>
    </p:spTree>
    <p:extLst>
      <p:ext uri="{BB962C8B-B14F-4D97-AF65-F5344CB8AC3E}">
        <p14:creationId xmlns:p14="http://schemas.microsoft.com/office/powerpoint/2010/main" val="4245241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2694"/>
            <a:ext cx="10515600" cy="618286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Review: Graph Isomorphism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E7E7918-53E6-0A47-8B21-0094EB22A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0949"/>
            <a:ext cx="10515600" cy="246692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Two graphs G1 and G2 are isomorphic if </a:t>
            </a:r>
          </a:p>
          <a:p>
            <a:pPr lvl="1"/>
            <a:r>
              <a:rPr lang="en-US" dirty="0"/>
              <a:t>(Informal) If one can print G1 and G2, place them one on top of the other and match up states and transitions</a:t>
            </a:r>
          </a:p>
          <a:p>
            <a:pPr lvl="2"/>
            <a:r>
              <a:rPr lang="en-US" dirty="0"/>
              <a:t>may have to ”pull” one graph and reshape it…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(Formal) If there is a 1-1 and onto function that maps states to states and transitions to transitions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(Example from Wikipedia)</a:t>
            </a:r>
          </a:p>
        </p:txBody>
      </p:sp>
      <p:pic>
        <p:nvPicPr>
          <p:cNvPr id="7" name="Picture 6" descr="A picture containing ball, room&#10;&#10;Description automatically generated">
            <a:extLst>
              <a:ext uri="{FF2B5EF4-FFF2-40B4-BE49-F238E27FC236}">
                <a16:creationId xmlns:a16="http://schemas.microsoft.com/office/drawing/2014/main" id="{28FC2791-2EF9-E040-BCC7-1BDDEB538B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3735" y="2967486"/>
            <a:ext cx="1470411" cy="3127075"/>
          </a:xfrm>
          <a:prstGeom prst="rect">
            <a:avLst/>
          </a:prstGeom>
        </p:spPr>
      </p:pic>
      <p:pic>
        <p:nvPicPr>
          <p:cNvPr id="9" name="Picture 8" descr="A picture containing ball, room, table&#10;&#10;Description automatically generated">
            <a:extLst>
              <a:ext uri="{FF2B5EF4-FFF2-40B4-BE49-F238E27FC236}">
                <a16:creationId xmlns:a16="http://schemas.microsoft.com/office/drawing/2014/main" id="{04F04D82-E0FC-E449-BB05-9CFD57B4A1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1872" y="2967486"/>
            <a:ext cx="3416060" cy="341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671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12782</TotalTime>
  <Words>1743</Words>
  <Application>Microsoft Macintosh PowerPoint</Application>
  <PresentationFormat>Widescreen</PresentationFormat>
  <Paragraphs>258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Trebuchet MS</vt:lpstr>
      <vt:lpstr>Office Theme</vt:lpstr>
      <vt:lpstr>CS 3100, Models of Computation, Fall 20, Lec 5</vt:lpstr>
      <vt:lpstr>Overview of Lec-5</vt:lpstr>
      <vt:lpstr>Recap (solve the Union construction for DFA)</vt:lpstr>
      <vt:lpstr>Union of two DFA</vt:lpstr>
      <vt:lpstr>Union of two DFA</vt:lpstr>
      <vt:lpstr>Complement of a DFA</vt:lpstr>
      <vt:lpstr>Uses of DFA ”Boolean Ops” (U, intersection, compl)</vt:lpstr>
      <vt:lpstr>Checking one’s work</vt:lpstr>
      <vt:lpstr>Review: Graph Isomorphism</vt:lpstr>
      <vt:lpstr>Review: Graph Isomorphism</vt:lpstr>
      <vt:lpstr>Review: Graph Isomorphism</vt:lpstr>
      <vt:lpstr>Complexity</vt:lpstr>
      <vt:lpstr>Language equivalence and isomorphism</vt:lpstr>
      <vt:lpstr>DFA minimization (for Asg-2)</vt:lpstr>
      <vt:lpstr>Main use in Automata Theory</vt:lpstr>
      <vt:lpstr>Code for   Isomorphism:  Check that the given DFA D1 and D2   1) have the same number of states  AND  2) are language-equivalent  </vt:lpstr>
      <vt:lpstr>Code Comments for Language Equivalence  Basically does a Depth-First traversal on the graphs of the DFA to check that they are recursively language equivalent, after each transition </vt:lpstr>
      <vt:lpstr>Now, onto NFA, covering Ch 7,8</vt:lpstr>
      <vt:lpstr>Why NFA?</vt:lpstr>
      <vt:lpstr>NFA sizes versus DFA sizes</vt:lpstr>
      <vt:lpstr>Importance of “nondeterminism” in CS</vt:lpstr>
      <vt:lpstr>One NFA for “contains 0101” (it has an underlying DFA)</vt:lpstr>
      <vt:lpstr>One NFA for “contains 0101” and its equivalent DFA</vt:lpstr>
      <vt:lpstr>What is an NFA formally?</vt:lpstr>
      <vt:lpstr>NFA details</vt:lpstr>
      <vt:lpstr>NFA operations</vt:lpstr>
      <vt:lpstr>NFA operations</vt:lpstr>
      <vt:lpstr>NFA operations</vt:lpstr>
      <vt:lpstr>NFA operations</vt:lpstr>
      <vt:lpstr>NFA operations</vt:lpstr>
      <vt:lpstr>NFA to DFA Conversion   [[   Obtains the DFA underying an NFA  1) Describe using an NFA  2) Obtain a DFA  3) Put DFA in code  4) “ship it”   ]]</vt:lpstr>
      <vt:lpstr>Exercise 1: Convert this NFA to a DFA</vt:lpstr>
      <vt:lpstr>Exercise-2: Convert this NFA to a DFA </vt:lpstr>
      <vt:lpstr>NFA2DFA for NFA with epsilons</vt:lpstr>
      <vt:lpstr>NFA to DFA conversion complexity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rrr</dc:title>
  <dc:creator>Ganesh Gopalakrishnan</dc:creator>
  <cp:lastModifiedBy>Ganesh Gopalakrishnan</cp:lastModifiedBy>
  <cp:revision>498</cp:revision>
  <cp:lastPrinted>2019-09-12T15:19:07Z</cp:lastPrinted>
  <dcterms:created xsi:type="dcterms:W3CDTF">2017-08-23T19:27:01Z</dcterms:created>
  <dcterms:modified xsi:type="dcterms:W3CDTF">2020-09-06T23:18:04Z</dcterms:modified>
</cp:coreProperties>
</file>