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14" r:id="rId2"/>
    <p:sldId id="898" r:id="rId3"/>
    <p:sldId id="920" r:id="rId4"/>
    <p:sldId id="886" r:id="rId5"/>
    <p:sldId id="895" r:id="rId6"/>
    <p:sldId id="896" r:id="rId7"/>
    <p:sldId id="897" r:id="rId8"/>
    <p:sldId id="891" r:id="rId9"/>
    <p:sldId id="8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4E8F00"/>
    <a:srgbClr val="945200"/>
    <a:srgbClr val="FF0000"/>
    <a:srgbClr val="FF40FF"/>
    <a:srgbClr val="FF7E79"/>
    <a:srgbClr val="0096FF"/>
    <a:srgbClr val="011893"/>
    <a:srgbClr val="005493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51"/>
    <p:restoredTop sz="93680"/>
  </p:normalViewPr>
  <p:slideViewPr>
    <p:cSldViewPr snapToGrid="0" snapToObjects="1">
      <p:cViewPr varScale="1">
        <p:scale>
          <a:sx n="105" d="100"/>
          <a:sy n="105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/>
              <a:t>CS 3100, Models of Computation, Fall 20, </a:t>
            </a:r>
            <a:r>
              <a:rPr lang="en-US" sz="3600" dirty="0" err="1"/>
              <a:t>Lec</a:t>
            </a:r>
            <a:r>
              <a:rPr lang="en-US" sz="3600" dirty="0"/>
              <a:t>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BC1D-BF74-8144-8CB1-34183B2D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1697736" cy="6632448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The reverse of a DFA results in an NFA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Algorithm: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1) Reverse all the edges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2) New Start state = all the old Final States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3) New Final State = the original Start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2198E-E643-B24E-B7CA-A225BD215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336" y="85344"/>
            <a:ext cx="6742938" cy="278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9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BC1D-BF74-8144-8CB1-34183B2D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84" y="328550"/>
            <a:ext cx="1697736" cy="602348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The reverse of a DFA results in an NFA</a:t>
            </a:r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0D048D0C-CD7F-0344-AB3F-C798C3F05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97" y="0"/>
            <a:ext cx="7282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5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BC1D-BF74-8144-8CB1-34183B2D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12776"/>
            <a:ext cx="2295144" cy="6632448"/>
          </a:xfrm>
        </p:spPr>
        <p:txBody>
          <a:bodyPr>
            <a:normAutofit fontScale="90000"/>
          </a:bodyPr>
          <a:lstStyle/>
          <a:p>
            <a:r>
              <a:rPr lang="en-US" sz="2400" dirty="0" err="1">
                <a:solidFill>
                  <a:srgbClr val="0432FF"/>
                </a:solidFill>
              </a:rPr>
              <a:t>Brzozowski’s</a:t>
            </a:r>
            <a:r>
              <a:rPr lang="en-US" sz="2400" dirty="0">
                <a:solidFill>
                  <a:srgbClr val="0432FF"/>
                </a:solidFill>
              </a:rPr>
              <a:t> Minimization: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1) Reverse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2) Determinize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3) Reverse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4) Determinize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Steps 3 and 4 can be eliminated if 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L = reverse(L)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Why does this work?</a:t>
            </a:r>
            <a:br>
              <a:rPr lang="en-US" sz="2400" dirty="0">
                <a:solidFill>
                  <a:srgbClr val="0432FF"/>
                </a:solidFill>
              </a:rPr>
            </a:br>
            <a:endParaRPr lang="en-US" sz="2400" dirty="0">
              <a:solidFill>
                <a:srgbClr val="0432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2198E-E643-B24E-B7CA-A225BD215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531" y="0"/>
            <a:ext cx="6742938" cy="278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3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BC1D-BF74-8144-8CB1-34183B2D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12776"/>
            <a:ext cx="2295144" cy="6632448"/>
          </a:xfrm>
        </p:spPr>
        <p:txBody>
          <a:bodyPr>
            <a:normAutofit fontScale="90000"/>
          </a:bodyPr>
          <a:lstStyle/>
          <a:p>
            <a:r>
              <a:rPr lang="en-US" sz="2400" dirty="0" err="1">
                <a:solidFill>
                  <a:srgbClr val="0432FF"/>
                </a:solidFill>
              </a:rPr>
              <a:t>Brzozowski’s</a:t>
            </a:r>
            <a:r>
              <a:rPr lang="en-US" sz="2400" dirty="0">
                <a:solidFill>
                  <a:srgbClr val="0432FF"/>
                </a:solidFill>
              </a:rPr>
              <a:t> Minimization: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1) Reverse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2) Determinize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3) Reverse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4) Determinize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Steps 3 and 4 can be eliminated if 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L = reverse(L)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Why does this work?</a:t>
            </a:r>
            <a:br>
              <a:rPr lang="en-US" sz="2400" dirty="0">
                <a:solidFill>
                  <a:srgbClr val="0432FF"/>
                </a:solidFill>
              </a:rPr>
            </a:br>
            <a:endParaRPr lang="en-US" sz="2400" dirty="0">
              <a:solidFill>
                <a:srgbClr val="0432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2198E-E643-B24E-B7CA-A225BD215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531" y="0"/>
            <a:ext cx="6742938" cy="278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8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BC1D-BF74-8144-8CB1-34183B2D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12776"/>
            <a:ext cx="2295144" cy="6632448"/>
          </a:xfrm>
        </p:spPr>
        <p:txBody>
          <a:bodyPr>
            <a:normAutofit fontScale="90000"/>
          </a:bodyPr>
          <a:lstStyle/>
          <a:p>
            <a:r>
              <a:rPr lang="en-US" sz="2400" dirty="0" err="1">
                <a:solidFill>
                  <a:srgbClr val="0432FF"/>
                </a:solidFill>
              </a:rPr>
              <a:t>Brzozowski’s</a:t>
            </a:r>
            <a:r>
              <a:rPr lang="en-US" sz="2400" dirty="0">
                <a:solidFill>
                  <a:srgbClr val="0432FF"/>
                </a:solidFill>
              </a:rPr>
              <a:t> Minimization: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1) Reverse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2) Determinize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3) Reverse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4) Determinize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Steps 3 and 4 can be eliminated if 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L = reverse(L)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Why does this work?</a:t>
            </a:r>
            <a:br>
              <a:rPr lang="en-US" sz="2400" dirty="0">
                <a:solidFill>
                  <a:srgbClr val="0432FF"/>
                </a:solidFill>
              </a:rPr>
            </a:br>
            <a:endParaRPr lang="en-US" sz="2400" dirty="0">
              <a:solidFill>
                <a:srgbClr val="0432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2198E-E643-B24E-B7CA-A225BD215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531" y="0"/>
            <a:ext cx="6742938" cy="278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BC1D-BF74-8144-8CB1-34183B2D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" y="112776"/>
            <a:ext cx="2295144" cy="6632448"/>
          </a:xfrm>
        </p:spPr>
        <p:txBody>
          <a:bodyPr>
            <a:normAutofit fontScale="90000"/>
          </a:bodyPr>
          <a:lstStyle/>
          <a:p>
            <a:r>
              <a:rPr lang="en-US" sz="2400" dirty="0" err="1">
                <a:solidFill>
                  <a:srgbClr val="0432FF"/>
                </a:solidFill>
              </a:rPr>
              <a:t>Brzozowski’s</a:t>
            </a:r>
            <a:r>
              <a:rPr lang="en-US" sz="2400" dirty="0">
                <a:solidFill>
                  <a:srgbClr val="0432FF"/>
                </a:solidFill>
              </a:rPr>
              <a:t> Minimization: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1) Reverse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2) Determinize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3) Reverse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4) Determinize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Steps 3 and 4 can be eliminated if 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L = reverse(L)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0432FF"/>
                </a:solidFill>
              </a:rPr>
            </a:br>
            <a:r>
              <a:rPr lang="en-US" sz="2400" dirty="0">
                <a:solidFill>
                  <a:srgbClr val="0432FF"/>
                </a:solidFill>
              </a:rPr>
              <a:t>Why does this work?</a:t>
            </a:r>
            <a:br>
              <a:rPr lang="en-US" sz="2400" dirty="0">
                <a:solidFill>
                  <a:srgbClr val="0432FF"/>
                </a:solidFill>
              </a:rPr>
            </a:br>
            <a:endParaRPr lang="en-US" sz="2400" dirty="0">
              <a:solidFill>
                <a:srgbClr val="0432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2198E-E643-B24E-B7CA-A225BD215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531" y="0"/>
            <a:ext cx="6742938" cy="278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0011-C69F-874A-80EF-4D7B7BBF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; D ; R ; D is </a:t>
            </a:r>
            <a:r>
              <a:rPr lang="en-US" dirty="0" err="1"/>
              <a:t>Brzozowski’s</a:t>
            </a:r>
            <a:r>
              <a:rPr lang="en-US" dirty="0"/>
              <a:t> minimization!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E819F66-AA76-5847-A718-142B40A28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2063750"/>
            <a:ext cx="80899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6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BC1D-BF74-8144-8CB1-34183B2D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84" y="328550"/>
            <a:ext cx="1331976" cy="6023482"/>
          </a:xfrm>
        </p:spPr>
        <p:txBody>
          <a:bodyPr>
            <a:normAutofit/>
          </a:bodyPr>
          <a:lstStyle/>
          <a:p>
            <a:r>
              <a:rPr lang="en-US" sz="2000" dirty="0"/>
              <a:t>Reversal followed by nfa2dfa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i.e.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R ; D </a:t>
            </a:r>
            <a:br>
              <a:rPr lang="en-US" sz="2000" dirty="0"/>
            </a:br>
            <a:r>
              <a:rPr lang="en-US" sz="2000" dirty="0"/>
              <a:t>so far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Do subset</a:t>
            </a:r>
            <a:br>
              <a:rPr lang="en-US" sz="2000" dirty="0"/>
            </a:br>
            <a:r>
              <a:rPr lang="en-US" sz="2000" dirty="0" err="1"/>
              <a:t>constrn</a:t>
            </a:r>
            <a:r>
              <a:rPr lang="en-US" sz="20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1D8D72-A784-5A4F-8E71-2E0AA153D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58F16F35-F6F6-4A43-B4E8-E4E3EC216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702" y="147009"/>
            <a:ext cx="4885618" cy="20676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D24445-84DE-214F-964E-8F8DA9DF9C5D}"/>
              </a:ext>
            </a:extLst>
          </p:cNvPr>
          <p:cNvSpPr txBox="1"/>
          <p:nvPr/>
        </p:nvSpPr>
        <p:spPr>
          <a:xfrm>
            <a:off x="1743456" y="2214672"/>
            <a:ext cx="9898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dotObj_dfa</a:t>
            </a:r>
            <a:r>
              <a:rPr lang="en-US" sz="1400" dirty="0"/>
              <a:t>(nfa2dfa(</a:t>
            </a:r>
            <a:r>
              <a:rPr lang="en-US" sz="1400" dirty="0" err="1"/>
              <a:t>rev_dfa</a:t>
            </a:r>
            <a:r>
              <a:rPr lang="en-US" sz="1400" dirty="0"/>
              <a:t>(</a:t>
            </a:r>
            <a:r>
              <a:rPr lang="en-US" sz="1400" dirty="0" err="1"/>
              <a:t>FBloat</a:t>
            </a:r>
            <a:r>
              <a:rPr lang="en-US" sz="1400" dirty="0"/>
              <a:t>), STATENAME_MAXSIZE=50), STATENAME_MAXSIZE=50).render('/private/</a:t>
            </a:r>
            <a:r>
              <a:rPr lang="en-US" sz="1400" dirty="0" err="1"/>
              <a:t>tmp</a:t>
            </a:r>
            <a:r>
              <a:rPr lang="en-US" sz="1400" dirty="0"/>
              <a:t>/</a:t>
            </a:r>
            <a:r>
              <a:rPr lang="en-US" sz="1400" dirty="0" err="1"/>
              <a:t>rdbloat</a:t>
            </a:r>
            <a:r>
              <a:rPr lang="en-US" sz="1400" dirty="0"/>
              <a:t>')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DDAD38-D9AC-0A4D-9FF4-A4ADBCD95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456" y="2368559"/>
            <a:ext cx="10329191" cy="384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4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12685</TotalTime>
  <Words>345</Words>
  <Application>Microsoft Macintosh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Office Theme</vt:lpstr>
      <vt:lpstr>CS 3100, Models of Computation, Fall 20, Lec 6</vt:lpstr>
      <vt:lpstr>The reverse of a DFA results in an NFA  Algorithm:  1) Reverse all the edges  2) New Start state = all the old Final States  3) New Final State = the original Start State</vt:lpstr>
      <vt:lpstr>The reverse of a DFA results in an NFA</vt:lpstr>
      <vt:lpstr>Brzozowski’s Minimization:  1) Reverse  2) Determinize  3) Reverse  4) Determinize  Steps 3 and 4 can be eliminated if   L = reverse(L)  Why does this work? </vt:lpstr>
      <vt:lpstr>Brzozowski’s Minimization:  1) Reverse  2) Determinize  3) Reverse  4) Determinize  Steps 3 and 4 can be eliminated if   L = reverse(L)  Why does this work? </vt:lpstr>
      <vt:lpstr>Brzozowski’s Minimization:  1) Reverse  2) Determinize  3) Reverse  4) Determinize  Steps 3 and 4 can be eliminated if   L = reverse(L)  Why does this work? </vt:lpstr>
      <vt:lpstr>Brzozowski’s Minimization:  1) Reverse  2) Determinize  3) Reverse  4) Determinize  Steps 3 and 4 can be eliminated if   L = reverse(L)  Why does this work? </vt:lpstr>
      <vt:lpstr>R ; D ; R ; D is Brzozowski’s minimization!</vt:lpstr>
      <vt:lpstr>Reversal followed by nfa2dfa  i.e.  R ; D  so far  Do subset constrn.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488</cp:revision>
  <cp:lastPrinted>2019-09-12T15:19:07Z</cp:lastPrinted>
  <dcterms:created xsi:type="dcterms:W3CDTF">2017-08-23T19:27:01Z</dcterms:created>
  <dcterms:modified xsi:type="dcterms:W3CDTF">2020-09-06T23:18:30Z</dcterms:modified>
</cp:coreProperties>
</file>