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4" r:id="rId2"/>
    <p:sldId id="764" r:id="rId3"/>
    <p:sldId id="907" r:id="rId4"/>
    <p:sldId id="870" r:id="rId5"/>
    <p:sldId id="906" r:id="rId6"/>
    <p:sldId id="908" r:id="rId7"/>
    <p:sldId id="910" r:id="rId8"/>
    <p:sldId id="911" r:id="rId9"/>
    <p:sldId id="912" r:id="rId10"/>
    <p:sldId id="913" r:id="rId11"/>
    <p:sldId id="914" r:id="rId12"/>
    <p:sldId id="915" r:id="rId13"/>
    <p:sldId id="880" r:id="rId14"/>
    <p:sldId id="919" r:id="rId15"/>
    <p:sldId id="918" r:id="rId16"/>
    <p:sldId id="917" r:id="rId17"/>
    <p:sldId id="916" r:id="rId18"/>
    <p:sldId id="920" r:id="rId19"/>
    <p:sldId id="921" r:id="rId20"/>
    <p:sldId id="900" r:id="rId21"/>
    <p:sldId id="904" r:id="rId22"/>
    <p:sldId id="9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0000"/>
    <a:srgbClr val="4E8F00"/>
    <a:srgbClr val="9452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4"/>
    <p:restoredTop sz="93921"/>
  </p:normalViewPr>
  <p:slideViewPr>
    <p:cSldViewPr snapToGrid="0" snapToObjects="1">
      <p:cViewPr varScale="1">
        <p:scale>
          <a:sx n="80" d="100"/>
          <a:sy n="80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</a:t>
            </a:r>
            <a:r>
              <a:rPr lang="en-US" sz="3600" dirty="0" smtClean="0"/>
              <a:t>Spring 20</a:t>
            </a:r>
            <a:r>
              <a:rPr lang="en-US" sz="3600" dirty="0" smtClean="0"/>
              <a:t>, </a:t>
            </a:r>
            <a:r>
              <a:rPr lang="en-US" sz="3600" dirty="0" err="1"/>
              <a:t>Lec</a:t>
            </a:r>
            <a:r>
              <a:rPr lang="en-US" sz="3600" dirty="0"/>
              <a:t> 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bit.ly</a:t>
            </a:r>
            <a:r>
              <a:rPr lang="en-US" dirty="0" smtClean="0"/>
              <a:t>/3100s20Syllabus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58900"/>
            <a:ext cx="63627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821525-9707-3A44-9568-F80557CF27AB}"/>
              </a:ext>
            </a:extLst>
          </p:cNvPr>
          <p:cNvSpPr txBox="1"/>
          <p:nvPr/>
        </p:nvSpPr>
        <p:spPr>
          <a:xfrm flipH="1">
            <a:off x="2914650" y="5576891"/>
            <a:ext cx="72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What is the language of this NFA?</a:t>
            </a:r>
          </a:p>
          <a:p>
            <a:r>
              <a:rPr lang="en-US" dirty="0"/>
              <a:t>Let’s convert this to an RE and check our work against this RE</a:t>
            </a:r>
          </a:p>
        </p:txBody>
      </p:sp>
    </p:spTree>
    <p:extLst>
      <p:ext uri="{BB962C8B-B14F-4D97-AF65-F5344CB8AC3E}">
        <p14:creationId xmlns:p14="http://schemas.microsoft.com/office/powerpoint/2010/main" val="129457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5" y="1054100"/>
            <a:ext cx="3176666" cy="2067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821525-9707-3A44-9568-F80557CF27AB}"/>
              </a:ext>
            </a:extLst>
          </p:cNvPr>
          <p:cNvSpPr txBox="1"/>
          <p:nvPr/>
        </p:nvSpPr>
        <p:spPr>
          <a:xfrm flipH="1">
            <a:off x="4694682" y="1054100"/>
            <a:ext cx="19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(space for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1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conversion: Results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943"/>
            <a:ext cx="3399388" cy="2211977"/>
          </a:xfrm>
          <a:prstGeom prst="rect">
            <a:avLst/>
          </a:prstGeom>
        </p:spPr>
      </p:pic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4F9A6EF2-08B4-3B4E-8F56-B8C4DE9B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7" y="3677395"/>
            <a:ext cx="5334757" cy="1894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B2EF872-BC6A-2F45-848B-BCF32F290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3938"/>
            <a:ext cx="5264900" cy="2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Another example of NFA to RE</a:t>
            </a:r>
          </a:p>
        </p:txBody>
      </p:sp>
      <p:pic>
        <p:nvPicPr>
          <p:cNvPr id="4" name="Picture 3" descr="A picture containing object, indoor, wall, clock&#10;&#10;Description automatically generated">
            <a:extLst>
              <a:ext uri="{FF2B5EF4-FFF2-40B4-BE49-F238E27FC236}">
                <a16:creationId xmlns:a16="http://schemas.microsoft.com/office/drawing/2014/main" xmlns="" id="{6104DC7E-7971-784B-87DF-5BD77931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6" y="957943"/>
            <a:ext cx="4341114" cy="1917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DAE6B9-4DE5-0A4E-A767-211C169B0617}"/>
              </a:ext>
            </a:extLst>
          </p:cNvPr>
          <p:cNvSpPr txBox="1"/>
          <p:nvPr/>
        </p:nvSpPr>
        <p:spPr>
          <a:xfrm flipH="1">
            <a:off x="5437632" y="870958"/>
            <a:ext cx="19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(space for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1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One more example of RE -&gt; NFA -&gt; DFA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A3036C-F3D9-0B4F-B431-BE502E59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3" y="414878"/>
            <a:ext cx="690816" cy="399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DAB298-7390-784F-B246-C39D69F748F1}"/>
              </a:ext>
            </a:extLst>
          </p:cNvPr>
          <p:cNvSpPr txBox="1"/>
          <p:nvPr/>
        </p:nvSpPr>
        <p:spPr>
          <a:xfrm flipH="1">
            <a:off x="707136" y="957943"/>
            <a:ext cx="5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ac* + </a:t>
            </a:r>
            <a:r>
              <a:rPr lang="en-US" sz="2400" dirty="0" err="1">
                <a:solidFill>
                  <a:srgbClr val="0432FF"/>
                </a:solidFill>
              </a:rPr>
              <a:t>acd</a:t>
            </a:r>
            <a:r>
              <a:rPr lang="en-US" sz="2400" dirty="0">
                <a:solidFill>
                  <a:srgbClr val="0432FF"/>
                </a:solidFill>
              </a:rPr>
              <a:t>*, </a:t>
            </a:r>
            <a:r>
              <a:rPr lang="en-US" sz="2400" dirty="0"/>
              <a:t>simplified as </a:t>
            </a:r>
            <a:r>
              <a:rPr lang="en-US" sz="2400" dirty="0">
                <a:solidFill>
                  <a:srgbClr val="0432FF"/>
                </a:solidFill>
              </a:rPr>
              <a:t>a(c*+cd*)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35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relatively prime numbers </a:t>
            </a:r>
            <a:r>
              <a:rPr lang="en-US" dirty="0" err="1"/>
              <a:t>a,b</a:t>
            </a:r>
            <a:r>
              <a:rPr lang="en-US" dirty="0"/>
              <a:t> what is the largest integer not expressible as a linear combination of a, b ?</a:t>
            </a:r>
          </a:p>
          <a:p>
            <a:pPr lvl="1"/>
            <a:r>
              <a:rPr lang="en-US" dirty="0"/>
              <a:t>Let a = 2, b = 3</a:t>
            </a:r>
          </a:p>
          <a:p>
            <a:pPr lvl="1"/>
            <a:r>
              <a:rPr lang="en-US" dirty="0"/>
              <a:t>(for larger numbers, let’s use a tool)</a:t>
            </a:r>
          </a:p>
          <a:p>
            <a:r>
              <a:rPr lang="en-US" dirty="0"/>
              <a:t>How about for more pairwise relatively prime numbers </a:t>
            </a:r>
            <a:r>
              <a:rPr lang="en-US" dirty="0" err="1"/>
              <a:t>a,b,c</a:t>
            </a:r>
            <a:endParaRPr lang="en-US" dirty="0"/>
          </a:p>
          <a:p>
            <a:r>
              <a:rPr lang="en-US" dirty="0"/>
              <a:t>How about non relatively-prime numbers? </a:t>
            </a:r>
          </a:p>
        </p:txBody>
      </p:sp>
    </p:spTree>
    <p:extLst>
      <p:ext uri="{BB962C8B-B14F-4D97-AF65-F5344CB8AC3E}">
        <p14:creationId xmlns:p14="http://schemas.microsoft.com/office/powerpoint/2010/main" val="251935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C7DBA-055D-1347-B5C4-0CBD22BB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9407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44"/>
            <a:ext cx="10515600" cy="711791"/>
          </a:xfrm>
        </p:spPr>
        <p:txBody>
          <a:bodyPr>
            <a:normAutofit/>
          </a:bodyPr>
          <a:lstStyle/>
          <a:p>
            <a:r>
              <a:rPr lang="en-US" dirty="0"/>
              <a:t>Lecture 10, covering </a:t>
            </a:r>
            <a:r>
              <a:rPr lang="en-US" dirty="0" err="1"/>
              <a:t>Ch</a:t>
            </a:r>
            <a:r>
              <a:rPr lang="en-US" dirty="0"/>
              <a:t> 1-9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BCCBF-08A9-654E-9C92-005B9402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46" y="351080"/>
            <a:ext cx="690816" cy="478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80DA90-80FF-3E42-9E99-995D5F2E1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3" y="414878"/>
            <a:ext cx="690816" cy="399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3309" y="1634836"/>
            <a:ext cx="68820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/>
              <a:t>Walk the Kleene-Pipeline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/>
              <a:t>The Postage-Stamp Problem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strings in the language of these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r>
              <a:rPr lang="en-US" dirty="0"/>
              <a:t>( (00*1)* + 11*01)*</a:t>
            </a:r>
          </a:p>
          <a:p>
            <a:r>
              <a:rPr lang="en-US" dirty="0"/>
              <a:t>( 00*1 + (11*01)*)*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out by developing a min DFA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iso_dfa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B033AD5-7D95-6847-B4D7-F1B9E99B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22" y="983412"/>
            <a:ext cx="6184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  00*1  )*</a:t>
            </a:r>
          </a:p>
          <a:p>
            <a:endParaRPr lang="en-US" dirty="0"/>
          </a:p>
          <a:p>
            <a:r>
              <a:rPr lang="en-US" dirty="0"/>
              <a:t>(  0 (0+1)* 1  )*</a:t>
            </a:r>
          </a:p>
        </p:txBody>
      </p:sp>
    </p:spTree>
    <p:extLst>
      <p:ext uri="{BB962C8B-B14F-4D97-AF65-F5344CB8AC3E}">
        <p14:creationId xmlns:p14="http://schemas.microsoft.com/office/powerpoint/2010/main" val="242527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endParaRPr lang="en-US" dirty="0"/>
          </a:p>
          <a:p>
            <a:r>
              <a:rPr lang="en-US" dirty="0"/>
              <a:t>(0 (0+1)* 1 + 11*01)*</a:t>
            </a:r>
          </a:p>
        </p:txBody>
      </p:sp>
    </p:spTree>
    <p:extLst>
      <p:ext uri="{BB962C8B-B14F-4D97-AF65-F5344CB8AC3E}">
        <p14:creationId xmlns:p14="http://schemas.microsoft.com/office/powerpoint/2010/main" val="364988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Walk the Kleene-Pipeline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3992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918854" y="2438400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6510" y="2239925"/>
            <a:ext cx="94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NFA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82238" y="2438400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9894" y="2239925"/>
            <a:ext cx="934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/>
              <a:t>FA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2057" y="2239925"/>
            <a:ext cx="170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minDFA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7634401" y="2438399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10800000">
            <a:off x="3754581" y="3200400"/>
            <a:ext cx="2881744" cy="8589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10800000">
            <a:off x="838200" y="3243229"/>
            <a:ext cx="2881744" cy="8589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0203" y="161778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</a:t>
            </a:r>
          </a:p>
          <a:p>
            <a:r>
              <a:rPr lang="en-US" dirty="0"/>
              <a:t>Again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5408" y="1479282"/>
            <a:ext cx="914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Once</a:t>
            </a:r>
          </a:p>
          <a:p>
            <a:r>
              <a:rPr lang="en-US" dirty="0"/>
              <a:t>More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16926" y="1479282"/>
            <a:ext cx="1025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</a:t>
            </a:r>
          </a:p>
          <a:p>
            <a:r>
              <a:rPr lang="en-US" dirty="0"/>
              <a:t>Once</a:t>
            </a:r>
          </a:p>
          <a:p>
            <a:r>
              <a:rPr lang="en-US" dirty="0"/>
              <a:t>More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9715" y="4248835"/>
            <a:ext cx="2316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Trivial, but a Useful</a:t>
            </a:r>
          </a:p>
          <a:p>
            <a:r>
              <a:rPr lang="en-US" dirty="0"/>
              <a:t>Stepping-Stone </a:t>
            </a:r>
          </a:p>
          <a:p>
            <a:r>
              <a:rPr lang="en-US" dirty="0"/>
              <a:t>(this way we don’t</a:t>
            </a:r>
          </a:p>
          <a:p>
            <a:r>
              <a:rPr lang="en-US" dirty="0"/>
              <a:t>need to implement</a:t>
            </a:r>
          </a:p>
          <a:p>
            <a:r>
              <a:rPr lang="en-US" dirty="0"/>
              <a:t>a separate DFA to RE</a:t>
            </a:r>
          </a:p>
          <a:p>
            <a:r>
              <a:rPr lang="en-US" dirty="0"/>
              <a:t>procedure)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0887" y="4288327"/>
            <a:ext cx="134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Brand New</a:t>
            </a:r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The Postage-Stamp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137227"/>
            <a:ext cx="11150600" cy="5359400"/>
          </a:xfrm>
          <a:prstGeom prst="rect">
            <a:avLst/>
          </a:prstGeom>
        </p:spPr>
      </p:pic>
      <p:cxnSp>
        <p:nvCxnSpPr>
          <p:cNvPr id="8" name="Curved Connector 7"/>
          <p:cNvCxnSpPr>
            <a:cxnSpLocks/>
          </p:cNvCxnSpPr>
          <p:nvPr/>
        </p:nvCxnSpPr>
        <p:spPr>
          <a:xfrm rot="16200000" flipH="1">
            <a:off x="3436086" y="985493"/>
            <a:ext cx="4967369" cy="4912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 </a:t>
            </a:r>
            <a:r>
              <a:rPr lang="en-US" sz="3200" dirty="0">
                <a:sym typeface="Wingdings"/>
              </a:rPr>
              <a:t> NFA examples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18" y="0"/>
            <a:ext cx="488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What are 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2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12768</TotalTime>
  <Words>768</Words>
  <Application>Microsoft Macintosh PowerPoint</Application>
  <PresentationFormat>Widescreen</PresentationFormat>
  <Paragraphs>206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Helvetica Light</vt:lpstr>
      <vt:lpstr>Trebuchet MS</vt:lpstr>
      <vt:lpstr>Wingdings</vt:lpstr>
      <vt:lpstr>Arial</vt:lpstr>
      <vt:lpstr>Office Theme</vt:lpstr>
      <vt:lpstr>CS 3100, Models of Computation, Spring 20, Lec 10</vt:lpstr>
      <vt:lpstr>Lecture 10, covering Ch 1-9 </vt:lpstr>
      <vt:lpstr>Walk the Kleene-Pipeline</vt:lpstr>
      <vt:lpstr>The Postage-Stamp Problem</vt:lpstr>
      <vt:lpstr>RE  NFA examples</vt:lpstr>
      <vt:lpstr>What are RE?</vt:lpstr>
      <vt:lpstr>Cover RE  NFA for each case</vt:lpstr>
      <vt:lpstr>Cover RE  NFA for each case</vt:lpstr>
      <vt:lpstr>Cover RE  NFA for each case</vt:lpstr>
      <vt:lpstr>Cover RE  NFA for each case</vt:lpstr>
      <vt:lpstr>Cover RE  NFA for each case</vt:lpstr>
      <vt:lpstr>Cover RE  NFA for each case</vt:lpstr>
      <vt:lpstr>NFA to RE conversion</vt:lpstr>
      <vt:lpstr>NFA to RE conversion</vt:lpstr>
      <vt:lpstr>NFA to RE conversion: Results</vt:lpstr>
      <vt:lpstr>Another example of NFA to RE</vt:lpstr>
      <vt:lpstr>One more example of RE -&gt; NFA -&gt; DFA</vt:lpstr>
      <vt:lpstr>Postage-stamp problems</vt:lpstr>
      <vt:lpstr>Review</vt:lpstr>
      <vt:lpstr>Find the strings in the language of these RE</vt:lpstr>
      <vt:lpstr>Compare these RE pairwise</vt:lpstr>
      <vt:lpstr>Compare these RE pairwise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496</cp:revision>
  <cp:lastPrinted>2019-09-12T15:19:07Z</cp:lastPrinted>
  <dcterms:created xsi:type="dcterms:W3CDTF">2017-08-23T19:27:01Z</dcterms:created>
  <dcterms:modified xsi:type="dcterms:W3CDTF">2020-01-02T18:32:11Z</dcterms:modified>
</cp:coreProperties>
</file>