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14" r:id="rId2"/>
    <p:sldId id="957" r:id="rId3"/>
    <p:sldId id="958" r:id="rId4"/>
    <p:sldId id="959" r:id="rId5"/>
    <p:sldId id="960" r:id="rId6"/>
    <p:sldId id="764" r:id="rId7"/>
    <p:sldId id="868" r:id="rId8"/>
    <p:sldId id="947" r:id="rId9"/>
    <p:sldId id="945" r:id="rId10"/>
    <p:sldId id="946" r:id="rId11"/>
    <p:sldId id="948" r:id="rId12"/>
    <p:sldId id="949" r:id="rId13"/>
    <p:sldId id="952" r:id="rId14"/>
    <p:sldId id="953" r:id="rId15"/>
    <p:sldId id="950" r:id="rId16"/>
    <p:sldId id="951" r:id="rId17"/>
    <p:sldId id="869" r:id="rId18"/>
    <p:sldId id="867" r:id="rId19"/>
    <p:sldId id="855" r:id="rId20"/>
    <p:sldId id="856" r:id="rId21"/>
    <p:sldId id="848" r:id="rId22"/>
    <p:sldId id="871" r:id="rId23"/>
    <p:sldId id="873" r:id="rId24"/>
    <p:sldId id="874" r:id="rId25"/>
    <p:sldId id="875" r:id="rId26"/>
    <p:sldId id="876" r:id="rId27"/>
    <p:sldId id="877" r:id="rId28"/>
    <p:sldId id="872" r:id="rId29"/>
    <p:sldId id="878" r:id="rId30"/>
    <p:sldId id="879" r:id="rId31"/>
    <p:sldId id="924" r:id="rId32"/>
    <p:sldId id="881" r:id="rId33"/>
    <p:sldId id="882" r:id="rId34"/>
    <p:sldId id="883" r:id="rId35"/>
    <p:sldId id="866" r:id="rId36"/>
    <p:sldId id="859" r:id="rId37"/>
    <p:sldId id="795" r:id="rId38"/>
    <p:sldId id="922" r:id="rId39"/>
    <p:sldId id="937" r:id="rId40"/>
    <p:sldId id="932" r:id="rId41"/>
    <p:sldId id="933" r:id="rId42"/>
    <p:sldId id="931" r:id="rId43"/>
    <p:sldId id="934" r:id="rId44"/>
    <p:sldId id="935" r:id="rId45"/>
    <p:sldId id="936" r:id="rId46"/>
    <p:sldId id="938" r:id="rId47"/>
    <p:sldId id="939" r:id="rId48"/>
    <p:sldId id="940" r:id="rId49"/>
    <p:sldId id="941" r:id="rId50"/>
    <p:sldId id="942" r:id="rId51"/>
    <p:sldId id="954" r:id="rId52"/>
    <p:sldId id="956" r:id="rId53"/>
    <p:sldId id="955" r:id="rId54"/>
    <p:sldId id="943" r:id="rId55"/>
    <p:sldId id="944" r:id="rId56"/>
    <p:sldId id="907" r:id="rId57"/>
    <p:sldId id="870" r:id="rId58"/>
    <p:sldId id="906" r:id="rId59"/>
    <p:sldId id="908" r:id="rId60"/>
    <p:sldId id="910" r:id="rId61"/>
    <p:sldId id="911" r:id="rId62"/>
    <p:sldId id="912" r:id="rId63"/>
    <p:sldId id="913" r:id="rId64"/>
    <p:sldId id="914" r:id="rId65"/>
    <p:sldId id="91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96FF"/>
    <a:srgbClr val="08E039"/>
    <a:srgbClr val="FF0000"/>
    <a:srgbClr val="00F840"/>
    <a:srgbClr val="0432FF"/>
    <a:srgbClr val="4E8F00"/>
    <a:srgbClr val="945200"/>
    <a:srgbClr val="FF7E79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4"/>
    <p:restoredTop sz="93921"/>
  </p:normalViewPr>
  <p:slideViewPr>
    <p:cSldViewPr snapToGrid="0" snapToObjects="1">
      <p:cViewPr varScale="1">
        <p:scale>
          <a:sx n="105" d="100"/>
          <a:sy n="105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ccs.edu/~jkalita/work/cs589/2010/12Grammars.pdf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CE568BE-EE5D-AD47-A95B-BC462D986681}"/>
              </a:ext>
            </a:extLst>
          </p:cNvPr>
          <p:cNvSpPr txBox="1"/>
          <p:nvPr/>
        </p:nvSpPr>
        <p:spPr>
          <a:xfrm>
            <a:off x="4844696" y="3616992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bit.ly</a:t>
            </a:r>
            <a:r>
              <a:rPr lang="en-US" dirty="0"/>
              <a:t>/3100s20Syllabus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FE5E83E-82FA-DD42-9056-C97D2A7789EC}"/>
              </a:ext>
            </a:extLst>
          </p:cNvPr>
          <p:cNvSpPr/>
          <p:nvPr/>
        </p:nvSpPr>
        <p:spPr>
          <a:xfrm>
            <a:off x="4472799" y="3244334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 ../Lec10.pptx ./Lec11.ppt</a:t>
            </a:r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56303-7D29-EA4E-970A-9B2D9E5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890C0-7ECD-BC41-B016-49177ECE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Language: </a:t>
            </a:r>
            <a:r>
              <a:rPr lang="en-US" dirty="0" err="1"/>
              <a:t>L_wwr</a:t>
            </a:r>
            <a:r>
              <a:rPr lang="en-US" dirty="0"/>
              <a:t> = { </a:t>
            </a:r>
            <a:r>
              <a:rPr lang="en-US" dirty="0" err="1"/>
              <a:t>ww^R</a:t>
            </a:r>
            <a:r>
              <a:rPr lang="en-US" dirty="0"/>
              <a:t> for w in {</a:t>
            </a:r>
            <a:r>
              <a:rPr lang="en-US" dirty="0" err="1"/>
              <a:t>a,b</a:t>
            </a:r>
            <a:r>
              <a:rPr lang="en-US" dirty="0"/>
              <a:t>}* }</a:t>
            </a:r>
          </a:p>
          <a:p>
            <a:pPr lvl="1"/>
            <a:r>
              <a:rPr lang="en-US" dirty="0"/>
              <a:t>PL proof of non-regularity </a:t>
            </a:r>
          </a:p>
          <a:p>
            <a:pPr lvl="2"/>
            <a:r>
              <a:rPr lang="en-US" dirty="0">
                <a:solidFill>
                  <a:srgbClr val="FF40FF"/>
                </a:solidFill>
              </a:rPr>
              <a:t>Otherwise, why bother designing anything but a </a:t>
            </a:r>
            <a:r>
              <a:rPr lang="en-US" dirty="0" err="1">
                <a:solidFill>
                  <a:srgbClr val="FF40FF"/>
                </a:solidFill>
              </a:rPr>
              <a:t>RegExp</a:t>
            </a:r>
            <a:r>
              <a:rPr lang="en-US" dirty="0">
                <a:solidFill>
                  <a:srgbClr val="FF40FF"/>
                </a:solidFill>
              </a:rPr>
              <a:t> or NFA ??</a:t>
            </a:r>
          </a:p>
          <a:p>
            <a:r>
              <a:rPr lang="en-US" dirty="0">
                <a:solidFill>
                  <a:srgbClr val="08E039"/>
                </a:solidFill>
              </a:rPr>
              <a:t>Design a Context-free Grammar for it</a:t>
            </a:r>
          </a:p>
          <a:p>
            <a:pPr lvl="1"/>
            <a:r>
              <a:rPr lang="en-US" dirty="0"/>
              <a:t>Recursive programming that generates strings in </a:t>
            </a:r>
            <a:r>
              <a:rPr lang="en-US" dirty="0" err="1"/>
              <a:t>L_wwr</a:t>
            </a:r>
            <a:endParaRPr lang="en-US" dirty="0"/>
          </a:p>
          <a:p>
            <a:r>
              <a:rPr lang="en-US" dirty="0">
                <a:solidFill>
                  <a:srgbClr val="0096FF"/>
                </a:solidFill>
              </a:rPr>
              <a:t>Design a PDA</a:t>
            </a:r>
          </a:p>
          <a:p>
            <a:pPr lvl="1"/>
            <a:r>
              <a:rPr lang="en-US" dirty="0"/>
              <a:t>Direct design </a:t>
            </a:r>
          </a:p>
          <a:p>
            <a:pPr lvl="2"/>
            <a:r>
              <a:rPr lang="en-US" dirty="0"/>
              <a:t>Stack things</a:t>
            </a:r>
          </a:p>
          <a:p>
            <a:pPr lvl="2"/>
            <a:r>
              <a:rPr lang="en-US" dirty="0" err="1"/>
              <a:t>Nondet</a:t>
            </a:r>
            <a:r>
              <a:rPr lang="en-US" dirty="0"/>
              <a:t> switch to begin matching</a:t>
            </a:r>
          </a:p>
          <a:p>
            <a:pPr lvl="1"/>
            <a:r>
              <a:rPr lang="en-US" dirty="0"/>
              <a:t>Design by converting CFG to PDA	</a:t>
            </a:r>
          </a:p>
          <a:p>
            <a:pPr lvl="2"/>
            <a:r>
              <a:rPr lang="en-US" dirty="0"/>
              <a:t>Standard design for any CFG</a:t>
            </a:r>
          </a:p>
        </p:txBody>
      </p:sp>
    </p:spTree>
    <p:extLst>
      <p:ext uri="{BB962C8B-B14F-4D97-AF65-F5344CB8AC3E}">
        <p14:creationId xmlns:p14="http://schemas.microsoft.com/office/powerpoint/2010/main" val="72395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</a:t>
            </a:r>
            <a:r>
              <a:rPr lang="en-US" dirty="0" err="1"/>
              <a:t>L_wwr</a:t>
            </a:r>
            <a:r>
              <a:rPr lang="en-US" dirty="0"/>
              <a:t> and PL proof of non-reg.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5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CFG for </a:t>
            </a:r>
            <a:r>
              <a:rPr lang="en-US" dirty="0" err="1"/>
              <a:t>L_wwr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read/interpret a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PDA carries an additional state : the stack state</a:t>
            </a:r>
          </a:p>
          <a:p>
            <a:pPr lvl="1"/>
            <a:r>
              <a:rPr lang="en-US" dirty="0"/>
              <a:t>The stack keeps changing as the PDA runs</a:t>
            </a:r>
          </a:p>
          <a:p>
            <a:pPr lvl="1"/>
            <a:r>
              <a:rPr lang="en-US" dirty="0"/>
              <a:t>There is no theoretical depth-bound for the stack</a:t>
            </a:r>
          </a:p>
          <a:p>
            <a:pPr lvl="2"/>
            <a:r>
              <a:rPr lang="en-US" dirty="0"/>
              <a:t>In practice, Jove limits it</a:t>
            </a:r>
            <a:r>
              <a:rPr lang="mr-IN" dirty="0"/>
              <a:t>…</a:t>
            </a:r>
            <a:r>
              <a:rPr lang="en-US" dirty="0"/>
              <a:t> to finish running on time</a:t>
            </a:r>
          </a:p>
          <a:p>
            <a:pPr lvl="1"/>
            <a:r>
              <a:rPr lang="en-US" dirty="0"/>
              <a:t>Thus the total state is: &lt; Control state (or “circle”),  Stack state &gt;</a:t>
            </a:r>
          </a:p>
          <a:p>
            <a:r>
              <a:rPr lang="en-US" dirty="0"/>
              <a:t>Each transition has</a:t>
            </a:r>
          </a:p>
          <a:p>
            <a:pPr lvl="1"/>
            <a:r>
              <a:rPr lang="en-US" dirty="0"/>
              <a:t>Input , Top-Of-Stack ; Stack-Push-String</a:t>
            </a:r>
          </a:p>
          <a:p>
            <a:r>
              <a:rPr lang="en-US" dirty="0"/>
              <a:t>If the Top-Of-Stack field is ‘’ , then works like an NFA</a:t>
            </a:r>
          </a:p>
          <a:p>
            <a:pPr lvl="1"/>
            <a:r>
              <a:rPr lang="en-US" dirty="0"/>
              <a:t>Except the Stack-Push-String may get pushed</a:t>
            </a:r>
          </a:p>
          <a:p>
            <a:r>
              <a:rPr lang="en-US" dirty="0"/>
              <a:t>If the Top-Of-Stack field is a member of Sigma, then the runtime stack’s top must match that Sigma entry for the transition to fire</a:t>
            </a:r>
          </a:p>
          <a:p>
            <a:pPr lvl="1"/>
            <a:r>
              <a:rPr lang="en-US" dirty="0"/>
              <a:t>When the transition fires, the Stack-Push-String is pushed in</a:t>
            </a:r>
          </a:p>
        </p:txBody>
      </p:sp>
    </p:spTree>
    <p:extLst>
      <p:ext uri="{BB962C8B-B14F-4D97-AF65-F5344CB8AC3E}">
        <p14:creationId xmlns:p14="http://schemas.microsoft.com/office/powerpoint/2010/main" val="18477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PDA directly from </a:t>
            </a:r>
            <a:r>
              <a:rPr lang="en-US" dirty="0" err="1"/>
              <a:t>L_wwr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56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PDA by converting </a:t>
            </a:r>
            <a:r>
              <a:rPr lang="en-US" dirty="0" err="1"/>
              <a:t>L_wwr’s</a:t>
            </a:r>
            <a:r>
              <a:rPr lang="en-US" dirty="0"/>
              <a:t> CFG to a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1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57B2B-76D9-4744-8434-B0460E9A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F80D2D-827E-9A4B-A41D-6DB00D46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CFL is the language of a PDA</a:t>
            </a:r>
          </a:p>
          <a:p>
            <a:r>
              <a:rPr lang="en-US" dirty="0"/>
              <a:t>A CFL is the language defined by a CFG</a:t>
            </a:r>
          </a:p>
          <a:p>
            <a:endParaRPr lang="en-US" dirty="0"/>
          </a:p>
          <a:p>
            <a:r>
              <a:rPr lang="en-US" dirty="0"/>
              <a:t>For every PDA there is an equivalent CFG, and Vice-Versa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5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398B3-920A-AA4D-AD5E-3FAC8C4F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B26E4-1411-4A4B-B6B8-6CE2EBF1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What we are going to study are </a:t>
            </a:r>
            <a:r>
              <a:rPr lang="en-US" b="1" dirty="0">
                <a:solidFill>
                  <a:srgbClr val="0432FF"/>
                </a:solidFill>
              </a:rPr>
              <a:t>formal grammars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Example from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Formal Languages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S -&gt; ( S ) | ‘’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0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Formal Grammar and its Parse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C2F369-7272-794C-A764-C0CB0AE5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56" y="907549"/>
            <a:ext cx="4331744" cy="5509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532E1E0-ED6E-5A4B-9A9F-9F72C0E8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48" y="1368335"/>
            <a:ext cx="4102100" cy="1308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FCE999-0814-0F44-9C07-40E863512EDE}"/>
              </a:ext>
            </a:extLst>
          </p:cNvPr>
          <p:cNvSpPr txBox="1"/>
          <p:nvPr/>
        </p:nvSpPr>
        <p:spPr>
          <a:xfrm flipH="1">
            <a:off x="674348" y="4385686"/>
            <a:ext cx="6622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 this grammar to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S1 -&gt; ( S1 ) | ‘’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Is Language(S1) contained in Language(S) or vice-versa?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CF9886-8978-394E-80B5-ED96C220C76D}"/>
              </a:ext>
            </a:extLst>
          </p:cNvPr>
          <p:cNvSpPr txBox="1"/>
          <p:nvPr/>
        </p:nvSpPr>
        <p:spPr>
          <a:xfrm>
            <a:off x="838200" y="2946400"/>
            <a:ext cx="476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 trees depict how a sentence in the language of the grammar can be derived by applying the grammar rules.</a:t>
            </a:r>
          </a:p>
        </p:txBody>
      </p:sp>
    </p:spTree>
    <p:extLst>
      <p:ext uri="{BB962C8B-B14F-4D97-AF65-F5344CB8AC3E}">
        <p14:creationId xmlns:p14="http://schemas.microsoft.com/office/powerpoint/2010/main" val="21572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58900"/>
            <a:ext cx="6362700" cy="414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821525-9707-3A44-9568-F80557CF27AB}"/>
              </a:ext>
            </a:extLst>
          </p:cNvPr>
          <p:cNvSpPr txBox="1"/>
          <p:nvPr/>
        </p:nvSpPr>
        <p:spPr>
          <a:xfrm flipH="1">
            <a:off x="2914650" y="5576891"/>
            <a:ext cx="720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What is the language of this NFA?</a:t>
            </a:r>
          </a:p>
          <a:p>
            <a:r>
              <a:rPr lang="en-US" dirty="0"/>
              <a:t>Let’s convert this to an RE and check our work against this RE</a:t>
            </a:r>
          </a:p>
        </p:txBody>
      </p:sp>
    </p:spTree>
    <p:extLst>
      <p:ext uri="{BB962C8B-B14F-4D97-AF65-F5344CB8AC3E}">
        <p14:creationId xmlns:p14="http://schemas.microsoft.com/office/powerpoint/2010/main" val="137465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5756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Context-free Grammars: Derivation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EC560C-8697-404C-8078-D5192CCA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1458722"/>
            <a:ext cx="5889752" cy="1786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B71484-3FEF-0B4E-BE4E-0566F367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56" y="907549"/>
            <a:ext cx="4331744" cy="55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Important Notational Convention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27FD99-5794-8843-A90C-EEE78C5EBB35}"/>
              </a:ext>
            </a:extLst>
          </p:cNvPr>
          <p:cNvSpPr txBox="1"/>
          <p:nvPr/>
        </p:nvSpPr>
        <p:spPr>
          <a:xfrm>
            <a:off x="1446436" y="1618938"/>
            <a:ext cx="103949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 of writing three CFG productions, such as</a:t>
            </a:r>
          </a:p>
          <a:p>
            <a:endParaRPr lang="en-US" sz="2400" dirty="0"/>
          </a:p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‘’</a:t>
            </a:r>
          </a:p>
          <a:p>
            <a:r>
              <a:rPr lang="en-US" sz="2400" dirty="0">
                <a:sym typeface="Wingdings" pitchFamily="2" charset="2"/>
              </a:rPr>
              <a:t>S  (S)</a:t>
            </a:r>
          </a:p>
          <a:p>
            <a:r>
              <a:rPr lang="en-US" sz="2400" dirty="0">
                <a:sym typeface="Wingdings" pitchFamily="2" charset="2"/>
              </a:rPr>
              <a:t>S  SS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We write one short-hand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S  ‘’  |   (S)    |   SS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IT IS ONLY A SHORT-HAND !!  MEANING THERE ARE 3 PRODUCTIONS HERE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46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EB7F4-D941-CE4D-BF0C-D7B01A3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58FB7-F714-F148-BEEC-0CB49D1B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CFG for the set of all odd-length strings over {0,1}</a:t>
            </a:r>
          </a:p>
          <a:p>
            <a:endParaRPr lang="en-US" dirty="0"/>
          </a:p>
          <a:p>
            <a:pPr lvl="1"/>
            <a:r>
              <a:rPr lang="en-US" dirty="0"/>
              <a:t>Start with a recursive programming mind-set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Basis case: smallest odd-length is 0 or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Else it is …. What is the recursive rule? Can you think of two recursive rules?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4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EB7F4-D941-CE4D-BF0C-D7B01A3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58FB7-F714-F148-BEEC-0CB49D1B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CFG for the set of all odd-length strings over {0,1}</a:t>
            </a:r>
          </a:p>
          <a:p>
            <a:endParaRPr lang="en-US" dirty="0"/>
          </a:p>
          <a:p>
            <a:pPr lvl="1"/>
            <a:r>
              <a:rPr lang="en-US" dirty="0"/>
              <a:t>Recursive rule 1:</a:t>
            </a:r>
          </a:p>
          <a:p>
            <a:pPr lvl="2"/>
            <a:r>
              <a:rPr lang="en-US" dirty="0"/>
              <a:t>Odd length = a smaller odd-length of 1 and then TWO MORE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04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EB7F4-D941-CE4D-BF0C-D7B01A3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58FB7-F714-F148-BEEC-0CB49D1B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CFG for the set of all odd-length strings over {0,1}</a:t>
            </a:r>
          </a:p>
          <a:p>
            <a:endParaRPr lang="en-US" dirty="0"/>
          </a:p>
          <a:p>
            <a:pPr lvl="1"/>
            <a:r>
              <a:rPr lang="en-US" dirty="0"/>
              <a:t>Recursive rule 2:</a:t>
            </a:r>
          </a:p>
          <a:p>
            <a:pPr lvl="2"/>
            <a:r>
              <a:rPr lang="en-US" dirty="0"/>
              <a:t>Odd length = an Even length grammar and then ONE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7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D9EC9-5C24-5842-82BA-F3B15007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for Odd Length: All are OK for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F7D9D-0E8D-DE41-8543-98197B1C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OddL</a:t>
            </a:r>
            <a:r>
              <a:rPr lang="en-US" dirty="0"/>
              <a:t> -&gt; Len1 Len1 </a:t>
            </a:r>
            <a:r>
              <a:rPr lang="en-US" dirty="0" err="1"/>
              <a:t>OddL</a:t>
            </a:r>
            <a:r>
              <a:rPr lang="en-US" dirty="0"/>
              <a:t> | Len1</a:t>
            </a:r>
          </a:p>
          <a:p>
            <a:r>
              <a:rPr lang="en-US" dirty="0"/>
              <a:t>Len1 -&gt; 0 |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OddL</a:t>
            </a:r>
            <a:r>
              <a:rPr lang="en-US" dirty="0"/>
              <a:t> -&gt; </a:t>
            </a:r>
            <a:r>
              <a:rPr lang="en-US" dirty="0" err="1"/>
              <a:t>OddL</a:t>
            </a:r>
            <a:r>
              <a:rPr lang="en-US" dirty="0"/>
              <a:t> Len1 Len1 | Len1</a:t>
            </a:r>
          </a:p>
          <a:p>
            <a:r>
              <a:rPr lang="en-US" dirty="0"/>
              <a:t>Len1 -&gt; 0 | 1</a:t>
            </a:r>
          </a:p>
          <a:p>
            <a:endParaRPr lang="en-US" dirty="0"/>
          </a:p>
          <a:p>
            <a:r>
              <a:rPr lang="en-US" dirty="0" err="1"/>
              <a:t>OddL</a:t>
            </a:r>
            <a:r>
              <a:rPr lang="en-US" dirty="0"/>
              <a:t> -&gt; Len1 </a:t>
            </a:r>
            <a:r>
              <a:rPr lang="en-US" dirty="0" err="1"/>
              <a:t>OddL</a:t>
            </a:r>
            <a:r>
              <a:rPr lang="en-US" dirty="0"/>
              <a:t> Len1 | Len1</a:t>
            </a:r>
          </a:p>
          <a:p>
            <a:r>
              <a:rPr lang="en-US" dirty="0"/>
              <a:t>Len1 -&gt; 0 |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7E741E-DEC0-5740-B833-D036777123F8}"/>
              </a:ext>
            </a:extLst>
          </p:cNvPr>
          <p:cNvSpPr txBox="1"/>
          <p:nvPr/>
        </p:nvSpPr>
        <p:spPr>
          <a:xfrm>
            <a:off x="6362700" y="3034268"/>
            <a:ext cx="551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right-most recursion is easier</a:t>
            </a:r>
          </a:p>
          <a:p>
            <a:r>
              <a:rPr lang="en-US" dirty="0"/>
              <a:t>for humans to wrap their head around</a:t>
            </a:r>
          </a:p>
          <a:p>
            <a:endParaRPr lang="en-US" dirty="0"/>
          </a:p>
          <a:p>
            <a:r>
              <a:rPr lang="en-US" dirty="0"/>
              <a:t>For compiler parser generators, it does not matter.</a:t>
            </a:r>
          </a:p>
        </p:txBody>
      </p:sp>
    </p:spTree>
    <p:extLst>
      <p:ext uri="{BB962C8B-B14F-4D97-AF65-F5344CB8AC3E}">
        <p14:creationId xmlns:p14="http://schemas.microsoft.com/office/powerpoint/2010/main" val="392758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6D45F-D28D-D54B-9693-25219289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1A5A42-7A9B-0743-8CCB-FF7E7A51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CFG for Even Length</a:t>
            </a:r>
          </a:p>
          <a:p>
            <a:endParaRPr lang="en-US" dirty="0"/>
          </a:p>
          <a:p>
            <a:r>
              <a:rPr lang="en-US" dirty="0"/>
              <a:t>Then design Odd Length in terms of Even Length</a:t>
            </a:r>
          </a:p>
        </p:txBody>
      </p:sp>
    </p:spTree>
    <p:extLst>
      <p:ext uri="{BB962C8B-B14F-4D97-AF65-F5344CB8AC3E}">
        <p14:creationId xmlns:p14="http://schemas.microsoft.com/office/powerpoint/2010/main" val="211238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D9EC9-5C24-5842-82BA-F3B15007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for Even and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F7D9D-0E8D-DE41-8543-98197B1C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OddL</a:t>
            </a:r>
            <a:r>
              <a:rPr lang="en-US" dirty="0"/>
              <a:t> -&gt; Ch </a:t>
            </a:r>
            <a:r>
              <a:rPr lang="en-US" dirty="0" err="1"/>
              <a:t>EvenL</a:t>
            </a:r>
            <a:endParaRPr lang="en-US" dirty="0"/>
          </a:p>
          <a:p>
            <a:r>
              <a:rPr lang="en-US" dirty="0" err="1"/>
              <a:t>EvenL</a:t>
            </a:r>
            <a:r>
              <a:rPr lang="en-US" dirty="0"/>
              <a:t> -&gt; Ch Ch </a:t>
            </a:r>
            <a:r>
              <a:rPr lang="en-US" dirty="0" err="1"/>
              <a:t>EvenL</a:t>
            </a:r>
            <a:r>
              <a:rPr lang="en-US" dirty="0"/>
              <a:t> | ‘’ </a:t>
            </a:r>
          </a:p>
          <a:p>
            <a:r>
              <a:rPr lang="en-US" dirty="0"/>
              <a:t>Ch -&gt; 0 |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approach : control how the basis case ends!</a:t>
            </a:r>
          </a:p>
          <a:p>
            <a:r>
              <a:rPr lang="en-US" dirty="0" err="1"/>
              <a:t>EvenL</a:t>
            </a:r>
            <a:r>
              <a:rPr lang="en-US" dirty="0"/>
              <a:t> -&gt; Ch Ch </a:t>
            </a:r>
            <a:r>
              <a:rPr lang="en-US" dirty="0" err="1"/>
              <a:t>EvenL</a:t>
            </a:r>
            <a:r>
              <a:rPr lang="en-US" dirty="0"/>
              <a:t> | ‘’</a:t>
            </a:r>
          </a:p>
          <a:p>
            <a:r>
              <a:rPr lang="en-US" dirty="0" err="1"/>
              <a:t>OddL</a:t>
            </a:r>
            <a:r>
              <a:rPr lang="en-US" dirty="0"/>
              <a:t> -&gt; Ch Ch </a:t>
            </a:r>
            <a:r>
              <a:rPr lang="en-US" dirty="0" err="1"/>
              <a:t>OddL</a:t>
            </a:r>
            <a:r>
              <a:rPr lang="en-US" dirty="0"/>
              <a:t> | Ch</a:t>
            </a:r>
          </a:p>
        </p:txBody>
      </p:sp>
    </p:spTree>
    <p:extLst>
      <p:ext uri="{BB962C8B-B14F-4D97-AF65-F5344CB8AC3E}">
        <p14:creationId xmlns:p14="http://schemas.microsoft.com/office/powerpoint/2010/main" val="159715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EB7F4-D941-CE4D-BF0C-D7B01A3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58FB7-F714-F148-BEEC-0CB49D1B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CFG for all even-length strings that end in a 1</a:t>
            </a:r>
          </a:p>
          <a:p>
            <a:pPr marL="0" indent="0">
              <a:buNone/>
            </a:pPr>
            <a:r>
              <a:rPr lang="en-US" dirty="0"/>
              <a:t>Again break up the rules into convenient “subroutines”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EvEnd1 -&gt; </a:t>
            </a:r>
            <a:r>
              <a:rPr lang="en-US" dirty="0" err="1"/>
              <a:t>SomeNonTerminal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must </a:t>
            </a:r>
            <a:r>
              <a:rPr lang="en-US" dirty="0" err="1"/>
              <a:t>SomeNonTerminal</a:t>
            </a:r>
            <a:r>
              <a:rPr lang="en-US" dirty="0"/>
              <a:t> be?</a:t>
            </a:r>
          </a:p>
        </p:txBody>
      </p:sp>
    </p:spTree>
    <p:extLst>
      <p:ext uri="{BB962C8B-B14F-4D97-AF65-F5344CB8AC3E}">
        <p14:creationId xmlns:p14="http://schemas.microsoft.com/office/powerpoint/2010/main" val="340585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EB7F4-D941-CE4D-BF0C-D7B01A3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E58FB7-F714-F148-BEEC-0CB49D1B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EvEnd1 -&gt; </a:t>
            </a:r>
            <a:r>
              <a:rPr lang="en-US" dirty="0" err="1"/>
              <a:t>SomeNonTerminal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SomeNonTerminal</a:t>
            </a:r>
            <a:r>
              <a:rPr lang="en-US" dirty="0"/>
              <a:t> has to be Odd…</a:t>
            </a:r>
          </a:p>
        </p:txBody>
      </p:sp>
    </p:spTree>
    <p:extLst>
      <p:ext uri="{BB962C8B-B14F-4D97-AF65-F5344CB8AC3E}">
        <p14:creationId xmlns:p14="http://schemas.microsoft.com/office/powerpoint/2010/main" val="230032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5" y="1054100"/>
            <a:ext cx="3176666" cy="2067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821525-9707-3A44-9568-F80557CF27AB}"/>
              </a:ext>
            </a:extLst>
          </p:cNvPr>
          <p:cNvSpPr txBox="1"/>
          <p:nvPr/>
        </p:nvSpPr>
        <p:spPr>
          <a:xfrm flipH="1">
            <a:off x="4694682" y="1054100"/>
            <a:ext cx="19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(space for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0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4CD8D-B85C-2044-BB7E-D2E7BA56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</a:t>
            </a:r>
            <a:r>
              <a:rPr lang="en-US" dirty="0" err="1"/>
              <a:t>a^n</a:t>
            </a:r>
            <a:r>
              <a:rPr lang="en-US" dirty="0"/>
              <a:t> </a:t>
            </a:r>
            <a:r>
              <a:rPr lang="en-US" dirty="0" err="1"/>
              <a:t>b^n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15707-11B5-7F4E-A2A9-DB7ABC52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 the strings inside-out</a:t>
            </a:r>
          </a:p>
        </p:txBody>
      </p:sp>
    </p:spTree>
    <p:extLst>
      <p:ext uri="{BB962C8B-B14F-4D97-AF65-F5344CB8AC3E}">
        <p14:creationId xmlns:p14="http://schemas.microsoft.com/office/powerpoint/2010/main" val="3620178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4CD8D-B85C-2044-BB7E-D2E7BA56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Equal number of a’s and b’s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15707-11B5-7F4E-A2A9-DB7ABC522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template</a:t>
            </a:r>
          </a:p>
          <a:p>
            <a:endParaRPr lang="en-US" dirty="0"/>
          </a:p>
          <a:p>
            <a:r>
              <a:rPr lang="en-US" dirty="0"/>
              <a:t>   S -&gt; …..a…..b…..  Or S -&gt; …..b….a…..</a:t>
            </a:r>
          </a:p>
          <a:p>
            <a:endParaRPr lang="en-US" dirty="0"/>
          </a:p>
          <a:p>
            <a:r>
              <a:rPr lang="en-US" dirty="0"/>
              <a:t>CFGs have to “tally at the top” and then recurse within</a:t>
            </a:r>
          </a:p>
        </p:txBody>
      </p:sp>
    </p:spTree>
    <p:extLst>
      <p:ext uri="{BB962C8B-B14F-4D97-AF65-F5344CB8AC3E}">
        <p14:creationId xmlns:p14="http://schemas.microsoft.com/office/powerpoint/2010/main" val="2377138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E9ED-4E25-B345-9D9B-013C0574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 a’s and b’s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25099-590A-FB45-8CAB-9498F8B2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we can do a CFG of the form</a:t>
            </a:r>
          </a:p>
          <a:p>
            <a:r>
              <a:rPr lang="en-US" dirty="0"/>
              <a:t>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‘’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9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E9ED-4E25-B345-9D9B-013C0574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a CFG to a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25099-590A-FB45-8CAB-9498F8B2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“S” (the top level symbol) as the parsing goal</a:t>
            </a:r>
          </a:p>
          <a:p>
            <a:r>
              <a:rPr lang="en-US" dirty="0"/>
              <a:t>Pop the current parsing goal</a:t>
            </a:r>
          </a:p>
          <a:p>
            <a:r>
              <a:rPr lang="en-US" dirty="0"/>
              <a:t>Push the RHS of the rules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48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E9ED-4E25-B345-9D9B-013C0574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a CFG to a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25099-590A-FB45-8CAB-9498F8B2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grammar S -&gt; </a:t>
            </a:r>
            <a:r>
              <a:rPr lang="en-US" dirty="0" err="1"/>
              <a:t>aSbS</a:t>
            </a:r>
            <a:r>
              <a:rPr lang="en-US" dirty="0"/>
              <a:t> | </a:t>
            </a:r>
            <a:r>
              <a:rPr lang="en-US" dirty="0" err="1"/>
              <a:t>bSaS</a:t>
            </a:r>
            <a:r>
              <a:rPr lang="en-US" dirty="0"/>
              <a:t> | ‘’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md2mc(’’’PDA</a:t>
            </a:r>
          </a:p>
          <a:p>
            <a:pPr marL="0" indent="0">
              <a:buNone/>
            </a:pPr>
            <a:r>
              <a:rPr lang="en-US" dirty="0"/>
              <a:t>I : ‘’,’’; S -&gt; Work</a:t>
            </a:r>
          </a:p>
          <a:p>
            <a:pPr marL="0" indent="0">
              <a:buNone/>
            </a:pPr>
            <a:r>
              <a:rPr lang="en-US" dirty="0"/>
              <a:t>Work : ‘’, S -&gt; </a:t>
            </a:r>
            <a:r>
              <a:rPr lang="en-US" dirty="0" err="1"/>
              <a:t>aSbS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’’’)</a:t>
            </a:r>
          </a:p>
        </p:txBody>
      </p:sp>
    </p:spTree>
    <p:extLst>
      <p:ext uri="{BB962C8B-B14F-4D97-AF65-F5344CB8AC3E}">
        <p14:creationId xmlns:p14="http://schemas.microsoft.com/office/powerpoint/2010/main" val="339294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C0C2C-7713-0641-B1D1-B27D73E4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Grammars vs.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C1592-1E36-1643-B03C-2A15031F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grammar G1 may be ambiguous</a:t>
            </a:r>
          </a:p>
          <a:p>
            <a:r>
              <a:rPr lang="en-US" dirty="0"/>
              <a:t>Another grammar G2 such that L(G1) = L(G2) may be unambiguous</a:t>
            </a:r>
          </a:p>
          <a:p>
            <a:pPr lvl="1"/>
            <a:r>
              <a:rPr lang="en-US" dirty="0"/>
              <a:t>I.e. no string has two distinct parse trees</a:t>
            </a:r>
          </a:p>
          <a:p>
            <a:pPr lvl="1"/>
            <a:endParaRPr lang="en-US" dirty="0"/>
          </a:p>
          <a:p>
            <a:r>
              <a:rPr lang="en-US" dirty="0"/>
              <a:t>While L(G1) = L(G2), there is only one parse-tree for L(G2)</a:t>
            </a:r>
          </a:p>
          <a:p>
            <a:r>
              <a:rPr lang="en-US" dirty="0"/>
              <a:t>Parse trees determine how </a:t>
            </a:r>
          </a:p>
          <a:p>
            <a:pPr lvl="1"/>
            <a:r>
              <a:rPr lang="en-US" dirty="0"/>
              <a:t>A calculator evaluates</a:t>
            </a:r>
          </a:p>
          <a:p>
            <a:pPr lvl="1"/>
            <a:r>
              <a:rPr lang="en-US" dirty="0"/>
              <a:t>A compiler generates code</a:t>
            </a:r>
          </a:p>
          <a:p>
            <a:r>
              <a:rPr lang="en-US" dirty="0"/>
              <a:t>Let us review the expression grammar (next slide)</a:t>
            </a:r>
          </a:p>
        </p:txBody>
      </p:sp>
    </p:spTree>
    <p:extLst>
      <p:ext uri="{BB962C8B-B14F-4D97-AF65-F5344CB8AC3E}">
        <p14:creationId xmlns:p14="http://schemas.microsoft.com/office/powerpoint/2010/main" val="3870835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and Disambiguation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44DFE7-1EA2-B249-AD5D-89E1364A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" y="2838780"/>
            <a:ext cx="51054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D1C061-C62E-0C4D-B4A2-3AC7FD7A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95146"/>
            <a:ext cx="74295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32530C-D2F9-0B4C-A79B-516CD118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60" y="1133856"/>
            <a:ext cx="3334987" cy="56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and disambiguation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44DFE7-1EA2-B249-AD5D-89E1364A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" y="2838780"/>
            <a:ext cx="51054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D1C061-C62E-0C4D-B4A2-3AC7FD7A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295146"/>
            <a:ext cx="74295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32530C-D2F9-0B4C-A79B-516CD118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60" y="1133856"/>
            <a:ext cx="3334987" cy="5647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BD752A-6F42-154C-A490-6C09B036975D}"/>
              </a:ext>
            </a:extLst>
          </p:cNvPr>
          <p:cNvSpPr txBox="1"/>
          <p:nvPr/>
        </p:nvSpPr>
        <p:spPr>
          <a:xfrm>
            <a:off x="838200" y="5302580"/>
            <a:ext cx="52341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Gist : by changing the grammar,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same set of strings are still derivable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Ambiguity goes away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basic idea is to “layer the grammar”</a:t>
            </a:r>
          </a:p>
        </p:txBody>
      </p:sp>
    </p:spTree>
    <p:extLst>
      <p:ext uri="{BB962C8B-B14F-4D97-AF65-F5344CB8AC3E}">
        <p14:creationId xmlns:p14="http://schemas.microsoft.com/office/powerpoint/2010/main" val="487653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Finite control (like DFA/NFA)</a:t>
            </a:r>
          </a:p>
          <a:p>
            <a:endParaRPr lang="en-US" dirty="0"/>
          </a:p>
          <a:p>
            <a:r>
              <a:rPr lang="en-US" dirty="0"/>
              <a:t>Unbounded stack added</a:t>
            </a:r>
          </a:p>
          <a:p>
            <a:endParaRPr lang="en-US" dirty="0"/>
          </a:p>
          <a:p>
            <a:r>
              <a:rPr lang="en-US" dirty="0"/>
              <a:t>The stack models the recursion stack (in a prog language)</a:t>
            </a:r>
          </a:p>
          <a:p>
            <a:endParaRPr lang="en-US" dirty="0"/>
          </a:p>
          <a:p>
            <a:r>
              <a:rPr lang="en-US" dirty="0"/>
              <a:t>Allows us to store away information and match</a:t>
            </a:r>
          </a:p>
          <a:p>
            <a:endParaRPr lang="en-US" dirty="0"/>
          </a:p>
          <a:p>
            <a:r>
              <a:rPr lang="en-US" dirty="0"/>
              <a:t>Still no “arbitrary counting” (other than matching in stack order)</a:t>
            </a:r>
          </a:p>
        </p:txBody>
      </p:sp>
    </p:spTree>
    <p:extLst>
      <p:ext uri="{BB962C8B-B14F-4D97-AF65-F5344CB8AC3E}">
        <p14:creationId xmlns:p14="http://schemas.microsoft.com/office/powerpoint/2010/main" val="493998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PDA 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489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NFA to RE conversion: Results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0CCBF918-04E4-2649-99E9-BCAC515B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7943"/>
            <a:ext cx="3399388" cy="2211977"/>
          </a:xfrm>
          <a:prstGeom prst="rect">
            <a:avLst/>
          </a:prstGeom>
        </p:spPr>
      </p:pic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4F9A6EF2-08B4-3B4E-8F56-B8C4DE9B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7" y="3677395"/>
            <a:ext cx="5334757" cy="1894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B2EF872-BC6A-2F45-848B-BCF32F290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3938"/>
            <a:ext cx="5264900" cy="2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80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our PDAs are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7"/>
            <a:ext cx="10515600" cy="4675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input is as before</a:t>
            </a:r>
          </a:p>
          <a:p>
            <a:pPr lvl="1"/>
            <a:r>
              <a:rPr lang="en-US" dirty="0"/>
              <a:t>Contains the string to be examined</a:t>
            </a:r>
          </a:p>
          <a:p>
            <a:endParaRPr lang="en-US" dirty="0"/>
          </a:p>
          <a:p>
            <a:r>
              <a:rPr lang="en-US" dirty="0"/>
              <a:t>The stack is an unbounded last-in first-out stack</a:t>
            </a:r>
          </a:p>
          <a:p>
            <a:pPr lvl="1"/>
            <a:r>
              <a:rPr lang="en-US" dirty="0"/>
              <a:t>Like any other unbounded stack</a:t>
            </a:r>
          </a:p>
          <a:p>
            <a:pPr lvl="1"/>
            <a:endParaRPr lang="en-US" dirty="0"/>
          </a:p>
          <a:p>
            <a:r>
              <a:rPr lang="en-US" dirty="0"/>
              <a:t>We initialize the stack with # </a:t>
            </a:r>
          </a:p>
          <a:p>
            <a:pPr lvl="1"/>
            <a:r>
              <a:rPr lang="en-US" dirty="0"/>
              <a:t>A single character # sits on top of the stack when the PDA is powered up</a:t>
            </a:r>
          </a:p>
          <a:p>
            <a:pPr lvl="1"/>
            <a:r>
              <a:rPr lang="en-US" dirty="0"/>
              <a:t>The stack has nothing else (i.e. the stack has exactly one thing – the #)</a:t>
            </a:r>
          </a:p>
          <a:p>
            <a:pPr lvl="1"/>
            <a:r>
              <a:rPr lang="en-US" dirty="0"/>
              <a:t>Whenever # is on top of the stack, we know that the stack is empty</a:t>
            </a:r>
          </a:p>
          <a:p>
            <a:pPr lvl="1"/>
            <a:r>
              <a:rPr lang="en-US" dirty="0"/>
              <a:t>When we something else on top of the stack, we know it is not empty</a:t>
            </a:r>
          </a:p>
          <a:p>
            <a:pPr lvl="1"/>
            <a:r>
              <a:rPr lang="en-US" dirty="0"/>
              <a:t>… see next slide for more facts…</a:t>
            </a:r>
          </a:p>
        </p:txBody>
      </p:sp>
    </p:spTree>
    <p:extLst>
      <p:ext uri="{BB962C8B-B14F-4D97-AF65-F5344CB8AC3E}">
        <p14:creationId xmlns:p14="http://schemas.microsoft.com/office/powerpoint/2010/main" val="3045515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our PDAs are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We initialize the stack with # </a:t>
            </a:r>
          </a:p>
          <a:p>
            <a:pPr lvl="1"/>
            <a:r>
              <a:rPr lang="en-US" dirty="0"/>
              <a:t>A single character # sits on top of the stack when the PDA is powered up</a:t>
            </a:r>
          </a:p>
          <a:p>
            <a:pPr lvl="1"/>
            <a:r>
              <a:rPr lang="en-US" dirty="0"/>
              <a:t>The stack has nothing else (i.e. the stack has exactly one thing – the #)</a:t>
            </a:r>
          </a:p>
          <a:p>
            <a:pPr lvl="1"/>
            <a:r>
              <a:rPr lang="en-US" dirty="0"/>
              <a:t>Whenever # is on top of the stack, we know that the stack is empty</a:t>
            </a:r>
          </a:p>
          <a:p>
            <a:pPr lvl="1"/>
            <a:r>
              <a:rPr lang="en-US" dirty="0"/>
              <a:t>When we something else on top of the stack, we know it is not empty</a:t>
            </a:r>
          </a:p>
          <a:p>
            <a:r>
              <a:rPr lang="en-US" dirty="0"/>
              <a:t>We put something on the stack by pushing it</a:t>
            </a:r>
          </a:p>
          <a:p>
            <a:pPr lvl="1"/>
            <a:r>
              <a:rPr lang="en-US" dirty="0"/>
              <a:t>Only one character (symbol) at a time is pushed</a:t>
            </a:r>
          </a:p>
          <a:p>
            <a:r>
              <a:rPr lang="en-US" dirty="0"/>
              <a:t>We remove by popping</a:t>
            </a:r>
          </a:p>
          <a:p>
            <a:pPr lvl="1"/>
            <a:r>
              <a:rPr lang="en-US" dirty="0"/>
              <a:t>Only one symbol is popped</a:t>
            </a:r>
          </a:p>
          <a:p>
            <a:r>
              <a:rPr lang="en-US" dirty="0"/>
              <a:t>When we pop all we pushed, we see # reappear on top of the stack</a:t>
            </a:r>
          </a:p>
          <a:p>
            <a:pPr lvl="1"/>
            <a:r>
              <a:rPr lang="en-US" dirty="0"/>
              <a:t>Then we know the stack is empty!</a:t>
            </a:r>
          </a:p>
          <a:p>
            <a:pPr lvl="1"/>
            <a:r>
              <a:rPr lang="en-US" dirty="0"/>
              <a:t>That is the ONLY test for stack emptiness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20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every state (a “single circle” or ”double circle”)</a:t>
            </a:r>
          </a:p>
          <a:p>
            <a:pPr lvl="1"/>
            <a:r>
              <a:rPr lang="en-US" dirty="0"/>
              <a:t>It CAN looks at both the input </a:t>
            </a:r>
          </a:p>
          <a:p>
            <a:pPr lvl="1"/>
            <a:r>
              <a:rPr lang="en-US" dirty="0"/>
              <a:t>And the stack top</a:t>
            </a:r>
          </a:p>
          <a:p>
            <a:r>
              <a:rPr lang="en-US" dirty="0"/>
              <a:t>In every state</a:t>
            </a:r>
          </a:p>
          <a:p>
            <a:pPr lvl="1"/>
            <a:r>
              <a:rPr lang="en-US" dirty="0"/>
              <a:t>It CAN ALSO IGNORE THE INPUT</a:t>
            </a:r>
          </a:p>
          <a:p>
            <a:pPr lvl="1"/>
            <a:r>
              <a:rPr lang="en-US" dirty="0"/>
              <a:t>It CAN ALSO IGNORE THE STACK</a:t>
            </a:r>
          </a:p>
          <a:p>
            <a:pPr lvl="1"/>
            <a:r>
              <a:rPr lang="en-US" dirty="0"/>
              <a:t>It can ignore both</a:t>
            </a:r>
          </a:p>
          <a:p>
            <a:pPr lvl="1"/>
            <a:r>
              <a:rPr lang="en-US" dirty="0"/>
              <a:t>It can ignore neither</a:t>
            </a:r>
          </a:p>
          <a:p>
            <a:r>
              <a:rPr lang="en-US" dirty="0"/>
              <a:t>It chooses a step based on how you have programmed the PDA</a:t>
            </a:r>
          </a:p>
          <a:p>
            <a:pPr lvl="1"/>
            <a:r>
              <a:rPr lang="en-US" dirty="0"/>
              <a:t>Programming the PDA means providing it with transitions</a:t>
            </a:r>
          </a:p>
          <a:p>
            <a:pPr lvl="1"/>
            <a:r>
              <a:rPr lang="en-US" dirty="0"/>
              <a:t>…more facts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551536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PDA is deemed to have accepted a string </a:t>
            </a:r>
          </a:p>
          <a:p>
            <a:pPr marL="0" indent="0">
              <a:buNone/>
            </a:pPr>
            <a:r>
              <a:rPr lang="en-US" dirty="0"/>
              <a:t>  when it “accepts by final state”</a:t>
            </a:r>
          </a:p>
          <a:p>
            <a:r>
              <a:rPr lang="en-US" sz="1100" dirty="0"/>
              <a:t>A PDA is also deemed to have accepted a string</a:t>
            </a:r>
          </a:p>
          <a:p>
            <a:pPr marL="0" indent="0">
              <a:buNone/>
            </a:pPr>
            <a:r>
              <a:rPr lang="en-US" sz="1100" dirty="0"/>
              <a:t>      when it empties the stack – we will NEVER study this idea in this course 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275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PDA is deemed to have accepted a string </a:t>
            </a:r>
          </a:p>
          <a:p>
            <a:pPr marL="0" indent="0">
              <a:buNone/>
            </a:pPr>
            <a:r>
              <a:rPr lang="en-US" dirty="0"/>
              <a:t>  when it “accepts by final state”</a:t>
            </a:r>
          </a:p>
          <a:p>
            <a:r>
              <a:rPr lang="en-US" dirty="0"/>
              <a:t>ALL OUR PDAs are non-deterministic</a:t>
            </a:r>
          </a:p>
          <a:p>
            <a:pPr lvl="1"/>
            <a:r>
              <a:rPr lang="en-US" dirty="0"/>
              <a:t>Deterministic PDAs are there</a:t>
            </a:r>
          </a:p>
          <a:p>
            <a:pPr lvl="1"/>
            <a:r>
              <a:rPr lang="en-US" dirty="0"/>
              <a:t>They are useless for us</a:t>
            </a:r>
          </a:p>
          <a:p>
            <a:pPr lvl="2"/>
            <a:r>
              <a:rPr lang="en-US" dirty="0"/>
              <a:t>Some others care about them</a:t>
            </a:r>
          </a:p>
        </p:txBody>
      </p:sp>
    </p:spTree>
    <p:extLst>
      <p:ext uri="{BB962C8B-B14F-4D97-AF65-F5344CB8AC3E}">
        <p14:creationId xmlns:p14="http://schemas.microsoft.com/office/powerpoint/2010/main" val="172708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A6A8-FBC2-CF4B-8A98-4FD7508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PDA accepts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CCFC9-5D78-5B4C-9609-E0C1013C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7"/>
            <a:ext cx="10515600" cy="48475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PDA is deemed to have accepted a string </a:t>
            </a:r>
          </a:p>
          <a:p>
            <a:pPr marL="0" indent="0">
              <a:buNone/>
            </a:pPr>
            <a:r>
              <a:rPr lang="en-US" dirty="0"/>
              <a:t>  when it “accepts by final state” </a:t>
            </a:r>
          </a:p>
          <a:p>
            <a:r>
              <a:rPr lang="en-US" dirty="0"/>
              <a:t>ALL OUR PDAs are non-deterministic</a:t>
            </a:r>
          </a:p>
          <a:p>
            <a:pPr lvl="1"/>
            <a:r>
              <a:rPr lang="en-US" dirty="0"/>
              <a:t>Deterministic PDAs are there</a:t>
            </a:r>
          </a:p>
          <a:p>
            <a:pPr lvl="1"/>
            <a:r>
              <a:rPr lang="en-US" dirty="0"/>
              <a:t>They are useless for us</a:t>
            </a:r>
          </a:p>
          <a:p>
            <a:pPr lvl="2"/>
            <a:r>
              <a:rPr lang="en-US" dirty="0"/>
              <a:t>Some others care about them</a:t>
            </a:r>
          </a:p>
          <a:p>
            <a:r>
              <a:rPr lang="en-US" dirty="0"/>
              <a:t>THEREFORE we can say</a:t>
            </a:r>
          </a:p>
          <a:p>
            <a:pPr lvl="1"/>
            <a:r>
              <a:rPr lang="en-US" dirty="0"/>
              <a:t>A PDA accepts a string when ONE OF ITS NON-DETERMINISTIC journeys ends up in a final state ( an “F” or “IF” state) </a:t>
            </a:r>
          </a:p>
          <a:p>
            <a:pPr lvl="2"/>
            <a:r>
              <a:rPr lang="en-US" dirty="0"/>
              <a:t>With the input all gone – fully consumed</a:t>
            </a:r>
          </a:p>
          <a:p>
            <a:pPr lvl="2"/>
            <a:r>
              <a:rPr lang="en-US" dirty="0"/>
              <a:t>The stack may have stuff in it or nothing in it</a:t>
            </a:r>
          </a:p>
          <a:p>
            <a:pPr lvl="2"/>
            <a:r>
              <a:rPr lang="en-US" dirty="0"/>
              <a:t>The contents of the stack are immaterial when the PDA “accepts”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I.e. acceptance == IN A FINAL STATE + INPUTS ALL-GONE!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08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18383"/>
            <a:ext cx="10515600" cy="462188"/>
          </a:xfrm>
        </p:spPr>
        <p:txBody>
          <a:bodyPr>
            <a:normAutofit fontScale="90000"/>
          </a:bodyPr>
          <a:lstStyle/>
          <a:p>
            <a:r>
              <a:rPr lang="en-US" dirty="0"/>
              <a:t>PDA ex2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6" y="580571"/>
            <a:ext cx="9505308" cy="5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9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40"/>
            <a:ext cx="10515600" cy="375103"/>
          </a:xfrm>
        </p:spPr>
        <p:txBody>
          <a:bodyPr>
            <a:normAutofit fontScale="90000"/>
          </a:bodyPr>
          <a:lstStyle/>
          <a:p>
            <a:r>
              <a:rPr lang="en-US"/>
              <a:t>PDA ex3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0"/>
            <a:ext cx="4885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32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2188"/>
          </a:xfrm>
        </p:spPr>
        <p:txBody>
          <a:bodyPr>
            <a:normAutofit fontScale="90000"/>
          </a:bodyPr>
          <a:lstStyle/>
          <a:p>
            <a:r>
              <a:rPr lang="en-US" dirty="0"/>
              <a:t>PDA ex4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3" y="-72571"/>
            <a:ext cx="8383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86" y="161926"/>
            <a:ext cx="10515600" cy="404131"/>
          </a:xfrm>
        </p:spPr>
        <p:txBody>
          <a:bodyPr>
            <a:normAutofit fontScale="90000"/>
          </a:bodyPr>
          <a:lstStyle/>
          <a:p>
            <a:r>
              <a:rPr lang="en-US" dirty="0"/>
              <a:t>PDA ex5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14" y="0"/>
            <a:ext cx="865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7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Another example of NFA to RE</a:t>
            </a:r>
          </a:p>
        </p:txBody>
      </p:sp>
      <p:pic>
        <p:nvPicPr>
          <p:cNvPr id="4" name="Picture 3" descr="A picture containing object, indoor, wall, clock&#10;&#10;Description automatically generated">
            <a:extLst>
              <a:ext uri="{FF2B5EF4-FFF2-40B4-BE49-F238E27FC236}">
                <a16:creationId xmlns:a16="http://schemas.microsoft.com/office/drawing/2014/main" xmlns="" id="{6104DC7E-7971-784B-87DF-5BD77931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6" y="957943"/>
            <a:ext cx="4341114" cy="1917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DAE6B9-4DE5-0A4E-A767-211C169B0617}"/>
              </a:ext>
            </a:extLst>
          </p:cNvPr>
          <p:cNvSpPr txBox="1"/>
          <p:nvPr/>
        </p:nvSpPr>
        <p:spPr>
          <a:xfrm flipH="1">
            <a:off x="5437632" y="870958"/>
            <a:ext cx="19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(space for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176440"/>
            <a:ext cx="10515600" cy="418645"/>
          </a:xfrm>
        </p:spPr>
        <p:txBody>
          <a:bodyPr>
            <a:normAutofit fontScale="90000"/>
          </a:bodyPr>
          <a:lstStyle/>
          <a:p>
            <a:r>
              <a:rPr lang="en-US" dirty="0"/>
              <a:t>PDA ex6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0"/>
            <a:ext cx="864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94FA6-3605-5343-9408-135873D7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PDA for #a = 2 times #b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17DC0-886C-7D48-A6F6-BF543E54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trick to do this “double match”</a:t>
            </a:r>
          </a:p>
          <a:p>
            <a:r>
              <a:rPr lang="en-US" dirty="0"/>
              <a:t>Implement it exploiting nondeterminism</a:t>
            </a:r>
          </a:p>
          <a:p>
            <a:endParaRPr lang="en-US" dirty="0"/>
          </a:p>
          <a:p>
            <a:r>
              <a:rPr lang="en-US" dirty="0"/>
              <a:t>Now try other variants</a:t>
            </a:r>
          </a:p>
          <a:p>
            <a:pPr lvl="1"/>
            <a:r>
              <a:rPr lang="en-US" dirty="0"/>
              <a:t>#a = 2#b + #c 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7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A0936-7C86-424A-8815-F06D673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58AC0-E302-6649-B3C8-56598B95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num a's = 2 times num b's</a:t>
            </a:r>
          </a:p>
          <a:p>
            <a:pPr marL="0" indent="0">
              <a:buNone/>
            </a:pPr>
            <a:r>
              <a:rPr lang="en-US" sz="2000" dirty="0"/>
              <a:t># for every b, match two a's</a:t>
            </a:r>
          </a:p>
          <a:p>
            <a:pPr marL="0" indent="0">
              <a:buNone/>
            </a:pPr>
            <a:r>
              <a:rPr lang="en-US" sz="2000" dirty="0"/>
              <a:t># idea : currency conversion: each b is converted into two c's</a:t>
            </a:r>
          </a:p>
          <a:p>
            <a:pPr marL="0" indent="0">
              <a:buNone/>
            </a:pPr>
            <a:r>
              <a:rPr lang="en-US" sz="2000" dirty="0"/>
              <a:t>P2a1b = md2mc('''PDA</a:t>
            </a:r>
          </a:p>
          <a:p>
            <a:pPr marL="0" indent="0">
              <a:buNone/>
            </a:pPr>
            <a:r>
              <a:rPr lang="en-US" sz="2000" dirty="0"/>
              <a:t>I : a,#; a# -&gt; I</a:t>
            </a:r>
          </a:p>
          <a:p>
            <a:pPr marL="0" indent="0">
              <a:buNone/>
            </a:pPr>
            <a:r>
              <a:rPr lang="en-US" sz="2000" dirty="0"/>
              <a:t>I : </a:t>
            </a:r>
            <a:r>
              <a:rPr lang="en-US" sz="2000" dirty="0" err="1"/>
              <a:t>a,a</a:t>
            </a:r>
            <a:r>
              <a:rPr lang="en-US" sz="2000" dirty="0"/>
              <a:t>; aa -&gt; I</a:t>
            </a:r>
          </a:p>
          <a:p>
            <a:pPr marL="0" indent="0">
              <a:buNone/>
            </a:pPr>
            <a:r>
              <a:rPr lang="en-US" sz="2000" dirty="0"/>
              <a:t>I : b,#; cc# -&gt; I</a:t>
            </a:r>
          </a:p>
          <a:p>
            <a:pPr marL="0" indent="0">
              <a:buNone/>
            </a:pPr>
            <a:r>
              <a:rPr lang="en-US" sz="2000" dirty="0"/>
              <a:t>I : </a:t>
            </a:r>
            <a:r>
              <a:rPr lang="en-US" sz="2000" dirty="0" err="1"/>
              <a:t>a,c</a:t>
            </a:r>
            <a:r>
              <a:rPr lang="en-US" sz="2000" dirty="0"/>
              <a:t>; '' -&gt; I</a:t>
            </a:r>
          </a:p>
          <a:p>
            <a:pPr marL="0" indent="0">
              <a:buNone/>
            </a:pPr>
            <a:r>
              <a:rPr lang="en-US" sz="2000" dirty="0"/>
              <a:t>I : </a:t>
            </a:r>
            <a:r>
              <a:rPr lang="en-US" sz="2000" dirty="0" err="1"/>
              <a:t>b,a</a:t>
            </a:r>
            <a:r>
              <a:rPr lang="en-US" sz="2000" dirty="0"/>
              <a:t>; '' -&gt; W</a:t>
            </a:r>
          </a:p>
          <a:p>
            <a:pPr marL="0" indent="0">
              <a:buNone/>
            </a:pPr>
            <a:r>
              <a:rPr lang="en-US" sz="2000" dirty="0"/>
              <a:t>W  : '',a; '' -&gt; I</a:t>
            </a:r>
          </a:p>
          <a:p>
            <a:pPr marL="0" indent="0">
              <a:buNone/>
            </a:pPr>
            <a:r>
              <a:rPr lang="en-US" sz="2000" dirty="0"/>
              <a:t>W  : '',#; c  -&gt; I</a:t>
            </a:r>
          </a:p>
          <a:p>
            <a:pPr marL="0" indent="0">
              <a:buNone/>
            </a:pPr>
            <a:r>
              <a:rPr lang="en-US" sz="2000" dirty="0"/>
              <a:t>I : '',''; '' -&gt; F</a:t>
            </a:r>
          </a:p>
          <a:p>
            <a:pPr marL="0" indent="0">
              <a:buNone/>
            </a:pPr>
            <a:r>
              <a:rPr lang="en-US" sz="2000" dirty="0"/>
              <a:t>''')</a:t>
            </a:r>
          </a:p>
        </p:txBody>
      </p:sp>
    </p:spTree>
    <p:extLst>
      <p:ext uri="{BB962C8B-B14F-4D97-AF65-F5344CB8AC3E}">
        <p14:creationId xmlns:p14="http://schemas.microsoft.com/office/powerpoint/2010/main" val="4113134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94FA6-3605-5343-9408-135873D7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PDA or CFG first?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17DC0-886C-7D48-A6F6-BF543E54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language</a:t>
            </a:r>
          </a:p>
          <a:p>
            <a:endParaRPr lang="en-US" dirty="0"/>
          </a:p>
          <a:p>
            <a:r>
              <a:rPr lang="en-US" dirty="0"/>
              <a:t>Design a PDA for #1 &gt; #0</a:t>
            </a:r>
          </a:p>
          <a:p>
            <a:endParaRPr lang="en-US" dirty="0"/>
          </a:p>
          <a:p>
            <a:pPr lvl="1"/>
            <a:r>
              <a:rPr lang="en-US" dirty="0"/>
              <a:t>VERSUS</a:t>
            </a:r>
          </a:p>
          <a:p>
            <a:endParaRPr lang="en-US" dirty="0"/>
          </a:p>
          <a:p>
            <a:r>
              <a:rPr lang="en-US" dirty="0"/>
              <a:t>Design a CFG for #1 &gt; #0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7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5" y="132898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/>
              <a:t>Once you are an expert, do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01900"/>
            <a:ext cx="8216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24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E3C9D-7737-EC47-8684-0A1828E6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F92AE9-F114-AD49-94D7-A8955E52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CFG for “equal a’s and b’s”</a:t>
            </a:r>
          </a:p>
          <a:p>
            <a:r>
              <a:rPr lang="en-US" dirty="0"/>
              <a:t>Translate this CFG into a PDA using a standard algorithm that imitates parsing</a:t>
            </a:r>
          </a:p>
        </p:txBody>
      </p:sp>
    </p:spTree>
    <p:extLst>
      <p:ext uri="{BB962C8B-B14F-4D97-AF65-F5344CB8AC3E}">
        <p14:creationId xmlns:p14="http://schemas.microsoft.com/office/powerpoint/2010/main" val="717743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Walk the Kleene-Pipeline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3992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918854" y="2438400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6510" y="2239925"/>
            <a:ext cx="94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NFA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82238" y="2438400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9894" y="2239925"/>
            <a:ext cx="934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  <a:r>
              <a:rPr lang="en-US" sz="3600"/>
              <a:t>FA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182057" y="2239925"/>
            <a:ext cx="170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minDFA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7634401" y="2438399"/>
            <a:ext cx="1177636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10800000">
            <a:off x="3754581" y="3200400"/>
            <a:ext cx="2881744" cy="8589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0800000">
            <a:off x="838200" y="3243229"/>
            <a:ext cx="2881744" cy="8589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0203" y="1617782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</a:t>
            </a:r>
          </a:p>
          <a:p>
            <a:r>
              <a:rPr lang="en-US" dirty="0"/>
              <a:t>Again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5408" y="1479282"/>
            <a:ext cx="914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</a:t>
            </a:r>
          </a:p>
          <a:p>
            <a:r>
              <a:rPr lang="en-US" dirty="0"/>
              <a:t>Once</a:t>
            </a:r>
          </a:p>
          <a:p>
            <a:r>
              <a:rPr lang="en-US" dirty="0"/>
              <a:t>More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16926" y="1479282"/>
            <a:ext cx="1025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</a:t>
            </a:r>
          </a:p>
          <a:p>
            <a:r>
              <a:rPr lang="en-US" dirty="0"/>
              <a:t>Once</a:t>
            </a:r>
          </a:p>
          <a:p>
            <a:r>
              <a:rPr lang="en-US" dirty="0"/>
              <a:t>More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9715" y="4248835"/>
            <a:ext cx="2316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Trivial, but a Useful</a:t>
            </a:r>
          </a:p>
          <a:p>
            <a:r>
              <a:rPr lang="en-US" dirty="0"/>
              <a:t>Stepping-Stone </a:t>
            </a:r>
          </a:p>
          <a:p>
            <a:r>
              <a:rPr lang="en-US" dirty="0"/>
              <a:t>(this way we don’t</a:t>
            </a:r>
          </a:p>
          <a:p>
            <a:r>
              <a:rPr lang="en-US" dirty="0"/>
              <a:t>need to implement</a:t>
            </a:r>
          </a:p>
          <a:p>
            <a:r>
              <a:rPr lang="en-US" dirty="0"/>
              <a:t>a separate DFA to RE</a:t>
            </a:r>
          </a:p>
          <a:p>
            <a:r>
              <a:rPr lang="en-US" dirty="0"/>
              <a:t>procedure)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0887" y="4288327"/>
            <a:ext cx="134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Brand New</a:t>
            </a:r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The Postage-Stamp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137227"/>
            <a:ext cx="11150600" cy="5359400"/>
          </a:xfrm>
          <a:prstGeom prst="rect">
            <a:avLst/>
          </a:prstGeom>
        </p:spPr>
      </p:pic>
      <p:cxnSp>
        <p:nvCxnSpPr>
          <p:cNvPr id="8" name="Curved Connector 7"/>
          <p:cNvCxnSpPr>
            <a:cxnSpLocks/>
          </p:cNvCxnSpPr>
          <p:nvPr/>
        </p:nvCxnSpPr>
        <p:spPr>
          <a:xfrm rot="16200000" flipH="1">
            <a:off x="3436086" y="985493"/>
            <a:ext cx="4967369" cy="49122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9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RE </a:t>
            </a:r>
            <a:r>
              <a:rPr lang="en-US" sz="3200" dirty="0">
                <a:sym typeface="Wingdings"/>
              </a:rPr>
              <a:t> NFA examples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18" y="0"/>
            <a:ext cx="488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3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What are 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7458E-911B-7B42-BBF9-0E3D8F3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344"/>
            <a:ext cx="10515600" cy="711791"/>
          </a:xfrm>
        </p:spPr>
        <p:txBody>
          <a:bodyPr>
            <a:normAutofit/>
          </a:bodyPr>
          <a:lstStyle/>
          <a:p>
            <a:r>
              <a:rPr lang="en-US" dirty="0"/>
              <a:t>Lecture 11, covering many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309" y="1634836"/>
            <a:ext cx="74485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/>
              <a:t>Ch11 basics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Basics of CFL and CFG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/>
              <a:t>Ch12 basics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Basics of PDA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Conversion of CFG to PDA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/>
              <a:t>Ch9 and before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NFA to RE and related topics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0165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361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2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26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4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A0FFD-4683-F944-A4E3-B922CB80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/>
          </a:bodyPr>
          <a:lstStyle/>
          <a:p>
            <a:r>
              <a:rPr lang="en-US" sz="3200" dirty="0"/>
              <a:t>Cover RE </a:t>
            </a:r>
            <a:r>
              <a:rPr lang="en-US" sz="3200" dirty="0">
                <a:sym typeface="Wingdings"/>
              </a:rPr>
              <a:t> NFA for each case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69818" y="1219200"/>
            <a:ext cx="51523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 Epsilon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 a in Sigma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+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R1 and R2 are RE, then R1    R2     is an RE 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If R is an RE, then ( R ) 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If R is an RE, then R*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Nothing else is an RE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BB6F9-FAB7-6D48-A603-86B4D6EF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Grammars are widely used: e.g.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BB6C0-F2F6-4840-A54B-0CCB3FEE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79164"/>
          </a:xfrm>
        </p:spPr>
        <p:txBody>
          <a:bodyPr/>
          <a:lstStyle/>
          <a:p>
            <a:r>
              <a:rPr lang="en-US" sz="1400" dirty="0"/>
              <a:t>From </a:t>
            </a:r>
            <a:r>
              <a:rPr lang="en-US" sz="1400" dirty="0">
                <a:hlinkClick r:id="rId2"/>
              </a:rPr>
              <a:t>http://www.cs.uccs.edu/~jkalita/work/cs589/2010/12Grammars.pdf</a:t>
            </a:r>
            <a:endParaRPr lang="en-US" sz="1400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FBEEF8F0-C2D8-574D-A547-846963EA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94" y="1446921"/>
            <a:ext cx="7550613" cy="51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BB6F9-FAB7-6D48-A603-86B4D6EF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Grammars used for Formal Languages also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(also known as Regular Grammars)</a:t>
            </a:r>
          </a:p>
          <a:p>
            <a:r>
              <a:rPr lang="en-US" dirty="0"/>
              <a:t>Context-free Grammars (we are about to study this now)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Later we will mention the Chomsky Hierarchy that includes:</a:t>
            </a:r>
          </a:p>
          <a:p>
            <a:pPr lvl="1"/>
            <a:r>
              <a:rPr lang="en-US" dirty="0"/>
              <a:t>Context-sensitive grammars</a:t>
            </a:r>
          </a:p>
          <a:p>
            <a:pPr lvl="1"/>
            <a:r>
              <a:rPr lang="en-US" dirty="0"/>
              <a:t>Unrestricted grammars</a:t>
            </a:r>
          </a:p>
        </p:txBody>
      </p:sp>
    </p:spTree>
    <p:extLst>
      <p:ext uri="{BB962C8B-B14F-4D97-AF65-F5344CB8AC3E}">
        <p14:creationId xmlns:p14="http://schemas.microsoft.com/office/powerpoint/2010/main" val="148502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56303-7D29-EA4E-970A-9B2D9E5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study</a:t>
            </a:r>
            <a:r>
              <a:rPr lang="en-US" dirty="0">
                <a:solidFill>
                  <a:srgbClr val="FF0000"/>
                </a:solidFill>
              </a:rPr>
              <a:t> Languages </a:t>
            </a:r>
            <a:r>
              <a:rPr lang="en-US" dirty="0"/>
              <a:t>&amp; </a:t>
            </a:r>
            <a:r>
              <a:rPr lang="en-US" dirty="0">
                <a:solidFill>
                  <a:srgbClr val="08E039"/>
                </a:solidFill>
              </a:rPr>
              <a:t>Grammars</a:t>
            </a:r>
            <a:r>
              <a:rPr lang="en-US" dirty="0"/>
              <a:t> &amp; </a:t>
            </a:r>
            <a:r>
              <a:rPr lang="en-US" dirty="0">
                <a:solidFill>
                  <a:srgbClr val="0096FF"/>
                </a:solidFill>
              </a:rPr>
              <a:t>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890C0-7ECD-BC41-B016-49177ECE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Languages</a:t>
            </a:r>
            <a:r>
              <a:rPr lang="en-US" dirty="0"/>
              <a:t> versus </a:t>
            </a:r>
            <a:r>
              <a:rPr lang="en-US" dirty="0">
                <a:solidFill>
                  <a:srgbClr val="08E039"/>
                </a:solidFill>
              </a:rPr>
              <a:t>Grammars</a:t>
            </a:r>
            <a:r>
              <a:rPr lang="en-US" dirty="0"/>
              <a:t> versus </a:t>
            </a:r>
            <a:r>
              <a:rPr lang="en-US" dirty="0">
                <a:solidFill>
                  <a:srgbClr val="0096FF"/>
                </a:solidFill>
              </a:rPr>
              <a:t>Machines</a:t>
            </a:r>
          </a:p>
          <a:p>
            <a:endParaRPr lang="en-US" dirty="0">
              <a:solidFill>
                <a:srgbClr val="0096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Regular languages </a:t>
            </a:r>
            <a:r>
              <a:rPr lang="mr-IN" dirty="0">
                <a:solidFill>
                  <a:srgbClr val="0096FF"/>
                </a:solidFill>
              </a:rPr>
              <a:t>–</a:t>
            </a:r>
            <a:r>
              <a:rPr lang="en-US" dirty="0">
                <a:solidFill>
                  <a:srgbClr val="0096FF"/>
                </a:solidFill>
              </a:rPr>
              <a:t> </a:t>
            </a:r>
            <a:r>
              <a:rPr lang="en-US" dirty="0">
                <a:solidFill>
                  <a:srgbClr val="08E039"/>
                </a:solidFill>
              </a:rPr>
              <a:t>Regular Expressions </a:t>
            </a:r>
            <a:r>
              <a:rPr lang="mr-IN" dirty="0">
                <a:solidFill>
                  <a:srgbClr val="0096FF"/>
                </a:solidFill>
              </a:rPr>
              <a:t>–</a:t>
            </a:r>
            <a:r>
              <a:rPr lang="en-US" dirty="0">
                <a:solidFill>
                  <a:srgbClr val="0096FF"/>
                </a:solidFill>
              </a:rPr>
              <a:t> NFA </a:t>
            </a:r>
          </a:p>
          <a:p>
            <a:endParaRPr lang="en-US" dirty="0">
              <a:solidFill>
                <a:srgbClr val="0096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Context-free languages </a:t>
            </a:r>
            <a:r>
              <a:rPr lang="mr-IN" dirty="0">
                <a:solidFill>
                  <a:srgbClr val="0096FF"/>
                </a:solidFill>
              </a:rPr>
              <a:t>–</a:t>
            </a:r>
            <a:r>
              <a:rPr lang="en-US" dirty="0">
                <a:solidFill>
                  <a:srgbClr val="0096FF"/>
                </a:solidFill>
              </a:rPr>
              <a:t> </a:t>
            </a:r>
            <a:r>
              <a:rPr lang="en-US" dirty="0">
                <a:solidFill>
                  <a:srgbClr val="08E039"/>
                </a:solidFill>
              </a:rPr>
              <a:t>Context-free Grammars </a:t>
            </a:r>
            <a:r>
              <a:rPr lang="en-US" dirty="0">
                <a:solidFill>
                  <a:srgbClr val="0096FF"/>
                </a:solidFill>
              </a:rPr>
              <a:t>- PDA</a:t>
            </a:r>
          </a:p>
          <a:p>
            <a:endParaRPr lang="en-US" dirty="0">
              <a:solidFill>
                <a:srgbClr val="0096FF"/>
              </a:solidFill>
            </a:endParaRPr>
          </a:p>
          <a:p>
            <a:endParaRPr lang="en-US" dirty="0">
              <a:solidFill>
                <a:srgbClr val="00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0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12847</TotalTime>
  <Words>2401</Words>
  <Application>Microsoft Macintosh PowerPoint</Application>
  <PresentationFormat>Widescreen</PresentationFormat>
  <Paragraphs>470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Calibri</vt:lpstr>
      <vt:lpstr>Helvetica Light</vt:lpstr>
      <vt:lpstr>Mangal</vt:lpstr>
      <vt:lpstr>Trebuchet MS</vt:lpstr>
      <vt:lpstr>Wingdings</vt:lpstr>
      <vt:lpstr>Arial</vt:lpstr>
      <vt:lpstr>Office Theme</vt:lpstr>
      <vt:lpstr>CS 3100, Models of Computation, Spring 20, Lec 11</vt:lpstr>
      <vt:lpstr>NFA to RE conversion</vt:lpstr>
      <vt:lpstr>NFA to RE conversion</vt:lpstr>
      <vt:lpstr>NFA to RE conversion: Results</vt:lpstr>
      <vt:lpstr>Another example of NFA to RE</vt:lpstr>
      <vt:lpstr>Lecture 11, covering many topics</vt:lpstr>
      <vt:lpstr>Grammars are widely used: e.g. English</vt:lpstr>
      <vt:lpstr>Grammars used for Formal Languages also</vt:lpstr>
      <vt:lpstr>We study Languages &amp; Grammars &amp; Machines</vt:lpstr>
      <vt:lpstr>Example of design</vt:lpstr>
      <vt:lpstr>Language L_wwr and PL proof of non-reg.</vt:lpstr>
      <vt:lpstr>A CFG for L_wwr</vt:lpstr>
      <vt:lpstr>How to read/interpret a PDA</vt:lpstr>
      <vt:lpstr>Example PDA</vt:lpstr>
      <vt:lpstr>A PDA directly from L_wwr</vt:lpstr>
      <vt:lpstr>A PDA by converting L_wwr’s CFG to a PDA</vt:lpstr>
      <vt:lpstr>Basics</vt:lpstr>
      <vt:lpstr>Grammars</vt:lpstr>
      <vt:lpstr>A Formal Grammar and its Parse Tree</vt:lpstr>
      <vt:lpstr>Context-free Grammars: Derivation Sequences</vt:lpstr>
      <vt:lpstr>Important Notational Convention</vt:lpstr>
      <vt:lpstr>Exercises</vt:lpstr>
      <vt:lpstr>Exercises</vt:lpstr>
      <vt:lpstr>ExerciseS</vt:lpstr>
      <vt:lpstr>Solutions for Odd Length: All are OK for us</vt:lpstr>
      <vt:lpstr>Related Exercise</vt:lpstr>
      <vt:lpstr>Solution for Even and Odd</vt:lpstr>
      <vt:lpstr>Exercises</vt:lpstr>
      <vt:lpstr>Exercises</vt:lpstr>
      <vt:lpstr>Exercise: a^n b^n</vt:lpstr>
      <vt:lpstr>Exercise: Equal number of a’s and b’s</vt:lpstr>
      <vt:lpstr>Equal a’s and b’s</vt:lpstr>
      <vt:lpstr>Converting a CFG to a PDA</vt:lpstr>
      <vt:lpstr>Converting a CFG to a PDA</vt:lpstr>
      <vt:lpstr>Grammars vs. Ambiguity</vt:lpstr>
      <vt:lpstr>Ambiguity and Disambiguation</vt:lpstr>
      <vt:lpstr>Ambiguity and disambiguation</vt:lpstr>
      <vt:lpstr>Pushdown Automata</vt:lpstr>
      <vt:lpstr>PDA ex</vt:lpstr>
      <vt:lpstr>How our PDAs are set up</vt:lpstr>
      <vt:lpstr>How our PDAs are set up</vt:lpstr>
      <vt:lpstr>How a PDA accepts a string</vt:lpstr>
      <vt:lpstr>How a PDA accepts a string</vt:lpstr>
      <vt:lpstr>How a PDA accepts a string</vt:lpstr>
      <vt:lpstr>How a PDA accepts a string</vt:lpstr>
      <vt:lpstr>PDA ex2</vt:lpstr>
      <vt:lpstr>PDA ex3</vt:lpstr>
      <vt:lpstr>PDA ex4</vt:lpstr>
      <vt:lpstr>PDA ex5</vt:lpstr>
      <vt:lpstr>PDA ex6</vt:lpstr>
      <vt:lpstr>Design a PDA for #a = 2 times #b</vt:lpstr>
      <vt:lpstr>Solution</vt:lpstr>
      <vt:lpstr>Design a PDA or CFG first?</vt:lpstr>
      <vt:lpstr>Once you are an expert, do this</vt:lpstr>
      <vt:lpstr>Putting it all together</vt:lpstr>
      <vt:lpstr>Walk the Kleene-Pipeline</vt:lpstr>
      <vt:lpstr>The Postage-Stamp Problem</vt:lpstr>
      <vt:lpstr>RE  NFA examples</vt:lpstr>
      <vt:lpstr>What are RE?</vt:lpstr>
      <vt:lpstr>Cover RE  NFA for each case</vt:lpstr>
      <vt:lpstr>Cover RE  NFA for each case</vt:lpstr>
      <vt:lpstr>Cover RE  NFA for each case</vt:lpstr>
      <vt:lpstr>Cover RE  NFA for each case</vt:lpstr>
      <vt:lpstr>Cover RE  NFA for each case</vt:lpstr>
      <vt:lpstr>Cover RE  NFA for each case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505</cp:revision>
  <cp:lastPrinted>2019-09-12T15:19:07Z</cp:lastPrinted>
  <dcterms:created xsi:type="dcterms:W3CDTF">2017-08-23T19:27:01Z</dcterms:created>
  <dcterms:modified xsi:type="dcterms:W3CDTF">2020-02-19T19:58:18Z</dcterms:modified>
</cp:coreProperties>
</file>