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7"/>
  </p:notesMasterIdLst>
  <p:handoutMasterIdLst>
    <p:handoutMasterId r:id="rId58"/>
  </p:handoutMasterIdLst>
  <p:sldIdLst>
    <p:sldId id="414" r:id="rId2"/>
    <p:sldId id="891" r:id="rId3"/>
    <p:sldId id="892" r:id="rId4"/>
    <p:sldId id="903" r:id="rId5"/>
    <p:sldId id="256" r:id="rId6"/>
    <p:sldId id="283" r:id="rId7"/>
    <p:sldId id="287" r:id="rId8"/>
    <p:sldId id="257" r:id="rId9"/>
    <p:sldId id="277" r:id="rId10"/>
    <p:sldId id="258" r:id="rId11"/>
    <p:sldId id="276" r:id="rId12"/>
    <p:sldId id="893" r:id="rId13"/>
    <p:sldId id="853" r:id="rId14"/>
    <p:sldId id="854" r:id="rId15"/>
    <p:sldId id="856" r:id="rId16"/>
    <p:sldId id="870" r:id="rId17"/>
    <p:sldId id="863" r:id="rId18"/>
    <p:sldId id="864" r:id="rId19"/>
    <p:sldId id="826" r:id="rId20"/>
    <p:sldId id="841" r:id="rId21"/>
    <p:sldId id="894" r:id="rId22"/>
    <p:sldId id="797" r:id="rId23"/>
    <p:sldId id="895" r:id="rId24"/>
    <p:sldId id="889" r:id="rId25"/>
    <p:sldId id="888" r:id="rId26"/>
    <p:sldId id="836" r:id="rId27"/>
    <p:sldId id="837" r:id="rId28"/>
    <p:sldId id="838" r:id="rId29"/>
    <p:sldId id="839" r:id="rId30"/>
    <p:sldId id="840" r:id="rId31"/>
    <p:sldId id="896" r:id="rId32"/>
    <p:sldId id="897" r:id="rId33"/>
    <p:sldId id="898" r:id="rId34"/>
    <p:sldId id="899" r:id="rId35"/>
    <p:sldId id="866" r:id="rId36"/>
    <p:sldId id="859" r:id="rId37"/>
    <p:sldId id="795" r:id="rId38"/>
    <p:sldId id="900" r:id="rId39"/>
    <p:sldId id="811" r:id="rId40"/>
    <p:sldId id="901" r:id="rId41"/>
    <p:sldId id="810" r:id="rId42"/>
    <p:sldId id="812" r:id="rId43"/>
    <p:sldId id="813" r:id="rId44"/>
    <p:sldId id="814" r:id="rId45"/>
    <p:sldId id="833" r:id="rId46"/>
    <p:sldId id="815" r:id="rId47"/>
    <p:sldId id="902" r:id="rId48"/>
    <p:sldId id="816" r:id="rId49"/>
    <p:sldId id="827" r:id="rId50"/>
    <p:sldId id="828" r:id="rId51"/>
    <p:sldId id="829" r:id="rId52"/>
    <p:sldId id="831" r:id="rId53"/>
    <p:sldId id="832" r:id="rId54"/>
    <p:sldId id="821" r:id="rId55"/>
    <p:sldId id="830"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945200"/>
    <a:srgbClr val="0096FF"/>
    <a:srgbClr val="FF40FF"/>
    <a:srgbClr val="011893"/>
    <a:srgbClr val="005493"/>
    <a:srgbClr val="4E8F00"/>
    <a:srgbClr val="FFD5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22"/>
    <p:restoredTop sz="93680"/>
  </p:normalViewPr>
  <p:slideViewPr>
    <p:cSldViewPr snapToGrid="0" snapToObjects="1">
      <p:cViewPr varScale="1">
        <p:scale>
          <a:sx n="116" d="100"/>
          <a:sy n="116" d="100"/>
        </p:scale>
        <p:origin x="288" y="17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1" d="100"/>
          <a:sy n="81" d="100"/>
        </p:scale>
        <p:origin x="2176"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20FBCC6-D590-4D49-ACC9-5AB1060A74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671C141-5C39-5244-A584-9F826A8698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B64484-7F23-844A-BCEB-06DFAD827E32}" type="datetimeFigureOut">
              <a:rPr lang="en-US" smtClean="0"/>
              <a:t>2/26/20</a:t>
            </a:fld>
            <a:endParaRPr lang="en-US"/>
          </a:p>
        </p:txBody>
      </p:sp>
      <p:sp>
        <p:nvSpPr>
          <p:cNvPr id="4" name="Footer Placeholder 3">
            <a:extLst>
              <a:ext uri="{FF2B5EF4-FFF2-40B4-BE49-F238E27FC236}">
                <a16:creationId xmlns:a16="http://schemas.microsoft.com/office/drawing/2014/main" id="{EE1592DF-6505-6E47-A45D-75CD470C9C4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468F8A8-8ADC-864C-AD75-B02BE87D4E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86691C-0E68-9945-BD25-AC1A3EECAB7C}" type="slidenum">
              <a:rPr lang="en-US" smtClean="0"/>
              <a:t>‹#›</a:t>
            </a:fld>
            <a:endParaRPr lang="en-US"/>
          </a:p>
        </p:txBody>
      </p:sp>
    </p:spTree>
    <p:extLst>
      <p:ext uri="{BB962C8B-B14F-4D97-AF65-F5344CB8AC3E}">
        <p14:creationId xmlns:p14="http://schemas.microsoft.com/office/powerpoint/2010/main" val="38305767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BE11B0-21E1-9842-BB37-72784894B0AB}" type="datetimeFigureOut">
              <a:rPr lang="en-US" smtClean="0"/>
              <a:t>2/26/20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379886-461D-DD47-9D0C-6C305824B494}" type="slidenum">
              <a:rPr lang="en-US" smtClean="0"/>
              <a:t>‹#›</a:t>
            </a:fld>
            <a:endParaRPr lang="en-US"/>
          </a:p>
        </p:txBody>
      </p:sp>
    </p:spTree>
    <p:extLst>
      <p:ext uri="{BB962C8B-B14F-4D97-AF65-F5344CB8AC3E}">
        <p14:creationId xmlns:p14="http://schemas.microsoft.com/office/powerpoint/2010/main" val="1391544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4175B8E-5D8B-46FA-85CD-4619940A2F32}" type="slidenum">
              <a:rPr lang="en-US" smtClean="0"/>
              <a:t>5</a:t>
            </a:fld>
            <a:endParaRPr lang="en-US"/>
          </a:p>
        </p:txBody>
      </p:sp>
    </p:spTree>
    <p:extLst>
      <p:ext uri="{BB962C8B-B14F-4D97-AF65-F5344CB8AC3E}">
        <p14:creationId xmlns:p14="http://schemas.microsoft.com/office/powerpoint/2010/main" val="3296918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new method to break data dependencies across loops</a:t>
            </a:r>
          </a:p>
          <a:p>
            <a:endParaRPr lang="en-US" dirty="0"/>
          </a:p>
          <a:p>
            <a:r>
              <a:rPr lang="en-US" dirty="0"/>
              <a:t>Our method preserves a program’s semantics</a:t>
            </a:r>
          </a:p>
          <a:p>
            <a:endParaRPr lang="en-US" dirty="0"/>
          </a:p>
          <a:p>
            <a:r>
              <a:rPr lang="en-US" dirty="0"/>
              <a:t>It does not speculate and therefore has predictable performance</a:t>
            </a:r>
          </a:p>
          <a:p>
            <a:endParaRPr lang="en-US" dirty="0"/>
          </a:p>
          <a:p>
            <a:r>
              <a:rPr lang="en-US" dirty="0"/>
              <a:t>And, we have been able to generalize it to other domains, notably some important dynamic programming algorithms. </a:t>
            </a:r>
          </a:p>
        </p:txBody>
      </p:sp>
      <p:sp>
        <p:nvSpPr>
          <p:cNvPr id="4" name="Slide Number Placeholder 3"/>
          <p:cNvSpPr>
            <a:spLocks noGrp="1"/>
          </p:cNvSpPr>
          <p:nvPr>
            <p:ph type="sldNum" sz="quarter" idx="10"/>
          </p:nvPr>
        </p:nvSpPr>
        <p:spPr/>
        <p:txBody>
          <a:bodyPr/>
          <a:lstStyle/>
          <a:p>
            <a:fld id="{C4175B8E-5D8B-46FA-85CD-4619940A2F32}" type="slidenum">
              <a:rPr lang="en-US" smtClean="0"/>
              <a:t>6</a:t>
            </a:fld>
            <a:endParaRPr lang="en-US"/>
          </a:p>
        </p:txBody>
      </p:sp>
    </p:spTree>
    <p:extLst>
      <p:ext uri="{BB962C8B-B14F-4D97-AF65-F5344CB8AC3E}">
        <p14:creationId xmlns:p14="http://schemas.microsoft.com/office/powerpoint/2010/main" val="3840659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we care about Finite State Machines?</a:t>
            </a:r>
          </a:p>
          <a:p>
            <a:endParaRPr lang="en-US" dirty="0"/>
          </a:p>
          <a:p>
            <a:r>
              <a:rPr lang="en-US" dirty="0"/>
              <a:t>Well, FSMs are an important class of algorithms and particularly in the </a:t>
            </a:r>
            <a:r>
              <a:rPr lang="en-US" dirty="0" err="1"/>
              <a:t>relm</a:t>
            </a:r>
            <a:r>
              <a:rPr lang="en-US" dirty="0"/>
              <a:t> of large amounts of data, creating structure from unstructured  text through regular expressions is an important problem.</a:t>
            </a:r>
          </a:p>
          <a:p>
            <a:endParaRPr lang="en-US" dirty="0"/>
          </a:p>
          <a:p>
            <a:r>
              <a:rPr lang="en-US" dirty="0"/>
              <a:t>And we would like to have low-power parallel approaches to all these problems, particularly in the context of large amounts of data</a:t>
            </a:r>
          </a:p>
        </p:txBody>
      </p:sp>
      <p:sp>
        <p:nvSpPr>
          <p:cNvPr id="4" name="Slide Number Placeholder 3"/>
          <p:cNvSpPr>
            <a:spLocks noGrp="1"/>
          </p:cNvSpPr>
          <p:nvPr>
            <p:ph type="sldNum" sz="quarter" idx="10"/>
          </p:nvPr>
        </p:nvSpPr>
        <p:spPr/>
        <p:txBody>
          <a:bodyPr/>
          <a:lstStyle/>
          <a:p>
            <a:fld id="{C4175B8E-5D8B-46FA-85CD-4619940A2F32}" type="slidenum">
              <a:rPr lang="en-US" smtClean="0"/>
              <a:t>7</a:t>
            </a:fld>
            <a:endParaRPr lang="en-US"/>
          </a:p>
        </p:txBody>
      </p:sp>
    </p:spTree>
    <p:extLst>
      <p:ext uri="{BB962C8B-B14F-4D97-AF65-F5344CB8AC3E}">
        <p14:creationId xmlns:p14="http://schemas.microsoft.com/office/powerpoint/2010/main" val="3373447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566029"/>
          </a:xfrm>
        </p:spPr>
        <p:txBody>
          <a:bodyPr/>
          <a:lstStyle/>
          <a:p>
            <a:r>
              <a:rPr lang="en-US" dirty="0"/>
              <a:t>So why is this hard: Let’s take a look at a simple FSM to help explain why breaking data dependencies is difficult</a:t>
            </a:r>
          </a:p>
          <a:p>
            <a:endParaRPr lang="en-US" dirty="0"/>
          </a:p>
          <a:p>
            <a:r>
              <a:rPr lang="en-US" dirty="0"/>
              <a:t>Here I am displaying a FSM that accepts or rejects C style comments.  The details of what this FSM does are not important but the idea is that the FSM encodes how to recognize C style comments</a:t>
            </a:r>
          </a:p>
          <a:p>
            <a:endParaRPr lang="en-US" dirty="0"/>
          </a:p>
          <a:p>
            <a:r>
              <a:rPr lang="en-US" dirty="0"/>
              <a:t>Traditionally, an FSM is represented by a table, such as the one on the left here.  The way to read this table is to look at the first column and find the current state; then when reading a character, find that character along the top row.  The FSM will transition to the state in the table for the intersection of the row and column.</a:t>
            </a:r>
          </a:p>
          <a:p>
            <a:endParaRPr lang="en-US" dirty="0"/>
          </a:p>
          <a:p>
            <a:r>
              <a:rPr lang="en-US" dirty="0"/>
              <a:t>The code here on the right is a simple abstraction for how one traditionally processes input with an FSM.  Given a table, called T, and a current state, the code walks through each character in the input and updates the current state based on the current input symbol.</a:t>
            </a:r>
          </a:p>
          <a:p>
            <a:endParaRPr lang="en-US" dirty="0"/>
          </a:p>
          <a:p>
            <a:r>
              <a:rPr lang="en-US" dirty="0"/>
              <a:t>Sometimes programmers use switch statements to represent the table, but the end result is the same:</a:t>
            </a:r>
          </a:p>
          <a:p>
            <a:endParaRPr lang="en-US" dirty="0"/>
          </a:p>
          <a:p>
            <a:r>
              <a:rPr lang="en-US" dirty="0"/>
              <a:t>There is little to no parallelism in this code.  It is difficult to exploit ILP, SIMD and Multicore hardware because of the state variable is a loop carried data dependence</a:t>
            </a:r>
          </a:p>
          <a:p>
            <a:endParaRPr lang="en-US" dirty="0"/>
          </a:p>
          <a:p>
            <a:endParaRPr lang="en-US" dirty="0"/>
          </a:p>
        </p:txBody>
      </p:sp>
      <p:sp>
        <p:nvSpPr>
          <p:cNvPr id="4" name="Slide Number Placeholder 3"/>
          <p:cNvSpPr>
            <a:spLocks noGrp="1"/>
          </p:cNvSpPr>
          <p:nvPr>
            <p:ph type="sldNum" sz="quarter" idx="10"/>
          </p:nvPr>
        </p:nvSpPr>
        <p:spPr/>
        <p:txBody>
          <a:bodyPr/>
          <a:lstStyle/>
          <a:p>
            <a:fld id="{C4175B8E-5D8B-46FA-85CD-4619940A2F32}" type="slidenum">
              <a:rPr lang="en-US" smtClean="0"/>
              <a:t>8</a:t>
            </a:fld>
            <a:endParaRPr lang="en-US"/>
          </a:p>
        </p:txBody>
      </p:sp>
    </p:spTree>
    <p:extLst>
      <p:ext uri="{BB962C8B-B14F-4D97-AF65-F5344CB8AC3E}">
        <p14:creationId xmlns:p14="http://schemas.microsoft.com/office/powerpoint/2010/main" val="3431112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before I get to the meat of our talk I want to give a quick demo to show we execute the prior loop in parallel</a:t>
            </a:r>
          </a:p>
          <a:p>
            <a:endParaRPr lang="en-US" dirty="0"/>
          </a:p>
          <a:p>
            <a:r>
              <a:rPr lang="en-US" dirty="0"/>
              <a:t>This demo uses a slightly more complicated FSM: UTF-8 encoding.  UTF-8 encoding is the process of transforming a sequence of Unicode into bytes.  It is a variable width encoding and is based on a state machine so it fits almost exactly our model from the prior slide.</a:t>
            </a:r>
          </a:p>
          <a:p>
            <a:endParaRPr lang="en-US" dirty="0"/>
          </a:p>
          <a:p>
            <a:r>
              <a:rPr lang="en-US" dirty="0"/>
              <a:t>Do demo…</a:t>
            </a:r>
          </a:p>
          <a:p>
            <a:endParaRPr lang="en-US" dirty="0"/>
          </a:p>
          <a:p>
            <a:r>
              <a:rPr lang="en-US" dirty="0"/>
              <a:t>This machine has 4 logical processors but only 2 cores and we get about a 2X speedup over the sequential C# implementation</a:t>
            </a:r>
          </a:p>
          <a:p>
            <a:endParaRPr lang="en-US" dirty="0"/>
          </a:p>
          <a:p>
            <a:r>
              <a:rPr lang="en-US" dirty="0"/>
              <a:t>The rest of this talk is about how we make this happen</a:t>
            </a:r>
          </a:p>
          <a:p>
            <a:endParaRPr lang="en-US" dirty="0"/>
          </a:p>
          <a:p>
            <a:endParaRPr lang="en-US" dirty="0"/>
          </a:p>
        </p:txBody>
      </p:sp>
      <p:sp>
        <p:nvSpPr>
          <p:cNvPr id="4" name="Slide Number Placeholder 3"/>
          <p:cNvSpPr>
            <a:spLocks noGrp="1"/>
          </p:cNvSpPr>
          <p:nvPr>
            <p:ph type="sldNum" sz="quarter" idx="10"/>
          </p:nvPr>
        </p:nvSpPr>
        <p:spPr/>
        <p:txBody>
          <a:bodyPr/>
          <a:lstStyle/>
          <a:p>
            <a:fld id="{C4175B8E-5D8B-46FA-85CD-4619940A2F32}" type="slidenum">
              <a:rPr lang="en-US" smtClean="0"/>
              <a:t>9</a:t>
            </a:fld>
            <a:endParaRPr lang="en-US"/>
          </a:p>
        </p:txBody>
      </p:sp>
    </p:spTree>
    <p:extLst>
      <p:ext uri="{BB962C8B-B14F-4D97-AF65-F5344CB8AC3E}">
        <p14:creationId xmlns:p14="http://schemas.microsoft.com/office/powerpoint/2010/main" val="301193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284663"/>
          </a:xfrm>
        </p:spPr>
        <p:txBody>
          <a:bodyPr/>
          <a:lstStyle/>
          <a:p>
            <a:r>
              <a:rPr lang="en-US" dirty="0"/>
              <a:t>Let’s go back to our simple C style FSM to see how we break data dependences</a:t>
            </a:r>
          </a:p>
          <a:p>
            <a:endParaRPr lang="en-US" dirty="0"/>
          </a:p>
          <a:p>
            <a:r>
              <a:rPr lang="en-US" dirty="0"/>
              <a:t>Suppose we have 2 processors, each working on half of the input.</a:t>
            </a:r>
          </a:p>
          <a:p>
            <a:endParaRPr lang="en-US" dirty="0"/>
          </a:p>
          <a:p>
            <a:r>
              <a:rPr lang="en-US" dirty="0"/>
              <a:t>The first processor computes normally as it would in the sequential case</a:t>
            </a:r>
          </a:p>
          <a:p>
            <a:endParaRPr lang="en-US" dirty="0"/>
          </a:p>
          <a:p>
            <a:r>
              <a:rPr lang="en-US" dirty="0"/>
              <a:t>Clearly the second processor needs the result of the first processor to continue; </a:t>
            </a:r>
          </a:p>
          <a:p>
            <a:endParaRPr lang="en-US" dirty="0"/>
          </a:p>
          <a:p>
            <a:r>
              <a:rPr lang="en-US" dirty="0"/>
              <a:t>Rather than wait, or speculate, we have the second processor start on its section of the input on ALL states in the FSM.  It reads the first character in its section of the input and finds how that character transitions ALL states.  </a:t>
            </a:r>
          </a:p>
          <a:p>
            <a:endParaRPr lang="en-US" dirty="0"/>
          </a:p>
          <a:p>
            <a:r>
              <a:rPr lang="en-US" dirty="0"/>
              <a:t>We call this “Enumeration” because the 2</a:t>
            </a:r>
            <a:r>
              <a:rPr lang="en-US" baseline="30000" dirty="0"/>
              <a:t>nd</a:t>
            </a:r>
            <a:r>
              <a:rPr lang="en-US" dirty="0"/>
              <a:t> processor is enumerating all possible solutions.</a:t>
            </a:r>
          </a:p>
          <a:p>
            <a:endParaRPr lang="en-US" dirty="0"/>
          </a:p>
          <a:p>
            <a:r>
              <a:rPr lang="en-US" dirty="0"/>
              <a:t>When the first processor finishes with its section of the input we plug that value into the enumeration of the 2</a:t>
            </a:r>
            <a:r>
              <a:rPr lang="en-US" baseline="30000" dirty="0"/>
              <a:t>nd</a:t>
            </a:r>
            <a:r>
              <a:rPr lang="en-US" dirty="0"/>
              <a:t> processor to get the final state of the FSM in parallel.</a:t>
            </a:r>
          </a:p>
          <a:p>
            <a:endParaRPr lang="en-US" dirty="0"/>
          </a:p>
          <a:p>
            <a:r>
              <a:rPr lang="en-US" dirty="0"/>
              <a:t>Clearly the overhead of our approach is proportional to the number of states.</a:t>
            </a:r>
          </a:p>
          <a:p>
            <a:endParaRPr lang="en-US" dirty="0"/>
          </a:p>
          <a:p>
            <a:r>
              <a:rPr lang="en-US" dirty="0"/>
              <a:t>When the # of states is small---which we found to be often----this approach works great.   However, the real challenge is getting our enumerative approach to scale with the number of states in the FSM is large.</a:t>
            </a:r>
          </a:p>
          <a:p>
            <a:endParaRPr lang="en-US" dirty="0"/>
          </a:p>
          <a:p>
            <a:endParaRPr lang="en-US" dirty="0"/>
          </a:p>
        </p:txBody>
      </p:sp>
      <p:sp>
        <p:nvSpPr>
          <p:cNvPr id="4" name="Slide Number Placeholder 3"/>
          <p:cNvSpPr>
            <a:spLocks noGrp="1"/>
          </p:cNvSpPr>
          <p:nvPr>
            <p:ph type="sldNum" sz="quarter" idx="10"/>
          </p:nvPr>
        </p:nvSpPr>
        <p:spPr/>
        <p:txBody>
          <a:bodyPr/>
          <a:lstStyle/>
          <a:p>
            <a:fld id="{C4175B8E-5D8B-46FA-85CD-4619940A2F32}" type="slidenum">
              <a:rPr lang="en-US" smtClean="0"/>
              <a:t>10</a:t>
            </a:fld>
            <a:endParaRPr lang="en-US"/>
          </a:p>
        </p:txBody>
      </p:sp>
    </p:spTree>
    <p:extLst>
      <p:ext uri="{BB962C8B-B14F-4D97-AF65-F5344CB8AC3E}">
        <p14:creationId xmlns:p14="http://schemas.microsoft.com/office/powerpoint/2010/main" val="793722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do that?</a:t>
            </a:r>
          </a:p>
        </p:txBody>
      </p:sp>
      <p:sp>
        <p:nvSpPr>
          <p:cNvPr id="4" name="Slide Number Placeholder 3"/>
          <p:cNvSpPr>
            <a:spLocks noGrp="1"/>
          </p:cNvSpPr>
          <p:nvPr>
            <p:ph type="sldNum" sz="quarter" idx="10"/>
          </p:nvPr>
        </p:nvSpPr>
        <p:spPr/>
        <p:txBody>
          <a:bodyPr/>
          <a:lstStyle/>
          <a:p>
            <a:fld id="{C4175B8E-5D8B-46FA-85CD-4619940A2F32}" type="slidenum">
              <a:rPr lang="en-US" smtClean="0"/>
              <a:t>11</a:t>
            </a:fld>
            <a:endParaRPr lang="en-US"/>
          </a:p>
        </p:txBody>
      </p:sp>
    </p:spTree>
    <p:extLst>
      <p:ext uri="{BB962C8B-B14F-4D97-AF65-F5344CB8AC3E}">
        <p14:creationId xmlns:p14="http://schemas.microsoft.com/office/powerpoint/2010/main" val="580894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487791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423244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799652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6" name="Shape 6"/>
          <p:cNvSpPr>
            <a:spLocks noGrp="1"/>
          </p:cNvSpPr>
          <p:nvPr>
            <p:ph type="title"/>
          </p:nvPr>
        </p:nvSpPr>
        <p:spPr>
          <a:xfrm>
            <a:off x="1190625" y="1151930"/>
            <a:ext cx="9810750" cy="2321719"/>
          </a:xfrm>
          <a:prstGeom prst="rect">
            <a:avLst/>
          </a:prstGeom>
        </p:spPr>
        <p:txBody>
          <a:bodyPr anchor="b"/>
          <a:lstStyle>
            <a:lvl1pPr>
              <a:defRPr sz="5625" b="0">
                <a:solidFill>
                  <a:srgbClr val="000000"/>
                </a:solidFill>
                <a:latin typeface="+mn-lt"/>
                <a:ea typeface="+mn-ea"/>
                <a:cs typeface="+mn-cs"/>
                <a:sym typeface="Helvetica Light"/>
              </a:defRPr>
            </a:lvl1pPr>
          </a:lstStyle>
          <a:p>
            <a:pPr lvl="0">
              <a:defRPr sz="1800"/>
            </a:pPr>
            <a:r>
              <a:rPr sz="5625"/>
              <a:t>Title Text</a:t>
            </a:r>
          </a:p>
        </p:txBody>
      </p:sp>
      <p:sp>
        <p:nvSpPr>
          <p:cNvPr id="7" name="Shape 7"/>
          <p:cNvSpPr>
            <a:spLocks noGrp="1"/>
          </p:cNvSpPr>
          <p:nvPr>
            <p:ph type="body" idx="1"/>
          </p:nvPr>
        </p:nvSpPr>
        <p:spPr>
          <a:xfrm>
            <a:off x="1190625" y="3536156"/>
            <a:ext cx="9810750" cy="794742"/>
          </a:xfrm>
          <a:prstGeom prst="rect">
            <a:avLst/>
          </a:prstGeom>
        </p:spPr>
        <p:txBody>
          <a:bodyPr anchor="t"/>
          <a:lstStyle>
            <a:lvl1pPr marL="0" indent="0" algn="ctr">
              <a:spcBef>
                <a:spcPts val="0"/>
              </a:spcBef>
              <a:buSzTx/>
              <a:buNone/>
              <a:defRPr sz="2250"/>
            </a:lvl1pPr>
            <a:lvl2pPr marL="0" indent="160729" algn="ctr">
              <a:spcBef>
                <a:spcPts val="0"/>
              </a:spcBef>
              <a:buSzTx/>
              <a:buNone/>
              <a:defRPr sz="2250"/>
            </a:lvl2pPr>
            <a:lvl3pPr marL="0" indent="321457" algn="ctr">
              <a:spcBef>
                <a:spcPts val="0"/>
              </a:spcBef>
              <a:buSzTx/>
              <a:buNone/>
              <a:defRPr sz="2250"/>
            </a:lvl3pPr>
            <a:lvl4pPr marL="0" indent="482186" algn="ctr">
              <a:spcBef>
                <a:spcPts val="0"/>
              </a:spcBef>
              <a:buSzTx/>
              <a:buNone/>
              <a:defRPr sz="2250"/>
            </a:lvl4pPr>
            <a:lvl5pPr marL="0" indent="642915" algn="ctr">
              <a:spcBef>
                <a:spcPts val="0"/>
              </a:spcBef>
              <a:buSzTx/>
              <a:buNone/>
              <a:defRPr sz="2250"/>
            </a:lvl5pPr>
          </a:lstStyle>
          <a:p>
            <a:pPr lvl="0">
              <a:defRPr sz="1800"/>
            </a:pPr>
            <a:r>
              <a:rPr sz="2250"/>
              <a:t>Body Level One</a:t>
            </a:r>
          </a:p>
          <a:p>
            <a:pPr lvl="1">
              <a:defRPr sz="1800"/>
            </a:pPr>
            <a:r>
              <a:rPr sz="2250"/>
              <a:t>Body Level Two</a:t>
            </a:r>
          </a:p>
          <a:p>
            <a:pPr lvl="2">
              <a:defRPr sz="1800"/>
            </a:pPr>
            <a:r>
              <a:rPr sz="2250"/>
              <a:t>Body Level Three</a:t>
            </a:r>
          </a:p>
          <a:p>
            <a:pPr lvl="3">
              <a:defRPr sz="1800"/>
            </a:pPr>
            <a:r>
              <a:rPr sz="2250"/>
              <a:t>Body Level Four</a:t>
            </a:r>
          </a:p>
          <a:p>
            <a:pPr lvl="4">
              <a:defRPr sz="1800"/>
            </a:pPr>
            <a:r>
              <a:rPr sz="2250"/>
              <a:t>Body Level Five</a:t>
            </a:r>
          </a:p>
        </p:txBody>
      </p:sp>
    </p:spTree>
    <p:extLst>
      <p:ext uri="{BB962C8B-B14F-4D97-AF65-F5344CB8AC3E}">
        <p14:creationId xmlns:p14="http://schemas.microsoft.com/office/powerpoint/2010/main" val="300443929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8286"/>
          </a:xfrm>
          <a:solidFill>
            <a:schemeClr val="accent2">
              <a:alpha val="51000"/>
            </a:schemeClr>
          </a:solidFill>
        </p:spPr>
        <p:txBody>
          <a:bodyPr/>
          <a:lstStyle/>
          <a:p>
            <a:r>
              <a:rPr lang="en-US" dirty="0"/>
              <a:t>Click to edit Master title style</a:t>
            </a:r>
          </a:p>
        </p:txBody>
      </p:sp>
      <p:sp>
        <p:nvSpPr>
          <p:cNvPr id="3" name="Content Placeholder 2"/>
          <p:cNvSpPr>
            <a:spLocks noGrp="1"/>
          </p:cNvSpPr>
          <p:nvPr>
            <p:ph idx="1"/>
          </p:nvPr>
        </p:nvSpPr>
        <p:spPr/>
        <p:txBody>
          <a:bodyPr/>
          <a:lstStyle>
            <a:lvl2pPr>
              <a:defRPr baseline="0">
                <a:solidFill>
                  <a:schemeClr val="accent3">
                    <a:lumMod val="75000"/>
                  </a:schemeClr>
                </a:solidFill>
                <a:latin typeface="Calibri" charset="0"/>
              </a:defRPr>
            </a:lvl2pPr>
            <a:lvl3pPr>
              <a:defRPr baseline="0">
                <a:solidFill>
                  <a:srgbClr val="002060"/>
                </a:solidFill>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A8F5BD7-90BA-2146-8F71-A3FF0872C14A}"/>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796AE680-FEB8-CC41-AED8-5724E13BBC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60157C-06DC-C547-B30C-04C367763E61}"/>
              </a:ext>
            </a:extLst>
          </p:cNvPr>
          <p:cNvSpPr>
            <a:spLocks noGrp="1"/>
          </p:cNvSpPr>
          <p:nvPr>
            <p:ph type="sldNum" sz="quarter" idx="12"/>
          </p:nvPr>
        </p:nvSpPr>
        <p:spPr/>
        <p:txBody>
          <a:bodyPr/>
          <a:lstStyle/>
          <a:p>
            <a:fld id="{79825567-3CEF-414F-9B7D-82942F152A58}" type="slidenum">
              <a:rPr lang="en-US" smtClean="0"/>
              <a:t>‹#›</a:t>
            </a:fld>
            <a:endParaRPr lang="en-US" dirty="0"/>
          </a:p>
        </p:txBody>
      </p:sp>
    </p:spTree>
    <p:extLst>
      <p:ext uri="{BB962C8B-B14F-4D97-AF65-F5344CB8AC3E}">
        <p14:creationId xmlns:p14="http://schemas.microsoft.com/office/powerpoint/2010/main" val="13146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5567-3CEF-414F-9B7D-82942F152A58}" type="slidenum">
              <a:rPr lang="en-US" smtClean="0"/>
              <a:t>‹#›</a:t>
            </a:fld>
            <a:endParaRPr lang="en-US" dirty="0"/>
          </a:p>
        </p:txBody>
      </p:sp>
    </p:spTree>
    <p:extLst>
      <p:ext uri="{BB962C8B-B14F-4D97-AF65-F5344CB8AC3E}">
        <p14:creationId xmlns:p14="http://schemas.microsoft.com/office/powerpoint/2010/main" val="1908969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638330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739342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575338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396084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933394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987004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825567-3CEF-414F-9B7D-82942F152A58}" type="slidenum">
              <a:rPr lang="en-US" smtClean="0"/>
              <a:t>‹#›</a:t>
            </a:fld>
            <a:endParaRPr lang="en-US" dirty="0"/>
          </a:p>
        </p:txBody>
      </p:sp>
    </p:spTree>
    <p:extLst>
      <p:ext uri="{BB962C8B-B14F-4D97-AF65-F5344CB8AC3E}">
        <p14:creationId xmlns:p14="http://schemas.microsoft.com/office/powerpoint/2010/main" val="1995266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6" Type="http://schemas.openxmlformats.org/officeDocument/2006/relationships/image" Target="NULL"/><Relationship Id="rId21" Type="http://schemas.openxmlformats.org/officeDocument/2006/relationships/image" Target="NULL"/><Relationship Id="rId25" Type="http://schemas.openxmlformats.org/officeDocument/2006/relationships/image" Target="NULL"/><Relationship Id="rId2" Type="http://schemas.openxmlformats.org/officeDocument/2006/relationships/notesSlide" Target="../notesSlides/notesSlide6.xml"/><Relationship Id="rId20" Type="http://schemas.openxmlformats.org/officeDocument/2006/relationships/image" Target="NULL"/><Relationship Id="rId29" Type="http://schemas.openxmlformats.org/officeDocument/2006/relationships/image" Target="NULL"/><Relationship Id="rId1" Type="http://schemas.openxmlformats.org/officeDocument/2006/relationships/slideLayout" Target="../slideLayouts/slideLayout6.xml"/><Relationship Id="rId24" Type="http://schemas.openxmlformats.org/officeDocument/2006/relationships/image" Target="NULL"/><Relationship Id="rId23" Type="http://schemas.openxmlformats.org/officeDocument/2006/relationships/image" Target="NULL"/><Relationship Id="rId28" Type="http://schemas.openxmlformats.org/officeDocument/2006/relationships/image" Target="NULL"/><Relationship Id="rId22" Type="http://schemas.openxmlformats.org/officeDocument/2006/relationships/image" Target="NULL"/><Relationship Id="rId27" Type="http://schemas.openxmlformats.org/officeDocument/2006/relationships/image" Target="NULL"/><Relationship Id="rId30" Type="http://schemas.openxmlformats.org/officeDocument/2006/relationships/image" Target="NULL"/></Relationships>
</file>

<file path=ppt/slides/_rels/slide11.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body" idx="1"/>
          </p:nvPr>
        </p:nvSpPr>
        <p:spPr>
          <a:xfrm>
            <a:off x="2416969" y="1603193"/>
            <a:ext cx="7358063" cy="1419193"/>
          </a:xfrm>
          <a:prstGeom prst="rect">
            <a:avLst/>
          </a:prstGeom>
        </p:spPr>
        <p:txBody>
          <a:bodyPr/>
          <a:lstStyle/>
          <a:p>
            <a:pPr defTabSz="184837">
              <a:defRPr sz="1800"/>
            </a:pPr>
            <a:r>
              <a:rPr sz="2215" dirty="0"/>
              <a:t>Ganesh Gopalakrishnan</a:t>
            </a:r>
          </a:p>
          <a:p>
            <a:pPr defTabSz="184837">
              <a:defRPr sz="1800"/>
            </a:pPr>
            <a:r>
              <a:rPr sz="2215" dirty="0"/>
              <a:t>School of Computing</a:t>
            </a:r>
          </a:p>
          <a:p>
            <a:pPr defTabSz="184837">
              <a:defRPr sz="1800"/>
            </a:pPr>
            <a:r>
              <a:rPr sz="2215" dirty="0"/>
              <a:t>University of Utah</a:t>
            </a:r>
          </a:p>
          <a:p>
            <a:pPr defTabSz="184837">
              <a:defRPr sz="1800"/>
            </a:pPr>
            <a:r>
              <a:rPr sz="2215" b="1" dirty="0">
                <a:solidFill>
                  <a:srgbClr val="FF0000"/>
                </a:solidFill>
              </a:rPr>
              <a:t>Salt Lake City</a:t>
            </a:r>
            <a:r>
              <a:rPr sz="2215" dirty="0"/>
              <a:t>, UT 84112</a:t>
            </a:r>
          </a:p>
        </p:txBody>
      </p:sp>
      <p:pic>
        <p:nvPicPr>
          <p:cNvPr id="43" name="pasted-image.pdf"/>
          <p:cNvPicPr/>
          <p:nvPr/>
        </p:nvPicPr>
        <p:blipFill>
          <a:blip r:embed="rId2"/>
          <a:stretch>
            <a:fillRect/>
          </a:stretch>
        </p:blipFill>
        <p:spPr>
          <a:xfrm>
            <a:off x="5104805" y="4580930"/>
            <a:ext cx="1982391" cy="401836"/>
          </a:xfrm>
          <a:prstGeom prst="rect">
            <a:avLst/>
          </a:prstGeom>
          <a:ln w="12700">
            <a:miter lim="400000"/>
          </a:ln>
        </p:spPr>
      </p:pic>
      <p:sp>
        <p:nvSpPr>
          <p:cNvPr id="44" name="Shape 44"/>
          <p:cNvSpPr/>
          <p:nvPr/>
        </p:nvSpPr>
        <p:spPr>
          <a:xfrm>
            <a:off x="3975227" y="3412192"/>
            <a:ext cx="4315284" cy="389466"/>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nchor="ctr">
            <a:spAutoFit/>
          </a:bodyPr>
          <a:lstStyle/>
          <a:p>
            <a:pPr>
              <a:defRPr sz="1800"/>
            </a:pPr>
            <a:r>
              <a:rPr sz="2531" b="1" dirty="0">
                <a:solidFill>
                  <a:srgbClr val="0365C0"/>
                </a:solidFill>
                <a:latin typeface="Helvetica"/>
                <a:ea typeface="Helvetica"/>
                <a:cs typeface="Helvetica"/>
                <a:sym typeface="Helvetica"/>
              </a:rPr>
              <a:t>URL</a:t>
            </a:r>
            <a:r>
              <a:rPr lang="en-US" sz="2531" b="1" dirty="0">
                <a:solidFill>
                  <a:srgbClr val="0365C0"/>
                </a:solidFill>
                <a:latin typeface="Helvetica"/>
                <a:ea typeface="Helvetica"/>
                <a:cs typeface="Helvetica"/>
                <a:sym typeface="Helvetica"/>
              </a:rPr>
              <a:t>: bit.ly/3100s20Syllabus</a:t>
            </a:r>
          </a:p>
        </p:txBody>
      </p:sp>
      <p:sp>
        <p:nvSpPr>
          <p:cNvPr id="8" name="Title 1">
            <a:extLst>
              <a:ext uri="{FF2B5EF4-FFF2-40B4-BE49-F238E27FC236}">
                <a16:creationId xmlns:a16="http://schemas.microsoft.com/office/drawing/2014/main" id="{B10947D2-A3D0-5D4F-99D0-B7CD042AD84F}"/>
              </a:ext>
            </a:extLst>
          </p:cNvPr>
          <p:cNvSpPr>
            <a:spLocks noGrp="1"/>
          </p:cNvSpPr>
          <p:nvPr>
            <p:ph type="title"/>
          </p:nvPr>
        </p:nvSpPr>
        <p:spPr>
          <a:xfrm>
            <a:off x="838200" y="496232"/>
            <a:ext cx="10515600" cy="659468"/>
          </a:xfrm>
          <a:solidFill>
            <a:schemeClr val="accent2">
              <a:lumMod val="40000"/>
              <a:lumOff val="60000"/>
              <a:alpha val="98824"/>
            </a:schemeClr>
          </a:solidFill>
        </p:spPr>
        <p:txBody>
          <a:bodyPr>
            <a:normAutofit/>
          </a:bodyPr>
          <a:lstStyle/>
          <a:p>
            <a:pPr algn="ctr"/>
            <a:r>
              <a:rPr lang="en-US" sz="3600" dirty="0"/>
              <a:t>CS 3100, Models of Computation, Spring 20, Lec16</a:t>
            </a:r>
            <a:endParaRPr lang="en-US" dirty="0"/>
          </a:p>
        </p:txBody>
      </p:sp>
    </p:spTree>
    <p:extLst>
      <p:ext uri="{BB962C8B-B14F-4D97-AF65-F5344CB8AC3E}">
        <p14:creationId xmlns:p14="http://schemas.microsoft.com/office/powerpoint/2010/main" val="2411327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914426" y="2687781"/>
          <a:ext cx="8128000" cy="370840"/>
        </p:xfrm>
        <a:graphic>
          <a:graphicData uri="http://schemas.openxmlformats.org/drawingml/2006/table">
            <a:tbl>
              <a:tblPr firstRow="1" bandRow="1">
                <a:tableStyleId>{22838BEF-8BB2-4498-84A7-C5851F593DF1}</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gridCol w="812800">
                  <a:extLst>
                    <a:ext uri="{9D8B030D-6E8A-4147-A177-3AD203B41FA5}">
                      <a16:colId xmlns:a16="http://schemas.microsoft.com/office/drawing/2014/main" val="20009"/>
                    </a:ext>
                  </a:extLst>
                </a:gridCol>
              </a:tblGrid>
              <a:tr h="370840">
                <a:tc>
                  <a:txBody>
                    <a:bodyPr/>
                    <a:lstStyle/>
                    <a:p>
                      <a:r>
                        <a:rPr lang="en-US" dirty="0"/>
                        <a:t>/</a:t>
                      </a:r>
                    </a:p>
                  </a:txBody>
                  <a:tcPr anchor="ctr" anchorCtr="1"/>
                </a:tc>
                <a:tc>
                  <a:txBody>
                    <a:bodyPr/>
                    <a:lstStyle/>
                    <a:p>
                      <a:r>
                        <a:rPr lang="en-US" dirty="0"/>
                        <a:t>*</a:t>
                      </a:r>
                    </a:p>
                  </a:txBody>
                  <a:tcPr anchor="ctr" anchorCtr="1"/>
                </a:tc>
                <a:tc>
                  <a:txBody>
                    <a:bodyPr/>
                    <a:lstStyle/>
                    <a:p>
                      <a:r>
                        <a:rPr lang="en-US" dirty="0"/>
                        <a:t>X</a:t>
                      </a:r>
                    </a:p>
                  </a:txBody>
                  <a:tcPr anchor="ctr" anchorCtr="1"/>
                </a:tc>
                <a:tc>
                  <a:txBody>
                    <a:bodyPr/>
                    <a:lstStyle/>
                    <a:p>
                      <a:r>
                        <a:rPr lang="en-US" dirty="0"/>
                        <a:t>X</a:t>
                      </a:r>
                    </a:p>
                  </a:txBody>
                  <a:tcPr anchor="ctr" anchorCtr="1"/>
                </a:tc>
                <a:tc>
                  <a:txBody>
                    <a:bodyPr/>
                    <a:lstStyle/>
                    <a:p>
                      <a:r>
                        <a:rPr lang="en-US" dirty="0"/>
                        <a:t>X</a:t>
                      </a:r>
                    </a:p>
                  </a:txBody>
                  <a:tcPr anchor="ctr" anchorCtr="1"/>
                </a:tc>
                <a:tc>
                  <a:txBody>
                    <a:bodyPr/>
                    <a:lstStyle/>
                    <a:p>
                      <a:r>
                        <a:rPr lang="en-US" dirty="0"/>
                        <a:t>*</a:t>
                      </a:r>
                    </a:p>
                  </a:txBody>
                  <a:tcPr anchor="ctr" anchorCtr="1"/>
                </a:tc>
                <a:tc>
                  <a:txBody>
                    <a:bodyPr/>
                    <a:lstStyle/>
                    <a:p>
                      <a:r>
                        <a:rPr lang="en-US" dirty="0"/>
                        <a:t>*</a:t>
                      </a:r>
                    </a:p>
                  </a:txBody>
                  <a:tcPr anchor="ctr" anchorCtr="1"/>
                </a:tc>
                <a:tc>
                  <a:txBody>
                    <a:bodyPr/>
                    <a:lstStyle/>
                    <a:p>
                      <a:r>
                        <a:rPr lang="en-US" dirty="0"/>
                        <a:t>/</a:t>
                      </a:r>
                    </a:p>
                  </a:txBody>
                  <a:tcPr anchor="ctr" anchorCtr="1"/>
                </a:tc>
                <a:tc>
                  <a:txBody>
                    <a:bodyPr/>
                    <a:lstStyle/>
                    <a:p>
                      <a:r>
                        <a:rPr lang="en-US" dirty="0"/>
                        <a:t>X</a:t>
                      </a:r>
                    </a:p>
                  </a:txBody>
                  <a:tcPr anchor="ctr" anchorCtr="1"/>
                </a:tc>
                <a:tc>
                  <a:txBody>
                    <a:bodyPr/>
                    <a:lstStyle/>
                    <a:p>
                      <a:r>
                        <a:rPr lang="en-US" dirty="0"/>
                        <a:t>X</a:t>
                      </a:r>
                    </a:p>
                  </a:txBody>
                  <a:tcPr anchor="ctr" anchorCtr="1"/>
                </a:tc>
                <a:extLst>
                  <a:ext uri="{0D108BD9-81ED-4DB2-BD59-A6C34878D82A}">
                    <a16:rowId xmlns:a16="http://schemas.microsoft.com/office/drawing/2014/main" val="10000"/>
                  </a:ext>
                </a:extLst>
              </a:tr>
            </a:tbl>
          </a:graphicData>
        </a:graphic>
      </p:graphicFrame>
      <p:sp>
        <p:nvSpPr>
          <p:cNvPr id="5" name="Right Brace 4"/>
          <p:cNvSpPr/>
          <p:nvPr/>
        </p:nvSpPr>
        <p:spPr>
          <a:xfrm rot="16200000">
            <a:off x="3789622" y="360916"/>
            <a:ext cx="321906" cy="4030825"/>
          </a:xfrm>
          <a:prstGeom prst="rightBrace">
            <a:avLst>
              <a:gd name="adj1" fmla="val 8333"/>
              <a:gd name="adj2" fmla="val 4828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e 5"/>
          <p:cNvSpPr/>
          <p:nvPr/>
        </p:nvSpPr>
        <p:spPr>
          <a:xfrm rot="16200000">
            <a:off x="7840665" y="340698"/>
            <a:ext cx="321906" cy="4071259"/>
          </a:xfrm>
          <a:prstGeom prst="rightBrace">
            <a:avLst>
              <a:gd name="adj1" fmla="val 8333"/>
              <a:gd name="adj2" fmla="val 4828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p:cNvSpPr txBox="1"/>
              <p:nvPr/>
            </p:nvSpPr>
            <p:spPr>
              <a:xfrm>
                <a:off x="3474711" y="1510917"/>
                <a:ext cx="81176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sz="2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US" sz="2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sub>
                      </m:sSub>
                    </m:oMath>
                  </m:oMathPara>
                </a14:m>
                <a:endParaRPr lang="en-US" sz="2800" dirty="0">
                  <a:ln w="0"/>
                  <a:solidFill>
                    <a:schemeClr val="tx1"/>
                  </a:solidFill>
                  <a:effectLst>
                    <a:outerShdw blurRad="38100" dist="19050" dir="2700000" algn="tl" rotWithShape="0">
                      <a:schemeClr val="dk1">
                        <a:alpha val="40000"/>
                      </a:schemeClr>
                    </a:outerShdw>
                  </a:effectLst>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3474711" y="1510917"/>
                <a:ext cx="811763" cy="523220"/>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595736" y="1510917"/>
                <a:ext cx="81176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sz="2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US" sz="2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m:t>
                          </m:r>
                        </m:sub>
                      </m:sSub>
                    </m:oMath>
                  </m:oMathPara>
                </a14:m>
                <a:endParaRPr lang="en-US" sz="2800" dirty="0">
                  <a:ln w="0"/>
                  <a:solidFill>
                    <a:schemeClr val="tx1"/>
                  </a:solidFill>
                  <a:effectLst>
                    <a:outerShdw blurRad="38100" dist="19050" dir="2700000" algn="tl" rotWithShape="0">
                      <a:schemeClr val="dk1">
                        <a:alpha val="40000"/>
                      </a:schemeClr>
                    </a:outerShdw>
                  </a:effectLst>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7595736" y="1510917"/>
                <a:ext cx="811763" cy="523220"/>
              </a:xfrm>
              <a:prstGeom prst="rect">
                <a:avLst/>
              </a:prstGeom>
              <a:blipFill rotWithShape="0">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2552447" y="3176484"/>
                <a:ext cx="456600"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𝑆</m:t>
                          </m:r>
                        </m:e>
                        <m:sub>
                          <m:r>
                            <a:rPr lang="en-US"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m:t>
                          </m:r>
                        </m:sub>
                      </m:sSub>
                    </m:oMath>
                  </m:oMathPara>
                </a14:m>
                <a:endParaRPr lang="en-US" dirty="0">
                  <a:ln w="0"/>
                  <a:solidFill>
                    <a:schemeClr val="tx1"/>
                  </a:solidFill>
                  <a:effectLst>
                    <a:outerShdw blurRad="38100" dist="19050" dir="2700000" algn="tl" rotWithShape="0">
                      <a:schemeClr val="dk1">
                        <a:alpha val="40000"/>
                      </a:schemeClr>
                    </a:outerShdw>
                  </a:effectLst>
                </a:endParaRPr>
              </a:p>
            </p:txBody>
          </p:sp>
        </mc:Choice>
        <mc:Fallback xmlns="">
          <p:sp>
            <p:nvSpPr>
              <p:cNvPr id="11" name="Rectangle 10"/>
              <p:cNvSpPr>
                <a:spLocks noRot="1" noChangeAspect="1" noMove="1" noResize="1" noEditPoints="1" noAdjustHandles="1" noChangeArrowheads="1" noChangeShapeType="1" noTextEdit="1"/>
              </p:cNvSpPr>
              <p:nvPr/>
            </p:nvSpPr>
            <p:spPr>
              <a:xfrm>
                <a:off x="2552447" y="3176484"/>
                <a:ext cx="456600" cy="369332"/>
              </a:xfrm>
              <a:prstGeom prst="rect">
                <a:avLst/>
              </a:prstGeom>
              <a:blipFill rotWithShape="0">
                <a:blip r:embed="rId22"/>
                <a:stretch>
                  <a:fillRect b="-4918"/>
                </a:stretch>
              </a:blipFill>
            </p:spPr>
            <p:txBody>
              <a:bodyPr/>
              <a:lstStyle/>
              <a:p>
                <a:r>
                  <a:rPr lang="en-US">
                    <a:noFill/>
                  </a:rPr>
                  <a:t> </a:t>
                </a:r>
              </a:p>
            </p:txBody>
          </p:sp>
        </mc:Fallback>
      </mc:AlternateContent>
      <p:cxnSp>
        <p:nvCxnSpPr>
          <p:cNvPr id="48" name="Curved Connector 47"/>
          <p:cNvCxnSpPr>
            <a:stCxn id="70" idx="3"/>
          </p:cNvCxnSpPr>
          <p:nvPr/>
        </p:nvCxnSpPr>
        <p:spPr>
          <a:xfrm>
            <a:off x="4538421" y="3356520"/>
            <a:ext cx="710509" cy="625947"/>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51" name="Table 50"/>
              <p:cNvGraphicFramePr>
                <a:graphicFrameLocks noGrp="1"/>
              </p:cNvGraphicFramePr>
              <p:nvPr/>
            </p:nvGraphicFramePr>
            <p:xfrm>
              <a:off x="6554847" y="3171854"/>
              <a:ext cx="446913" cy="1478280"/>
            </p:xfrm>
            <a:graphic>
              <a:graphicData uri="http://schemas.openxmlformats.org/drawingml/2006/table">
                <a:tbl>
                  <a:tblPr firstRow="1" bandRow="1">
                    <a:tableStyleId>{0505E3EF-67EA-436B-97B2-0124C06EBD24}</a:tableStyleId>
                  </a:tblPr>
                  <a:tblGrid>
                    <a:gridCol w="446913">
                      <a:extLst>
                        <a:ext uri="{9D8B030D-6E8A-4147-A177-3AD203B41FA5}">
                          <a16:colId xmlns:a16="http://schemas.microsoft.com/office/drawing/2014/main" val="20000"/>
                        </a:ext>
                      </a:extLst>
                    </a:gridCol>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dirty="0"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dirty="0" smtClean="0">
                                        <a:ln w="0"/>
                                        <a:effectLst>
                                          <a:outerShdw blurRad="38100" dist="19050" dir="2700000" algn="tl" rotWithShape="0">
                                            <a:schemeClr val="dk1">
                                              <a:alpha val="40000"/>
                                            </a:schemeClr>
                                          </a:outerShdw>
                                        </a:effectLst>
                                        <a:latin typeface="Cambria Math" panose="02040503050406030204" pitchFamily="18" charset="0"/>
                                      </a:rPr>
                                      <m:t>𝑆</m:t>
                                    </m:r>
                                  </m:e>
                                  <m:sub>
                                    <m:r>
                                      <a:rPr lang="en-US" b="1" i="0" dirty="0" smtClean="0">
                                        <a:ln w="0"/>
                                        <a:effectLst>
                                          <a:outerShdw blurRad="38100" dist="19050" dir="2700000" algn="tl" rotWithShape="0">
                                            <a:schemeClr val="dk1">
                                              <a:alpha val="40000"/>
                                            </a:schemeClr>
                                          </a:outerShdw>
                                        </a:effectLst>
                                        <a:latin typeface="Cambria Math" panose="02040503050406030204" pitchFamily="18" charset="0"/>
                                      </a:rPr>
                                      <m:t>𝟎</m:t>
                                    </m:r>
                                  </m:sub>
                                </m:sSub>
                              </m:oMath>
                            </m:oMathPara>
                          </a14:m>
                          <a:endParaRPr lang="en-US" dirty="0">
                            <a:ln w="0"/>
                            <a:solidFill>
                              <a:schemeClr val="tx1"/>
                            </a:solidFill>
                            <a:effectLst>
                              <a:outerShdw blurRad="38100" dist="19050" dir="2700000" algn="tl" rotWithShape="0">
                                <a:schemeClr val="dk1">
                                  <a:alpha val="40000"/>
                                </a:schemeClr>
                              </a:outerShdw>
                            </a:effectLst>
                          </a:endParaRPr>
                        </a:p>
                      </a:txBody>
                      <a:tcPr>
                        <a:solidFill>
                          <a:schemeClr val="accent2">
                            <a:lumMod val="40000"/>
                            <a:lumOff val="60000"/>
                          </a:schemeClr>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dirty="0"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dirty="0" smtClean="0">
                                        <a:ln w="0"/>
                                        <a:effectLst>
                                          <a:outerShdw blurRad="38100" dist="19050" dir="2700000" algn="tl" rotWithShape="0">
                                            <a:schemeClr val="dk1">
                                              <a:alpha val="40000"/>
                                            </a:schemeClr>
                                          </a:outerShdw>
                                        </a:effectLst>
                                        <a:latin typeface="Cambria Math" panose="02040503050406030204" pitchFamily="18" charset="0"/>
                                      </a:rPr>
                                      <m:t>𝑆</m:t>
                                    </m:r>
                                  </m:e>
                                  <m:sub>
                                    <m:r>
                                      <a:rPr lang="en-US" b="0" i="0" dirty="0" smtClean="0">
                                        <a:ln w="0"/>
                                        <a:effectLst>
                                          <a:outerShdw blurRad="38100" dist="19050" dir="2700000" algn="tl" rotWithShape="0">
                                            <a:schemeClr val="dk1">
                                              <a:alpha val="40000"/>
                                            </a:schemeClr>
                                          </a:outerShdw>
                                        </a:effectLst>
                                        <a:latin typeface="Cambria Math" panose="02040503050406030204" pitchFamily="18" charset="0"/>
                                      </a:rPr>
                                      <m:t>2</m:t>
                                    </m:r>
                                  </m:sub>
                                </m:sSub>
                              </m:oMath>
                            </m:oMathPara>
                          </a14:m>
                          <a:endParaRPr lang="en-US" dirty="0">
                            <a:ln w="0"/>
                            <a:solidFill>
                              <a:schemeClr val="tx1"/>
                            </a:solidFill>
                            <a:effectLst>
                              <a:outerShdw blurRad="38100" dist="19050" dir="2700000" algn="tl" rotWithShape="0">
                                <a:schemeClr val="dk1">
                                  <a:alpha val="40000"/>
                                </a:schemeClr>
                              </a:outerShdw>
                            </a:effectLst>
                          </a:endParaRPr>
                        </a:p>
                      </a:txBody>
                      <a:tcPr>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dirty="0"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dirty="0" smtClean="0">
                                        <a:ln w="0"/>
                                        <a:effectLst>
                                          <a:outerShdw blurRad="38100" dist="19050" dir="2700000" algn="tl" rotWithShape="0">
                                            <a:schemeClr val="dk1">
                                              <a:alpha val="40000"/>
                                            </a:schemeClr>
                                          </a:outerShdw>
                                        </a:effectLst>
                                        <a:latin typeface="Cambria Math" panose="02040503050406030204" pitchFamily="18" charset="0"/>
                                      </a:rPr>
                                      <m:t>𝑆</m:t>
                                    </m:r>
                                  </m:e>
                                  <m:sub>
                                    <m:r>
                                      <a:rPr lang="en-US" b="0" i="0" dirty="0" smtClean="0">
                                        <a:ln w="0"/>
                                        <a:effectLst>
                                          <a:outerShdw blurRad="38100" dist="19050" dir="2700000" algn="tl" rotWithShape="0">
                                            <a:schemeClr val="dk1">
                                              <a:alpha val="40000"/>
                                            </a:schemeClr>
                                          </a:outerShdw>
                                        </a:effectLst>
                                        <a:latin typeface="Cambria Math" panose="02040503050406030204" pitchFamily="18" charset="0"/>
                                      </a:rPr>
                                      <m:t>3</m:t>
                                    </m:r>
                                  </m:sub>
                                </m:sSub>
                              </m:oMath>
                            </m:oMathPara>
                          </a14:m>
                          <a:endParaRPr lang="en-US" dirty="0">
                            <a:ln w="0"/>
                            <a:solidFill>
                              <a:schemeClr val="tx1"/>
                            </a:solidFill>
                            <a:effectLst>
                              <a:outerShdw blurRad="38100" dist="19050" dir="2700000" algn="tl" rotWithShape="0">
                                <a:schemeClr val="dk1">
                                  <a:alpha val="40000"/>
                                </a:schemeClr>
                              </a:outerShdw>
                            </a:effectLst>
                          </a:endParaRPr>
                        </a:p>
                      </a:txBody>
                      <a:tcPr>
                        <a:solidFill>
                          <a:schemeClr val="accent4">
                            <a:lumMod val="40000"/>
                            <a:lumOff val="60000"/>
                          </a:schemeClr>
                        </a:solidFill>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dirty="0"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dirty="0" smtClean="0">
                                        <a:ln w="0"/>
                                        <a:effectLst>
                                          <a:outerShdw blurRad="38100" dist="19050" dir="2700000" algn="tl" rotWithShape="0">
                                            <a:schemeClr val="dk1">
                                              <a:alpha val="40000"/>
                                            </a:schemeClr>
                                          </a:outerShdw>
                                        </a:effectLst>
                                        <a:latin typeface="Cambria Math" panose="02040503050406030204" pitchFamily="18" charset="0"/>
                                      </a:rPr>
                                      <m:t>𝑆</m:t>
                                    </m:r>
                                  </m:e>
                                  <m:sub>
                                    <m:r>
                                      <a:rPr lang="en-US" b="0" i="0" dirty="0" smtClean="0">
                                        <a:ln w="0"/>
                                        <a:effectLst>
                                          <a:outerShdw blurRad="38100" dist="19050" dir="2700000" algn="tl" rotWithShape="0">
                                            <a:schemeClr val="dk1">
                                              <a:alpha val="40000"/>
                                            </a:schemeClr>
                                          </a:outerShdw>
                                        </a:effectLst>
                                        <a:latin typeface="Cambria Math" panose="02040503050406030204" pitchFamily="18" charset="0"/>
                                      </a:rPr>
                                      <m:t>3</m:t>
                                    </m:r>
                                  </m:sub>
                                </m:sSub>
                              </m:oMath>
                            </m:oMathPara>
                          </a14:m>
                          <a:endParaRPr lang="en-US" dirty="0">
                            <a:ln w="0"/>
                            <a:solidFill>
                              <a:schemeClr val="tx1"/>
                            </a:solidFill>
                            <a:effectLst>
                              <a:outerShdw blurRad="38100" dist="19050" dir="2700000" algn="tl" rotWithShape="0">
                                <a:schemeClr val="dk1">
                                  <a:alpha val="40000"/>
                                </a:schemeClr>
                              </a:outerShdw>
                            </a:effectLst>
                          </a:endParaRPr>
                        </a:p>
                      </a:txBody>
                      <a:tcPr>
                        <a:solidFill>
                          <a:schemeClr val="accent4">
                            <a:lumMod val="40000"/>
                            <a:lumOff val="60000"/>
                          </a:schemeClr>
                        </a:solidFill>
                      </a:tcPr>
                    </a:tc>
                    <a:extLst>
                      <a:ext uri="{0D108BD9-81ED-4DB2-BD59-A6C34878D82A}">
                        <a16:rowId xmlns:a16="http://schemas.microsoft.com/office/drawing/2014/main" val="10003"/>
                      </a:ext>
                    </a:extLst>
                  </a:tr>
                </a:tbl>
              </a:graphicData>
            </a:graphic>
          </p:graphicFrame>
        </mc:Choice>
        <mc:Fallback xmlns="">
          <p:graphicFrame>
            <p:nvGraphicFramePr>
              <p:cNvPr id="51" name="Table 50"/>
              <p:cNvGraphicFramePr>
                <a:graphicFrameLocks noGrp="1"/>
              </p:cNvGraphicFramePr>
              <p:nvPr>
                <p:extLst>
                  <p:ext uri="{D42A27DB-BD31-4B8C-83A1-F6EECF244321}">
                    <p14:modId xmlns:p14="http://schemas.microsoft.com/office/powerpoint/2010/main" val="744085919"/>
                  </p:ext>
                </p:extLst>
              </p:nvPr>
            </p:nvGraphicFramePr>
            <p:xfrm>
              <a:off x="6554847" y="3171854"/>
              <a:ext cx="446913" cy="1478280"/>
            </p:xfrm>
            <a:graphic>
              <a:graphicData uri="http://schemas.openxmlformats.org/drawingml/2006/table">
                <a:tbl>
                  <a:tblPr firstRow="1" bandRow="1">
                    <a:tableStyleId>{0505E3EF-67EA-436B-97B2-0124C06EBD24}</a:tableStyleId>
                  </a:tblPr>
                  <a:tblGrid>
                    <a:gridCol w="446913"/>
                  </a:tblGrid>
                  <a:tr h="365760">
                    <a:tc>
                      <a:txBody>
                        <a:bodyPr/>
                        <a:lstStyle/>
                        <a:p>
                          <a:endParaRPr lang="en-US"/>
                        </a:p>
                      </a:txBody>
                      <a:tcPr>
                        <a:blipFill rotWithShape="0">
                          <a:blip r:embed="rId23"/>
                          <a:stretch>
                            <a:fillRect l="-1351" t="-1667" r="-2703" b="-308333"/>
                          </a:stretch>
                        </a:blipFill>
                      </a:tcPr>
                    </a:tc>
                  </a:tr>
                  <a:tr h="370840">
                    <a:tc>
                      <a:txBody>
                        <a:bodyPr/>
                        <a:lstStyle/>
                        <a:p>
                          <a:endParaRPr lang="en-US"/>
                        </a:p>
                      </a:txBody>
                      <a:tcPr>
                        <a:blipFill rotWithShape="0">
                          <a:blip r:embed="rId23"/>
                          <a:stretch>
                            <a:fillRect l="-1351" t="-100000" r="-2703" b="-203279"/>
                          </a:stretch>
                        </a:blipFill>
                      </a:tcPr>
                    </a:tc>
                  </a:tr>
                  <a:tr h="370840">
                    <a:tc>
                      <a:txBody>
                        <a:bodyPr/>
                        <a:lstStyle/>
                        <a:p>
                          <a:endParaRPr lang="en-US"/>
                        </a:p>
                      </a:txBody>
                      <a:tcPr>
                        <a:blipFill rotWithShape="0">
                          <a:blip r:embed="rId23"/>
                          <a:stretch>
                            <a:fillRect l="-1351" t="-200000" r="-2703" b="-103279"/>
                          </a:stretch>
                        </a:blipFill>
                      </a:tcPr>
                    </a:tc>
                  </a:tr>
                  <a:tr h="370840">
                    <a:tc>
                      <a:txBody>
                        <a:bodyPr/>
                        <a:lstStyle/>
                        <a:p>
                          <a:endParaRPr lang="en-US"/>
                        </a:p>
                      </a:txBody>
                      <a:tcPr>
                        <a:blipFill rotWithShape="0">
                          <a:blip r:embed="rId23"/>
                          <a:stretch>
                            <a:fillRect l="-1351" t="-300000" r="-2703" b="-3279"/>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2" name="Table 51"/>
              <p:cNvGraphicFramePr>
                <a:graphicFrameLocks noGrp="1"/>
              </p:cNvGraphicFramePr>
              <p:nvPr/>
            </p:nvGraphicFramePr>
            <p:xfrm>
              <a:off x="7372279" y="3171854"/>
              <a:ext cx="446913" cy="1478280"/>
            </p:xfrm>
            <a:graphic>
              <a:graphicData uri="http://schemas.openxmlformats.org/drawingml/2006/table">
                <a:tbl>
                  <a:tblPr firstRow="1" bandRow="1">
                    <a:tableStyleId>{0505E3EF-67EA-436B-97B2-0124C06EBD24}</a:tableStyleId>
                  </a:tblPr>
                  <a:tblGrid>
                    <a:gridCol w="446913">
                      <a:extLst>
                        <a:ext uri="{9D8B030D-6E8A-4147-A177-3AD203B41FA5}">
                          <a16:colId xmlns:a16="http://schemas.microsoft.com/office/drawing/2014/main" val="20000"/>
                        </a:ext>
                      </a:extLst>
                    </a:gridCol>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dirty="0"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dirty="0" smtClean="0">
                                        <a:ln w="0"/>
                                        <a:effectLst>
                                          <a:outerShdw blurRad="38100" dist="19050" dir="2700000" algn="tl" rotWithShape="0">
                                            <a:schemeClr val="dk1">
                                              <a:alpha val="40000"/>
                                            </a:schemeClr>
                                          </a:outerShdw>
                                        </a:effectLst>
                                        <a:latin typeface="Cambria Math" panose="02040503050406030204" pitchFamily="18" charset="0"/>
                                      </a:rPr>
                                      <m:t>𝑆</m:t>
                                    </m:r>
                                  </m:e>
                                  <m:sub>
                                    <m:r>
                                      <a:rPr lang="en-US" b="1" i="0" dirty="0" smtClean="0">
                                        <a:ln w="0"/>
                                        <a:effectLst>
                                          <a:outerShdw blurRad="38100" dist="19050" dir="2700000" algn="tl" rotWithShape="0">
                                            <a:schemeClr val="dk1">
                                              <a:alpha val="40000"/>
                                            </a:schemeClr>
                                          </a:outerShdw>
                                        </a:effectLst>
                                        <a:latin typeface="Cambria Math" panose="02040503050406030204" pitchFamily="18" charset="0"/>
                                      </a:rPr>
                                      <m:t>𝟎</m:t>
                                    </m:r>
                                  </m:sub>
                                </m:sSub>
                              </m:oMath>
                            </m:oMathPara>
                          </a14:m>
                          <a:endParaRPr lang="en-US" dirty="0">
                            <a:ln w="0"/>
                            <a:solidFill>
                              <a:schemeClr val="tx1"/>
                            </a:solidFill>
                            <a:effectLst>
                              <a:outerShdw blurRad="38100" dist="19050" dir="2700000" algn="tl" rotWithShape="0">
                                <a:schemeClr val="dk1">
                                  <a:alpha val="40000"/>
                                </a:schemeClr>
                              </a:outerShdw>
                            </a:effectLst>
                          </a:endParaRPr>
                        </a:p>
                      </a:txBody>
                      <a:tcPr>
                        <a:solidFill>
                          <a:schemeClr val="accent2">
                            <a:lumMod val="40000"/>
                            <a:lumOff val="60000"/>
                          </a:schemeClr>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dirty="0"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dirty="0" smtClean="0">
                                        <a:ln w="0"/>
                                        <a:effectLst>
                                          <a:outerShdw blurRad="38100" dist="19050" dir="2700000" algn="tl" rotWithShape="0">
                                            <a:schemeClr val="dk1">
                                              <a:alpha val="40000"/>
                                            </a:schemeClr>
                                          </a:outerShdw>
                                        </a:effectLst>
                                        <a:latin typeface="Cambria Math" panose="02040503050406030204" pitchFamily="18" charset="0"/>
                                      </a:rPr>
                                      <m:t>𝑆</m:t>
                                    </m:r>
                                  </m:e>
                                  <m:sub>
                                    <m:r>
                                      <a:rPr lang="en-US" b="0" i="0" dirty="0" smtClean="0">
                                        <a:ln w="0"/>
                                        <a:effectLst>
                                          <a:outerShdw blurRad="38100" dist="19050" dir="2700000" algn="tl" rotWithShape="0">
                                            <a:schemeClr val="dk1">
                                              <a:alpha val="40000"/>
                                            </a:schemeClr>
                                          </a:outerShdw>
                                        </a:effectLst>
                                        <a:latin typeface="Cambria Math" panose="02040503050406030204" pitchFamily="18" charset="0"/>
                                      </a:rPr>
                                      <m:t>3</m:t>
                                    </m:r>
                                  </m:sub>
                                </m:sSub>
                              </m:oMath>
                            </m:oMathPara>
                          </a14:m>
                          <a:endParaRPr lang="en-US" dirty="0">
                            <a:ln w="0"/>
                            <a:solidFill>
                              <a:schemeClr val="tx1"/>
                            </a:solidFill>
                            <a:effectLst>
                              <a:outerShdw blurRad="38100" dist="19050" dir="2700000" algn="tl" rotWithShape="0">
                                <a:schemeClr val="dk1">
                                  <a:alpha val="40000"/>
                                </a:schemeClr>
                              </a:outerShdw>
                            </a:effectLst>
                          </a:endParaRPr>
                        </a:p>
                      </a:txBody>
                      <a:tcPr>
                        <a:solidFill>
                          <a:schemeClr val="accent4">
                            <a:lumMod val="40000"/>
                            <a:lumOff val="60000"/>
                          </a:schemeClr>
                        </a:solidFill>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dirty="0"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dirty="0" smtClean="0">
                                        <a:ln w="0"/>
                                        <a:effectLst>
                                          <a:outerShdw blurRad="38100" dist="19050" dir="2700000" algn="tl" rotWithShape="0">
                                            <a:schemeClr val="dk1">
                                              <a:alpha val="40000"/>
                                            </a:schemeClr>
                                          </a:outerShdw>
                                        </a:effectLst>
                                        <a:latin typeface="Cambria Math" panose="02040503050406030204" pitchFamily="18" charset="0"/>
                                      </a:rPr>
                                      <m:t>𝑆</m:t>
                                    </m:r>
                                  </m:e>
                                  <m:sub>
                                    <m:r>
                                      <a:rPr lang="en-US" b="0" i="0" dirty="0" smtClean="0">
                                        <a:ln w="0"/>
                                        <a:effectLst>
                                          <a:outerShdw blurRad="38100" dist="19050" dir="2700000" algn="tl" rotWithShape="0">
                                            <a:schemeClr val="dk1">
                                              <a:alpha val="40000"/>
                                            </a:schemeClr>
                                          </a:outerShdw>
                                        </a:effectLst>
                                        <a:latin typeface="Cambria Math" panose="02040503050406030204" pitchFamily="18" charset="0"/>
                                      </a:rPr>
                                      <m:t>3</m:t>
                                    </m:r>
                                  </m:sub>
                                </m:sSub>
                              </m:oMath>
                            </m:oMathPara>
                          </a14:m>
                          <a:endParaRPr lang="en-US" dirty="0">
                            <a:ln w="0"/>
                            <a:solidFill>
                              <a:schemeClr val="tx1"/>
                            </a:solidFill>
                            <a:effectLst>
                              <a:outerShdw blurRad="38100" dist="19050" dir="2700000" algn="tl" rotWithShape="0">
                                <a:schemeClr val="dk1">
                                  <a:alpha val="40000"/>
                                </a:schemeClr>
                              </a:outerShdw>
                            </a:effectLst>
                          </a:endParaRPr>
                        </a:p>
                      </a:txBody>
                      <a:tcPr>
                        <a:solidFill>
                          <a:schemeClr val="accent4">
                            <a:lumMod val="40000"/>
                            <a:lumOff val="60000"/>
                          </a:schemeClr>
                        </a:solidFill>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dirty="0"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dirty="0" smtClean="0">
                                        <a:ln w="0"/>
                                        <a:effectLst>
                                          <a:outerShdw blurRad="38100" dist="19050" dir="2700000" algn="tl" rotWithShape="0">
                                            <a:schemeClr val="dk1">
                                              <a:alpha val="40000"/>
                                            </a:schemeClr>
                                          </a:outerShdw>
                                        </a:effectLst>
                                        <a:latin typeface="Cambria Math" panose="02040503050406030204" pitchFamily="18" charset="0"/>
                                      </a:rPr>
                                      <m:t>𝑆</m:t>
                                    </m:r>
                                  </m:e>
                                  <m:sub>
                                    <m:r>
                                      <a:rPr lang="en-US" b="0" i="0" dirty="0" smtClean="0">
                                        <a:ln w="0"/>
                                        <a:effectLst>
                                          <a:outerShdw blurRad="38100" dist="19050" dir="2700000" algn="tl" rotWithShape="0">
                                            <a:schemeClr val="dk1">
                                              <a:alpha val="40000"/>
                                            </a:schemeClr>
                                          </a:outerShdw>
                                        </a:effectLst>
                                        <a:latin typeface="Cambria Math" panose="02040503050406030204" pitchFamily="18" charset="0"/>
                                      </a:rPr>
                                      <m:t>3</m:t>
                                    </m:r>
                                  </m:sub>
                                </m:sSub>
                              </m:oMath>
                            </m:oMathPara>
                          </a14:m>
                          <a:endParaRPr lang="en-US" dirty="0">
                            <a:ln w="0"/>
                            <a:solidFill>
                              <a:schemeClr val="tx1"/>
                            </a:solidFill>
                            <a:effectLst>
                              <a:outerShdw blurRad="38100" dist="19050" dir="2700000" algn="tl" rotWithShape="0">
                                <a:schemeClr val="dk1">
                                  <a:alpha val="40000"/>
                                </a:schemeClr>
                              </a:outerShdw>
                            </a:effectLst>
                          </a:endParaRPr>
                        </a:p>
                      </a:txBody>
                      <a:tcPr>
                        <a:solidFill>
                          <a:schemeClr val="accent4">
                            <a:lumMod val="40000"/>
                            <a:lumOff val="60000"/>
                          </a:schemeClr>
                        </a:solidFill>
                      </a:tcPr>
                    </a:tc>
                    <a:extLst>
                      <a:ext uri="{0D108BD9-81ED-4DB2-BD59-A6C34878D82A}">
                        <a16:rowId xmlns:a16="http://schemas.microsoft.com/office/drawing/2014/main" val="10003"/>
                      </a:ext>
                    </a:extLst>
                  </a:tr>
                </a:tbl>
              </a:graphicData>
            </a:graphic>
          </p:graphicFrame>
        </mc:Choice>
        <mc:Fallback xmlns="">
          <p:graphicFrame>
            <p:nvGraphicFramePr>
              <p:cNvPr id="52" name="Table 51"/>
              <p:cNvGraphicFramePr>
                <a:graphicFrameLocks noGrp="1"/>
              </p:cNvGraphicFramePr>
              <p:nvPr>
                <p:extLst>
                  <p:ext uri="{D42A27DB-BD31-4B8C-83A1-F6EECF244321}">
                    <p14:modId xmlns:p14="http://schemas.microsoft.com/office/powerpoint/2010/main" val="1633613207"/>
                  </p:ext>
                </p:extLst>
              </p:nvPr>
            </p:nvGraphicFramePr>
            <p:xfrm>
              <a:off x="7372279" y="3171854"/>
              <a:ext cx="446913" cy="1478280"/>
            </p:xfrm>
            <a:graphic>
              <a:graphicData uri="http://schemas.openxmlformats.org/drawingml/2006/table">
                <a:tbl>
                  <a:tblPr firstRow="1" bandRow="1">
                    <a:tableStyleId>{0505E3EF-67EA-436B-97B2-0124C06EBD24}</a:tableStyleId>
                  </a:tblPr>
                  <a:tblGrid>
                    <a:gridCol w="446913"/>
                  </a:tblGrid>
                  <a:tr h="365760">
                    <a:tc>
                      <a:txBody>
                        <a:bodyPr/>
                        <a:lstStyle/>
                        <a:p>
                          <a:endParaRPr lang="en-US"/>
                        </a:p>
                      </a:txBody>
                      <a:tcPr>
                        <a:blipFill rotWithShape="0">
                          <a:blip r:embed="rId24"/>
                          <a:stretch>
                            <a:fillRect l="-1351" t="-1667" r="-2703" b="-308333"/>
                          </a:stretch>
                        </a:blipFill>
                      </a:tcPr>
                    </a:tc>
                  </a:tr>
                  <a:tr h="370840">
                    <a:tc>
                      <a:txBody>
                        <a:bodyPr/>
                        <a:lstStyle/>
                        <a:p>
                          <a:endParaRPr lang="en-US"/>
                        </a:p>
                      </a:txBody>
                      <a:tcPr>
                        <a:blipFill rotWithShape="0">
                          <a:blip r:embed="rId24"/>
                          <a:stretch>
                            <a:fillRect l="-1351" t="-100000" r="-2703" b="-203279"/>
                          </a:stretch>
                        </a:blipFill>
                      </a:tcPr>
                    </a:tc>
                  </a:tr>
                  <a:tr h="370840">
                    <a:tc>
                      <a:txBody>
                        <a:bodyPr/>
                        <a:lstStyle/>
                        <a:p>
                          <a:endParaRPr lang="en-US"/>
                        </a:p>
                      </a:txBody>
                      <a:tcPr>
                        <a:blipFill rotWithShape="0">
                          <a:blip r:embed="rId24"/>
                          <a:stretch>
                            <a:fillRect l="-1351" t="-200000" r="-2703" b="-103279"/>
                          </a:stretch>
                        </a:blipFill>
                      </a:tcPr>
                    </a:tc>
                  </a:tr>
                  <a:tr h="370840">
                    <a:tc>
                      <a:txBody>
                        <a:bodyPr/>
                        <a:lstStyle/>
                        <a:p>
                          <a:endParaRPr lang="en-US"/>
                        </a:p>
                      </a:txBody>
                      <a:tcPr>
                        <a:blipFill rotWithShape="0">
                          <a:blip r:embed="rId24"/>
                          <a:stretch>
                            <a:fillRect l="-1351" t="-300000" r="-2703" b="-3279"/>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3" name="Table 52"/>
              <p:cNvGraphicFramePr>
                <a:graphicFrameLocks noGrp="1"/>
              </p:cNvGraphicFramePr>
              <p:nvPr/>
            </p:nvGraphicFramePr>
            <p:xfrm>
              <a:off x="8184042" y="3162611"/>
              <a:ext cx="446913" cy="1478280"/>
            </p:xfrm>
            <a:graphic>
              <a:graphicData uri="http://schemas.openxmlformats.org/drawingml/2006/table">
                <a:tbl>
                  <a:tblPr firstRow="1" bandRow="1">
                    <a:tableStyleId>{0505E3EF-67EA-436B-97B2-0124C06EBD24}</a:tableStyleId>
                  </a:tblPr>
                  <a:tblGrid>
                    <a:gridCol w="446913">
                      <a:extLst>
                        <a:ext uri="{9D8B030D-6E8A-4147-A177-3AD203B41FA5}">
                          <a16:colId xmlns:a16="http://schemas.microsoft.com/office/drawing/2014/main" val="20000"/>
                        </a:ext>
                      </a:extLst>
                    </a:gridCol>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dirty="0"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dirty="0" smtClean="0">
                                        <a:ln w="0"/>
                                        <a:effectLst>
                                          <a:outerShdw blurRad="38100" dist="19050" dir="2700000" algn="tl" rotWithShape="0">
                                            <a:schemeClr val="dk1">
                                              <a:alpha val="40000"/>
                                            </a:schemeClr>
                                          </a:outerShdw>
                                        </a:effectLst>
                                        <a:latin typeface="Cambria Math" panose="02040503050406030204" pitchFamily="18" charset="0"/>
                                      </a:rPr>
                                      <m:t>𝑆</m:t>
                                    </m:r>
                                  </m:e>
                                  <m:sub>
                                    <m:r>
                                      <a:rPr lang="en-US" b="1" i="0" dirty="0" smtClean="0">
                                        <a:ln w="0"/>
                                        <a:effectLst>
                                          <a:outerShdw blurRad="38100" dist="19050" dir="2700000" algn="tl" rotWithShape="0">
                                            <a:schemeClr val="dk1">
                                              <a:alpha val="40000"/>
                                            </a:schemeClr>
                                          </a:outerShdw>
                                        </a:effectLst>
                                        <a:latin typeface="Cambria Math" panose="02040503050406030204" pitchFamily="18" charset="0"/>
                                      </a:rPr>
                                      <m:t>𝟏</m:t>
                                    </m:r>
                                  </m:sub>
                                </m:sSub>
                              </m:oMath>
                            </m:oMathPara>
                          </a14:m>
                          <a:endParaRPr lang="en-US" dirty="0">
                            <a:ln w="0"/>
                            <a:solidFill>
                              <a:schemeClr val="tx1"/>
                            </a:solidFill>
                            <a:effectLst>
                              <a:outerShdw blurRad="38100" dist="19050" dir="2700000" algn="tl" rotWithShape="0">
                                <a:schemeClr val="dk1">
                                  <a:alpha val="40000"/>
                                </a:schemeClr>
                              </a:outerShdw>
                            </a:effectLst>
                          </a:endParaRPr>
                        </a:p>
                      </a:txBody>
                      <a:tcPr>
                        <a:solidFill>
                          <a:schemeClr val="accent1">
                            <a:lumMod val="40000"/>
                            <a:lumOff val="60000"/>
                          </a:schemeClr>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dirty="0"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dirty="0" smtClean="0">
                                        <a:ln w="0"/>
                                        <a:effectLst>
                                          <a:outerShdw blurRad="38100" dist="19050" dir="2700000" algn="tl" rotWithShape="0">
                                            <a:schemeClr val="dk1">
                                              <a:alpha val="40000"/>
                                            </a:schemeClr>
                                          </a:outerShdw>
                                        </a:effectLst>
                                        <a:latin typeface="Cambria Math" panose="02040503050406030204" pitchFamily="18" charset="0"/>
                                      </a:rPr>
                                      <m:t>𝑆</m:t>
                                    </m:r>
                                  </m:e>
                                  <m:sub>
                                    <m:r>
                                      <a:rPr lang="en-US" b="0" i="0" dirty="0" smtClean="0">
                                        <a:ln w="0"/>
                                        <a:effectLst>
                                          <a:outerShdw blurRad="38100" dist="19050" dir="2700000" algn="tl" rotWithShape="0">
                                            <a:schemeClr val="dk1">
                                              <a:alpha val="40000"/>
                                            </a:schemeClr>
                                          </a:outerShdw>
                                        </a:effectLst>
                                        <a:latin typeface="Cambria Math" panose="02040503050406030204" pitchFamily="18" charset="0"/>
                                      </a:rPr>
                                      <m:t>0</m:t>
                                    </m:r>
                                  </m:sub>
                                </m:sSub>
                              </m:oMath>
                            </m:oMathPara>
                          </a14:m>
                          <a:endParaRPr lang="en-US" dirty="0">
                            <a:ln w="0"/>
                            <a:solidFill>
                              <a:schemeClr val="tx1"/>
                            </a:solidFill>
                            <a:effectLst>
                              <a:outerShdw blurRad="38100" dist="19050" dir="2700000" algn="tl" rotWithShape="0">
                                <a:schemeClr val="dk1">
                                  <a:alpha val="40000"/>
                                </a:schemeClr>
                              </a:outerShdw>
                            </a:effectLst>
                          </a:endParaRPr>
                        </a:p>
                      </a:txBody>
                      <a:tcPr>
                        <a:solidFill>
                          <a:schemeClr val="accent2">
                            <a:lumMod val="40000"/>
                            <a:lumOff val="60000"/>
                          </a:schemeClr>
                        </a:solidFill>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dirty="0"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dirty="0" smtClean="0">
                                        <a:ln w="0"/>
                                        <a:effectLst>
                                          <a:outerShdw blurRad="38100" dist="19050" dir="2700000" algn="tl" rotWithShape="0">
                                            <a:schemeClr val="dk1">
                                              <a:alpha val="40000"/>
                                            </a:schemeClr>
                                          </a:outerShdw>
                                        </a:effectLst>
                                        <a:latin typeface="Cambria Math" panose="02040503050406030204" pitchFamily="18" charset="0"/>
                                      </a:rPr>
                                      <m:t>𝑆</m:t>
                                    </m:r>
                                  </m:e>
                                  <m:sub>
                                    <m:r>
                                      <a:rPr lang="en-US" b="0" i="0" dirty="0" smtClean="0">
                                        <a:ln w="0"/>
                                        <a:effectLst>
                                          <a:outerShdw blurRad="38100" dist="19050" dir="2700000" algn="tl" rotWithShape="0">
                                            <a:schemeClr val="dk1">
                                              <a:alpha val="40000"/>
                                            </a:schemeClr>
                                          </a:outerShdw>
                                        </a:effectLst>
                                        <a:latin typeface="Cambria Math" panose="02040503050406030204" pitchFamily="18" charset="0"/>
                                      </a:rPr>
                                      <m:t>0</m:t>
                                    </m:r>
                                  </m:sub>
                                </m:sSub>
                              </m:oMath>
                            </m:oMathPara>
                          </a14:m>
                          <a:endParaRPr lang="en-US" dirty="0">
                            <a:ln w="0"/>
                            <a:solidFill>
                              <a:schemeClr val="tx1"/>
                            </a:solidFill>
                            <a:effectLst>
                              <a:outerShdw blurRad="38100" dist="19050" dir="2700000" algn="tl" rotWithShape="0">
                                <a:schemeClr val="dk1">
                                  <a:alpha val="40000"/>
                                </a:schemeClr>
                              </a:outerShdw>
                            </a:effectLst>
                          </a:endParaRPr>
                        </a:p>
                      </a:txBody>
                      <a:tcPr>
                        <a:solidFill>
                          <a:schemeClr val="accent2">
                            <a:lumMod val="40000"/>
                            <a:lumOff val="60000"/>
                          </a:schemeClr>
                        </a:solidFill>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dirty="0"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dirty="0" smtClean="0">
                                        <a:ln w="0"/>
                                        <a:effectLst>
                                          <a:outerShdw blurRad="38100" dist="19050" dir="2700000" algn="tl" rotWithShape="0">
                                            <a:schemeClr val="dk1">
                                              <a:alpha val="40000"/>
                                            </a:schemeClr>
                                          </a:outerShdw>
                                        </a:effectLst>
                                        <a:latin typeface="Cambria Math" panose="02040503050406030204" pitchFamily="18" charset="0"/>
                                      </a:rPr>
                                      <m:t>𝑆</m:t>
                                    </m:r>
                                  </m:e>
                                  <m:sub>
                                    <m:r>
                                      <a:rPr lang="en-US" b="0" i="0" dirty="0" smtClean="0">
                                        <a:ln w="0"/>
                                        <a:effectLst>
                                          <a:outerShdw blurRad="38100" dist="19050" dir="2700000" algn="tl" rotWithShape="0">
                                            <a:schemeClr val="dk1">
                                              <a:alpha val="40000"/>
                                            </a:schemeClr>
                                          </a:outerShdw>
                                        </a:effectLst>
                                        <a:latin typeface="Cambria Math" panose="02040503050406030204" pitchFamily="18" charset="0"/>
                                      </a:rPr>
                                      <m:t>0</m:t>
                                    </m:r>
                                  </m:sub>
                                </m:sSub>
                              </m:oMath>
                            </m:oMathPara>
                          </a14:m>
                          <a:endParaRPr lang="en-US" dirty="0">
                            <a:ln w="0"/>
                            <a:solidFill>
                              <a:schemeClr val="tx1"/>
                            </a:solidFill>
                            <a:effectLst>
                              <a:outerShdw blurRad="38100" dist="19050" dir="2700000" algn="tl" rotWithShape="0">
                                <a:schemeClr val="dk1">
                                  <a:alpha val="40000"/>
                                </a:schemeClr>
                              </a:outerShdw>
                            </a:effectLst>
                          </a:endParaRPr>
                        </a:p>
                      </a:txBody>
                      <a:tcPr>
                        <a:solidFill>
                          <a:schemeClr val="accent2">
                            <a:lumMod val="40000"/>
                            <a:lumOff val="60000"/>
                          </a:schemeClr>
                        </a:solidFill>
                      </a:tcPr>
                    </a:tc>
                    <a:extLst>
                      <a:ext uri="{0D108BD9-81ED-4DB2-BD59-A6C34878D82A}">
                        <a16:rowId xmlns:a16="http://schemas.microsoft.com/office/drawing/2014/main" val="10003"/>
                      </a:ext>
                    </a:extLst>
                  </a:tr>
                </a:tbl>
              </a:graphicData>
            </a:graphic>
          </p:graphicFrame>
        </mc:Choice>
        <mc:Fallback xmlns="">
          <p:graphicFrame>
            <p:nvGraphicFramePr>
              <p:cNvPr id="53" name="Table 52"/>
              <p:cNvGraphicFramePr>
                <a:graphicFrameLocks noGrp="1"/>
              </p:cNvGraphicFramePr>
              <p:nvPr>
                <p:extLst>
                  <p:ext uri="{D42A27DB-BD31-4B8C-83A1-F6EECF244321}">
                    <p14:modId xmlns:p14="http://schemas.microsoft.com/office/powerpoint/2010/main" val="2910036294"/>
                  </p:ext>
                </p:extLst>
              </p:nvPr>
            </p:nvGraphicFramePr>
            <p:xfrm>
              <a:off x="8184042" y="3162611"/>
              <a:ext cx="446913" cy="1478280"/>
            </p:xfrm>
            <a:graphic>
              <a:graphicData uri="http://schemas.openxmlformats.org/drawingml/2006/table">
                <a:tbl>
                  <a:tblPr firstRow="1" bandRow="1">
                    <a:tableStyleId>{0505E3EF-67EA-436B-97B2-0124C06EBD24}</a:tableStyleId>
                  </a:tblPr>
                  <a:tblGrid>
                    <a:gridCol w="446913"/>
                  </a:tblGrid>
                  <a:tr h="365760">
                    <a:tc>
                      <a:txBody>
                        <a:bodyPr/>
                        <a:lstStyle/>
                        <a:p>
                          <a:endParaRPr lang="en-US"/>
                        </a:p>
                      </a:txBody>
                      <a:tcPr>
                        <a:blipFill rotWithShape="0">
                          <a:blip r:embed="rId25"/>
                          <a:stretch>
                            <a:fillRect l="-1351" t="-1667" r="-2703" b="-310000"/>
                          </a:stretch>
                        </a:blipFill>
                      </a:tcPr>
                    </a:tc>
                  </a:tr>
                  <a:tr h="370840">
                    <a:tc>
                      <a:txBody>
                        <a:bodyPr/>
                        <a:lstStyle/>
                        <a:p>
                          <a:endParaRPr lang="en-US"/>
                        </a:p>
                      </a:txBody>
                      <a:tcPr>
                        <a:blipFill rotWithShape="0">
                          <a:blip r:embed="rId25"/>
                          <a:stretch>
                            <a:fillRect l="-1351" t="-98387" r="-2703" b="-200000"/>
                          </a:stretch>
                        </a:blipFill>
                      </a:tcPr>
                    </a:tc>
                  </a:tr>
                  <a:tr h="370840">
                    <a:tc>
                      <a:txBody>
                        <a:bodyPr/>
                        <a:lstStyle/>
                        <a:p>
                          <a:endParaRPr lang="en-US"/>
                        </a:p>
                      </a:txBody>
                      <a:tcPr>
                        <a:blipFill rotWithShape="0">
                          <a:blip r:embed="rId25"/>
                          <a:stretch>
                            <a:fillRect l="-1351" t="-201639" r="-2703" b="-103279"/>
                          </a:stretch>
                        </a:blipFill>
                      </a:tcPr>
                    </a:tc>
                  </a:tr>
                  <a:tr h="370840">
                    <a:tc>
                      <a:txBody>
                        <a:bodyPr/>
                        <a:lstStyle/>
                        <a:p>
                          <a:endParaRPr lang="en-US"/>
                        </a:p>
                      </a:txBody>
                      <a:tcPr>
                        <a:blipFill rotWithShape="0">
                          <a:blip r:embed="rId25"/>
                          <a:stretch>
                            <a:fillRect l="-1351" t="-301639" r="-2703" b="-3279"/>
                          </a:stretch>
                        </a:blipFill>
                      </a:tcPr>
                    </a:tc>
                  </a:tr>
                </a:tbl>
              </a:graphicData>
            </a:graphic>
          </p:graphicFrame>
        </mc:Fallback>
      </mc:AlternateContent>
      <mc:AlternateContent xmlns:mc="http://schemas.openxmlformats.org/markup-compatibility/2006" xmlns:a14="http://schemas.microsoft.com/office/drawing/2010/main">
        <mc:Choice Requires="a14">
          <p:sp>
            <p:nvSpPr>
              <p:cNvPr id="55" name="Rectangle 54"/>
              <p:cNvSpPr/>
              <p:nvPr/>
            </p:nvSpPr>
            <p:spPr>
              <a:xfrm>
                <a:off x="1776716" y="3176484"/>
                <a:ext cx="456600"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𝑆</m:t>
                          </m:r>
                        </m:e>
                        <m:sub>
                          <m:r>
                            <a:rPr lang="en-US"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sub>
                      </m:sSub>
                    </m:oMath>
                  </m:oMathPara>
                </a14:m>
                <a:endParaRPr lang="en-US" dirty="0">
                  <a:ln w="0"/>
                  <a:solidFill>
                    <a:schemeClr val="tx1"/>
                  </a:solidFill>
                  <a:effectLst>
                    <a:outerShdw blurRad="38100" dist="19050" dir="2700000" algn="tl" rotWithShape="0">
                      <a:schemeClr val="dk1">
                        <a:alpha val="40000"/>
                      </a:schemeClr>
                    </a:outerShdw>
                  </a:effectLst>
                </a:endParaRPr>
              </a:p>
            </p:txBody>
          </p:sp>
        </mc:Choice>
        <mc:Fallback xmlns="">
          <p:sp>
            <p:nvSpPr>
              <p:cNvPr id="55" name="Rectangle 54"/>
              <p:cNvSpPr>
                <a:spLocks noRot="1" noChangeAspect="1" noMove="1" noResize="1" noEditPoints="1" noAdjustHandles="1" noChangeArrowheads="1" noChangeShapeType="1" noTextEdit="1"/>
              </p:cNvSpPr>
              <p:nvPr/>
            </p:nvSpPr>
            <p:spPr>
              <a:xfrm>
                <a:off x="1776716" y="3176484"/>
                <a:ext cx="456600" cy="369332"/>
              </a:xfrm>
              <a:prstGeom prst="rect">
                <a:avLst/>
              </a:prstGeom>
              <a:blipFill rotWithShape="0">
                <a:blip r:embed="rId26"/>
                <a:stretch>
                  <a:fillRect b="-4918"/>
                </a:stretch>
              </a:blipFill>
            </p:spPr>
            <p:txBody>
              <a:bodyPr/>
              <a:lstStyle/>
              <a:p>
                <a:r>
                  <a:rPr lang="en-US">
                    <a:noFill/>
                  </a:rPr>
                  <a:t> </a:t>
                </a:r>
              </a:p>
            </p:txBody>
          </p:sp>
        </mc:Fallback>
      </mc:AlternateContent>
      <p:cxnSp>
        <p:nvCxnSpPr>
          <p:cNvPr id="56" name="Straight Arrow Connector 55"/>
          <p:cNvCxnSpPr>
            <a:stCxn id="55" idx="3"/>
            <a:endCxn id="11" idx="1"/>
          </p:cNvCxnSpPr>
          <p:nvPr/>
        </p:nvCxnSpPr>
        <p:spPr>
          <a:xfrm>
            <a:off x="2233316" y="3361150"/>
            <a:ext cx="31913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64" name="Table 63"/>
              <p:cNvGraphicFramePr>
                <a:graphicFrameLocks noGrp="1"/>
              </p:cNvGraphicFramePr>
              <p:nvPr/>
            </p:nvGraphicFramePr>
            <p:xfrm>
              <a:off x="5742531" y="3181272"/>
              <a:ext cx="446913" cy="1478280"/>
            </p:xfrm>
            <a:graphic>
              <a:graphicData uri="http://schemas.openxmlformats.org/drawingml/2006/table">
                <a:tbl>
                  <a:tblPr firstRow="1" bandRow="1">
                    <a:tableStyleId>{0505E3EF-67EA-436B-97B2-0124C06EBD24}</a:tableStyleId>
                  </a:tblPr>
                  <a:tblGrid>
                    <a:gridCol w="446913">
                      <a:extLst>
                        <a:ext uri="{9D8B030D-6E8A-4147-A177-3AD203B41FA5}">
                          <a16:colId xmlns:a16="http://schemas.microsoft.com/office/drawing/2014/main" val="20000"/>
                        </a:ext>
                      </a:extLst>
                    </a:gridCol>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dirty="0"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dirty="0" smtClean="0">
                                        <a:ln w="0"/>
                                        <a:effectLst>
                                          <a:outerShdw blurRad="38100" dist="19050" dir="2700000" algn="tl" rotWithShape="0">
                                            <a:schemeClr val="dk1">
                                              <a:alpha val="40000"/>
                                            </a:schemeClr>
                                          </a:outerShdw>
                                        </a:effectLst>
                                        <a:latin typeface="Cambria Math" panose="02040503050406030204" pitchFamily="18" charset="0"/>
                                      </a:rPr>
                                      <m:t>𝑆</m:t>
                                    </m:r>
                                  </m:e>
                                  <m:sub>
                                    <m:r>
                                      <a:rPr lang="en-US" b="1" i="0" dirty="0" smtClean="0">
                                        <a:ln w="0"/>
                                        <a:effectLst>
                                          <a:outerShdw blurRad="38100" dist="19050" dir="2700000" algn="tl" rotWithShape="0">
                                            <a:schemeClr val="dk1">
                                              <a:alpha val="40000"/>
                                            </a:schemeClr>
                                          </a:outerShdw>
                                        </a:effectLst>
                                        <a:latin typeface="Cambria Math" panose="02040503050406030204" pitchFamily="18" charset="0"/>
                                      </a:rPr>
                                      <m:t>𝟎</m:t>
                                    </m:r>
                                  </m:sub>
                                </m:sSub>
                              </m:oMath>
                            </m:oMathPara>
                          </a14:m>
                          <a:endParaRPr lang="en-US" dirty="0">
                            <a:ln w="0"/>
                            <a:solidFill>
                              <a:schemeClr val="tx1"/>
                            </a:solidFill>
                            <a:effectLst>
                              <a:outerShdw blurRad="38100" dist="19050" dir="2700000" algn="tl" rotWithShape="0">
                                <a:schemeClr val="dk1">
                                  <a:alpha val="40000"/>
                                </a:schemeClr>
                              </a:outerShdw>
                            </a:effectLst>
                          </a:endParaRPr>
                        </a:p>
                      </a:txBody>
                      <a:tcPr>
                        <a:solidFill>
                          <a:schemeClr val="accent2">
                            <a:lumMod val="40000"/>
                            <a:lumOff val="60000"/>
                          </a:schemeClr>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dirty="0"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dirty="0" smtClean="0">
                                        <a:ln w="0"/>
                                        <a:effectLst>
                                          <a:outerShdw blurRad="38100" dist="19050" dir="2700000" algn="tl" rotWithShape="0">
                                            <a:schemeClr val="dk1">
                                              <a:alpha val="40000"/>
                                            </a:schemeClr>
                                          </a:outerShdw>
                                        </a:effectLst>
                                        <a:latin typeface="Cambria Math" panose="02040503050406030204" pitchFamily="18" charset="0"/>
                                      </a:rPr>
                                      <m:t>𝑆</m:t>
                                    </m:r>
                                  </m:e>
                                  <m:sub>
                                    <m:r>
                                      <a:rPr lang="en-US" dirty="0" smtClean="0">
                                        <a:ln w="0"/>
                                        <a:effectLst>
                                          <a:outerShdw blurRad="38100" dist="19050" dir="2700000" algn="tl" rotWithShape="0">
                                            <a:schemeClr val="dk1">
                                              <a:alpha val="40000"/>
                                            </a:schemeClr>
                                          </a:outerShdw>
                                        </a:effectLst>
                                        <a:latin typeface="Cambria Math" panose="02040503050406030204" pitchFamily="18" charset="0"/>
                                      </a:rPr>
                                      <m:t>1</m:t>
                                    </m:r>
                                  </m:sub>
                                </m:sSub>
                              </m:oMath>
                            </m:oMathPara>
                          </a14:m>
                          <a:endParaRPr lang="en-US" dirty="0">
                            <a:ln w="0"/>
                            <a:solidFill>
                              <a:schemeClr val="tx1"/>
                            </a:solidFill>
                            <a:effectLst>
                              <a:outerShdw blurRad="38100" dist="19050" dir="2700000" algn="tl" rotWithShape="0">
                                <a:schemeClr val="dk1">
                                  <a:alpha val="40000"/>
                                </a:schemeClr>
                              </a:outerShdw>
                            </a:effectLst>
                          </a:endParaRPr>
                        </a:p>
                      </a:txBody>
                      <a:tcPr>
                        <a:solidFill>
                          <a:schemeClr val="accent1">
                            <a:lumMod val="40000"/>
                            <a:lumOff val="60000"/>
                          </a:schemeClr>
                        </a:solidFill>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dirty="0"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dirty="0" smtClean="0">
                                        <a:ln w="0"/>
                                        <a:effectLst>
                                          <a:outerShdw blurRad="38100" dist="19050" dir="2700000" algn="tl" rotWithShape="0">
                                            <a:schemeClr val="dk1">
                                              <a:alpha val="40000"/>
                                            </a:schemeClr>
                                          </a:outerShdw>
                                        </a:effectLst>
                                        <a:latin typeface="Cambria Math" panose="02040503050406030204" pitchFamily="18" charset="0"/>
                                      </a:rPr>
                                      <m:t>𝑆</m:t>
                                    </m:r>
                                  </m:e>
                                  <m:sub>
                                    <m:r>
                                      <a:rPr lang="en-US" b="0" i="0" dirty="0" smtClean="0">
                                        <a:ln w="0"/>
                                        <a:effectLst>
                                          <a:outerShdw blurRad="38100" dist="19050" dir="2700000" algn="tl" rotWithShape="0">
                                            <a:schemeClr val="dk1">
                                              <a:alpha val="40000"/>
                                            </a:schemeClr>
                                          </a:outerShdw>
                                        </a:effectLst>
                                        <a:latin typeface="Cambria Math" panose="02040503050406030204" pitchFamily="18" charset="0"/>
                                      </a:rPr>
                                      <m:t>2</m:t>
                                    </m:r>
                                  </m:sub>
                                </m:sSub>
                              </m:oMath>
                            </m:oMathPara>
                          </a14:m>
                          <a:endParaRPr lang="en-US" dirty="0">
                            <a:ln w="0"/>
                            <a:solidFill>
                              <a:schemeClr val="tx1"/>
                            </a:solidFill>
                            <a:effectLst>
                              <a:outerShdw blurRad="38100" dist="19050" dir="2700000" algn="tl" rotWithShape="0">
                                <a:schemeClr val="dk1">
                                  <a:alpha val="40000"/>
                                </a:schemeClr>
                              </a:outerShdw>
                            </a:effectLst>
                          </a:endParaRPr>
                        </a:p>
                      </a:txBody>
                      <a:tcPr>
                        <a:solidFill>
                          <a:schemeClr val="accent3">
                            <a:lumMod val="40000"/>
                            <a:lumOff val="60000"/>
                          </a:schemeClr>
                        </a:solidFill>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dirty="0"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dirty="0" smtClean="0">
                                        <a:ln w="0"/>
                                        <a:effectLst>
                                          <a:outerShdw blurRad="38100" dist="19050" dir="2700000" algn="tl" rotWithShape="0">
                                            <a:schemeClr val="dk1">
                                              <a:alpha val="40000"/>
                                            </a:schemeClr>
                                          </a:outerShdw>
                                        </a:effectLst>
                                        <a:latin typeface="Cambria Math" panose="02040503050406030204" pitchFamily="18" charset="0"/>
                                      </a:rPr>
                                      <m:t>𝑆</m:t>
                                    </m:r>
                                  </m:e>
                                  <m:sub>
                                    <m:r>
                                      <a:rPr lang="en-US" b="0" i="0" dirty="0" smtClean="0">
                                        <a:ln w="0"/>
                                        <a:effectLst>
                                          <a:outerShdw blurRad="38100" dist="19050" dir="2700000" algn="tl" rotWithShape="0">
                                            <a:schemeClr val="dk1">
                                              <a:alpha val="40000"/>
                                            </a:schemeClr>
                                          </a:outerShdw>
                                        </a:effectLst>
                                        <a:latin typeface="Cambria Math" panose="02040503050406030204" pitchFamily="18" charset="0"/>
                                      </a:rPr>
                                      <m:t>3</m:t>
                                    </m:r>
                                  </m:sub>
                                </m:sSub>
                              </m:oMath>
                            </m:oMathPara>
                          </a14:m>
                          <a:endParaRPr lang="en-US" dirty="0">
                            <a:ln w="0"/>
                            <a:solidFill>
                              <a:schemeClr val="tx1"/>
                            </a:solidFill>
                            <a:effectLst>
                              <a:outerShdw blurRad="38100" dist="19050" dir="2700000" algn="tl" rotWithShape="0">
                                <a:schemeClr val="dk1">
                                  <a:alpha val="40000"/>
                                </a:schemeClr>
                              </a:outerShdw>
                            </a:effectLst>
                          </a:endParaRPr>
                        </a:p>
                      </a:txBody>
                      <a:tcPr>
                        <a:solidFill>
                          <a:schemeClr val="accent4">
                            <a:lumMod val="40000"/>
                            <a:lumOff val="60000"/>
                          </a:schemeClr>
                        </a:solidFill>
                      </a:tcPr>
                    </a:tc>
                    <a:extLst>
                      <a:ext uri="{0D108BD9-81ED-4DB2-BD59-A6C34878D82A}">
                        <a16:rowId xmlns:a16="http://schemas.microsoft.com/office/drawing/2014/main" val="10003"/>
                      </a:ext>
                    </a:extLst>
                  </a:tr>
                </a:tbl>
              </a:graphicData>
            </a:graphic>
          </p:graphicFrame>
        </mc:Choice>
        <mc:Fallback xmlns="">
          <p:graphicFrame>
            <p:nvGraphicFramePr>
              <p:cNvPr id="64" name="Table 63"/>
              <p:cNvGraphicFramePr>
                <a:graphicFrameLocks noGrp="1"/>
              </p:cNvGraphicFramePr>
              <p:nvPr>
                <p:extLst>
                  <p:ext uri="{D42A27DB-BD31-4B8C-83A1-F6EECF244321}">
                    <p14:modId xmlns:p14="http://schemas.microsoft.com/office/powerpoint/2010/main" val="3668150951"/>
                  </p:ext>
                </p:extLst>
              </p:nvPr>
            </p:nvGraphicFramePr>
            <p:xfrm>
              <a:off x="5742531" y="3181272"/>
              <a:ext cx="446913" cy="1478280"/>
            </p:xfrm>
            <a:graphic>
              <a:graphicData uri="http://schemas.openxmlformats.org/drawingml/2006/table">
                <a:tbl>
                  <a:tblPr firstRow="1" bandRow="1">
                    <a:tableStyleId>{0505E3EF-67EA-436B-97B2-0124C06EBD24}</a:tableStyleId>
                  </a:tblPr>
                  <a:tblGrid>
                    <a:gridCol w="446913"/>
                  </a:tblGrid>
                  <a:tr h="365760">
                    <a:tc>
                      <a:txBody>
                        <a:bodyPr/>
                        <a:lstStyle/>
                        <a:p>
                          <a:endParaRPr lang="en-US"/>
                        </a:p>
                      </a:txBody>
                      <a:tcPr>
                        <a:blipFill rotWithShape="0">
                          <a:blip r:embed="rId27"/>
                          <a:stretch>
                            <a:fillRect l="-2703" t="-1667" r="-2703" b="-310000"/>
                          </a:stretch>
                        </a:blipFill>
                      </a:tcPr>
                    </a:tc>
                  </a:tr>
                  <a:tr h="370840">
                    <a:tc>
                      <a:txBody>
                        <a:bodyPr/>
                        <a:lstStyle/>
                        <a:p>
                          <a:endParaRPr lang="en-US"/>
                        </a:p>
                      </a:txBody>
                      <a:tcPr>
                        <a:blipFill rotWithShape="0">
                          <a:blip r:embed="rId27"/>
                          <a:stretch>
                            <a:fillRect l="-2703" t="-98387" r="-2703" b="-200000"/>
                          </a:stretch>
                        </a:blipFill>
                      </a:tcPr>
                    </a:tc>
                  </a:tr>
                  <a:tr h="370840">
                    <a:tc>
                      <a:txBody>
                        <a:bodyPr/>
                        <a:lstStyle/>
                        <a:p>
                          <a:endParaRPr lang="en-US"/>
                        </a:p>
                      </a:txBody>
                      <a:tcPr>
                        <a:blipFill rotWithShape="0">
                          <a:blip r:embed="rId27"/>
                          <a:stretch>
                            <a:fillRect l="-2703" t="-201639" r="-2703" b="-103279"/>
                          </a:stretch>
                        </a:blipFill>
                      </a:tcPr>
                    </a:tc>
                  </a:tr>
                  <a:tr h="370840">
                    <a:tc>
                      <a:txBody>
                        <a:bodyPr/>
                        <a:lstStyle/>
                        <a:p>
                          <a:endParaRPr lang="en-US"/>
                        </a:p>
                      </a:txBody>
                      <a:tcPr>
                        <a:blipFill rotWithShape="0">
                          <a:blip r:embed="rId27"/>
                          <a:stretch>
                            <a:fillRect l="-2703" t="-301639" r="-2703" b="-3279"/>
                          </a:stretch>
                        </a:blipFill>
                      </a:tcPr>
                    </a:tc>
                  </a:tr>
                </a:tbl>
              </a:graphicData>
            </a:graphic>
          </p:graphicFrame>
        </mc:Fallback>
      </mc:AlternateContent>
      <mc:AlternateContent xmlns:mc="http://schemas.openxmlformats.org/markup-compatibility/2006" xmlns:a14="http://schemas.microsoft.com/office/drawing/2010/main">
        <mc:Choice Requires="a14">
          <p:sp>
            <p:nvSpPr>
              <p:cNvPr id="70" name="Rectangle 69"/>
              <p:cNvSpPr/>
              <p:nvPr/>
            </p:nvSpPr>
            <p:spPr>
              <a:xfrm>
                <a:off x="4127732" y="3171854"/>
                <a:ext cx="410689"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oMath>
                  </m:oMathPara>
                </a14:m>
                <a:endParaRPr lang="en-US" dirty="0">
                  <a:ln w="0"/>
                  <a:solidFill>
                    <a:schemeClr val="tx1"/>
                  </a:solidFill>
                  <a:effectLst>
                    <a:outerShdw blurRad="38100" dist="19050" dir="2700000" algn="tl" rotWithShape="0">
                      <a:schemeClr val="dk1">
                        <a:alpha val="40000"/>
                      </a:schemeClr>
                    </a:outerShdw>
                  </a:effectLst>
                </a:endParaRPr>
              </a:p>
            </p:txBody>
          </p:sp>
        </mc:Choice>
        <mc:Fallback xmlns="">
          <p:sp>
            <p:nvSpPr>
              <p:cNvPr id="70" name="Rectangle 69"/>
              <p:cNvSpPr>
                <a:spLocks noRot="1" noChangeAspect="1" noMove="1" noResize="1" noEditPoints="1" noAdjustHandles="1" noChangeArrowheads="1" noChangeShapeType="1" noTextEdit="1"/>
              </p:cNvSpPr>
              <p:nvPr/>
            </p:nvSpPr>
            <p:spPr>
              <a:xfrm>
                <a:off x="4127732" y="3171854"/>
                <a:ext cx="410689" cy="369332"/>
              </a:xfrm>
              <a:prstGeom prst="rect">
                <a:avLst/>
              </a:prstGeom>
              <a:blipFill rotWithShape="0">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70"/>
              <p:cNvSpPr/>
              <p:nvPr/>
            </p:nvSpPr>
            <p:spPr>
              <a:xfrm>
                <a:off x="3329045" y="3171854"/>
                <a:ext cx="456600"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𝑆</m:t>
                          </m:r>
                        </m:e>
                        <m:sub>
                          <m:r>
                            <a:rPr lang="en-US"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sub>
                      </m:sSub>
                    </m:oMath>
                  </m:oMathPara>
                </a14:m>
                <a:endParaRPr lang="en-US" dirty="0">
                  <a:ln w="0"/>
                  <a:solidFill>
                    <a:schemeClr val="tx1"/>
                  </a:solidFill>
                  <a:effectLst>
                    <a:outerShdw blurRad="38100" dist="19050" dir="2700000" algn="tl" rotWithShape="0">
                      <a:schemeClr val="dk1">
                        <a:alpha val="40000"/>
                      </a:schemeClr>
                    </a:outerShdw>
                  </a:effectLst>
                </a:endParaRPr>
              </a:p>
            </p:txBody>
          </p:sp>
        </mc:Choice>
        <mc:Fallback xmlns="">
          <p:sp>
            <p:nvSpPr>
              <p:cNvPr id="71" name="Rectangle 70"/>
              <p:cNvSpPr>
                <a:spLocks noRot="1" noChangeAspect="1" noMove="1" noResize="1" noEditPoints="1" noAdjustHandles="1" noChangeArrowheads="1" noChangeShapeType="1" noTextEdit="1"/>
              </p:cNvSpPr>
              <p:nvPr/>
            </p:nvSpPr>
            <p:spPr>
              <a:xfrm>
                <a:off x="3329045" y="3171854"/>
                <a:ext cx="456600" cy="369332"/>
              </a:xfrm>
              <a:prstGeom prst="rect">
                <a:avLst/>
              </a:prstGeom>
              <a:blipFill rotWithShape="0">
                <a:blip r:embed="rId29"/>
                <a:stretch>
                  <a:fillRect b="-4918"/>
                </a:stretch>
              </a:blipFill>
            </p:spPr>
            <p:txBody>
              <a:bodyPr/>
              <a:lstStyle/>
              <a:p>
                <a:r>
                  <a:rPr lang="en-US">
                    <a:noFill/>
                  </a:rPr>
                  <a:t> </a:t>
                </a:r>
              </a:p>
            </p:txBody>
          </p:sp>
        </mc:Fallback>
      </mc:AlternateContent>
      <p:cxnSp>
        <p:nvCxnSpPr>
          <p:cNvPr id="72" name="Straight Arrow Connector 71"/>
          <p:cNvCxnSpPr>
            <a:stCxn id="71" idx="3"/>
            <a:endCxn id="70" idx="1"/>
          </p:cNvCxnSpPr>
          <p:nvPr/>
        </p:nvCxnSpPr>
        <p:spPr>
          <a:xfrm>
            <a:off x="3785645" y="3356520"/>
            <a:ext cx="3420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1" idx="3"/>
            <a:endCxn id="71" idx="1"/>
          </p:cNvCxnSpPr>
          <p:nvPr/>
        </p:nvCxnSpPr>
        <p:spPr>
          <a:xfrm flipV="1">
            <a:off x="3009047" y="3356520"/>
            <a:ext cx="319998" cy="46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6196053" y="3356520"/>
            <a:ext cx="3420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6196053" y="3714193"/>
            <a:ext cx="3420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6196053" y="4081197"/>
            <a:ext cx="3420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6196053" y="4445091"/>
            <a:ext cx="3420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7010926" y="3356520"/>
            <a:ext cx="3420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7010926" y="3714193"/>
            <a:ext cx="3420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7010926" y="4081197"/>
            <a:ext cx="3420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7010926" y="4445091"/>
            <a:ext cx="3420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7835130" y="3356520"/>
            <a:ext cx="3420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7835130" y="3714193"/>
            <a:ext cx="3420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7835130" y="4081197"/>
            <a:ext cx="3420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7835130" y="4445091"/>
            <a:ext cx="3420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91" name="Table 90"/>
              <p:cNvGraphicFramePr>
                <a:graphicFrameLocks noGrp="1"/>
              </p:cNvGraphicFramePr>
              <p:nvPr/>
            </p:nvGraphicFramePr>
            <p:xfrm>
              <a:off x="323278" y="4469364"/>
              <a:ext cx="1808736" cy="1854200"/>
            </p:xfrm>
            <a:graphic>
              <a:graphicData uri="http://schemas.openxmlformats.org/drawingml/2006/table">
                <a:tbl>
                  <a:tblPr firstRow="1" bandRow="1">
                    <a:tableStyleId>{5C22544A-7EE6-4342-B048-85BDC9FD1C3A}</a:tableStyleId>
                  </a:tblPr>
                  <a:tblGrid>
                    <a:gridCol w="452184">
                      <a:extLst>
                        <a:ext uri="{9D8B030D-6E8A-4147-A177-3AD203B41FA5}">
                          <a16:colId xmlns:a16="http://schemas.microsoft.com/office/drawing/2014/main" val="20000"/>
                        </a:ext>
                      </a:extLst>
                    </a:gridCol>
                    <a:gridCol w="452184">
                      <a:extLst>
                        <a:ext uri="{9D8B030D-6E8A-4147-A177-3AD203B41FA5}">
                          <a16:colId xmlns:a16="http://schemas.microsoft.com/office/drawing/2014/main" val="20001"/>
                        </a:ext>
                      </a:extLst>
                    </a:gridCol>
                    <a:gridCol w="452184">
                      <a:extLst>
                        <a:ext uri="{9D8B030D-6E8A-4147-A177-3AD203B41FA5}">
                          <a16:colId xmlns:a16="http://schemas.microsoft.com/office/drawing/2014/main" val="20002"/>
                        </a:ext>
                      </a:extLst>
                    </a:gridCol>
                    <a:gridCol w="452184">
                      <a:extLst>
                        <a:ext uri="{9D8B030D-6E8A-4147-A177-3AD203B41FA5}">
                          <a16:colId xmlns:a16="http://schemas.microsoft.com/office/drawing/2014/main" val="20003"/>
                        </a:ext>
                      </a:extLst>
                    </a:gridCol>
                  </a:tblGrid>
                  <a:tr h="370840">
                    <a:tc>
                      <a:txBody>
                        <a:bodyPr/>
                        <a:lstStyle/>
                        <a:p>
                          <a:r>
                            <a:rPr lang="en-US" dirty="0"/>
                            <a:t>T</a:t>
                          </a:r>
                        </a:p>
                      </a:txBody>
                      <a:tcPr/>
                    </a:tc>
                    <a:tc>
                      <a:txBody>
                        <a:bodyPr/>
                        <a:lstStyle/>
                        <a:p>
                          <a:r>
                            <a:rPr lang="en-US" dirty="0"/>
                            <a:t>/</a:t>
                          </a:r>
                        </a:p>
                      </a:txBody>
                      <a:tcPr/>
                    </a:tc>
                    <a:tc>
                      <a:txBody>
                        <a:bodyPr/>
                        <a:lstStyle/>
                        <a:p>
                          <a:r>
                            <a:rPr lang="en-US" dirty="0"/>
                            <a:t>*</a:t>
                          </a:r>
                        </a:p>
                      </a:txBody>
                      <a:tcPr/>
                    </a:tc>
                    <a:tc>
                      <a:txBody>
                        <a:bodyPr/>
                        <a:lstStyle/>
                        <a:p>
                          <a:r>
                            <a:rPr lang="en-US" dirty="0"/>
                            <a:t>x</a:t>
                          </a:r>
                        </a:p>
                      </a:txBody>
                      <a:tcPr/>
                    </a:tc>
                    <a:extLst>
                      <a:ext uri="{0D108BD9-81ED-4DB2-BD59-A6C34878D82A}">
                        <a16:rowId xmlns:a16="http://schemas.microsoft.com/office/drawing/2014/main" val="10000"/>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𝑆</m:t>
                                    </m:r>
                                  </m:e>
                                  <m:sub>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𝑆</m:t>
                                    </m:r>
                                  </m:e>
                                  <m:sub>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𝑆</m:t>
                                    </m:r>
                                  </m:e>
                                  <m:sub>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𝑆</m:t>
                                    </m:r>
                                  </m:e>
                                  <m:sub>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sub>
                                </m:sSub>
                              </m:oMath>
                            </m:oMathPara>
                          </a14:m>
                          <a:endParaRPr lang="en-US" dirty="0"/>
                        </a:p>
                      </a:txBody>
                      <a:tcPr/>
                    </a:tc>
                    <a:extLst>
                      <a:ext uri="{0D108BD9-81ED-4DB2-BD59-A6C34878D82A}">
                        <a16:rowId xmlns:a16="http://schemas.microsoft.com/office/drawing/2014/main" val="1000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𝑆</m:t>
                                    </m:r>
                                  </m:e>
                                  <m:sub>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𝑆</m:t>
                                    </m:r>
                                  </m:e>
                                  <m:sub>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𝑆</m:t>
                                    </m:r>
                                  </m:e>
                                  <m:sub>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𝑆</m:t>
                                    </m:r>
                                  </m:e>
                                  <m:sub>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sub>
                                </m:sSub>
                              </m:oMath>
                            </m:oMathPara>
                          </a14:m>
                          <a:endParaRPr lang="en-US" dirty="0"/>
                        </a:p>
                      </a:txBody>
                      <a:tcPr/>
                    </a:tc>
                    <a:extLst>
                      <a:ext uri="{0D108BD9-81ED-4DB2-BD59-A6C34878D82A}">
                        <a16:rowId xmlns:a16="http://schemas.microsoft.com/office/drawing/2014/main" val="1000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𝑆</m:t>
                                    </m:r>
                                  </m:e>
                                  <m:sub>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𝑆</m:t>
                                    </m:r>
                                  </m:e>
                                  <m:sub>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𝑆</m:t>
                                    </m:r>
                                  </m:e>
                                  <m:sub>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3</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𝑆</m:t>
                                    </m:r>
                                  </m:e>
                                  <m:sub>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10003"/>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𝑆</m:t>
                                    </m:r>
                                  </m:e>
                                  <m:sub>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3</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𝑆</m:t>
                                    </m:r>
                                  </m:e>
                                  <m:sub>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𝑆</m:t>
                                    </m:r>
                                  </m:e>
                                  <m:sub>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3</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𝑆</m:t>
                                    </m:r>
                                  </m:e>
                                  <m:sub>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10004"/>
                      </a:ext>
                    </a:extLst>
                  </a:tr>
                </a:tbl>
              </a:graphicData>
            </a:graphic>
          </p:graphicFrame>
        </mc:Choice>
        <mc:Fallback xmlns="">
          <p:graphicFrame>
            <p:nvGraphicFramePr>
              <p:cNvPr id="91" name="Table 90"/>
              <p:cNvGraphicFramePr>
                <a:graphicFrameLocks noGrp="1"/>
              </p:cNvGraphicFramePr>
              <p:nvPr>
                <p:extLst>
                  <p:ext uri="{D42A27DB-BD31-4B8C-83A1-F6EECF244321}">
                    <p14:modId xmlns:p14="http://schemas.microsoft.com/office/powerpoint/2010/main" val="1803894923"/>
                  </p:ext>
                </p:extLst>
              </p:nvPr>
            </p:nvGraphicFramePr>
            <p:xfrm>
              <a:off x="323278" y="4469364"/>
              <a:ext cx="1808736" cy="1854200"/>
            </p:xfrm>
            <a:graphic>
              <a:graphicData uri="http://schemas.openxmlformats.org/drawingml/2006/table">
                <a:tbl>
                  <a:tblPr firstRow="1" bandRow="1">
                    <a:tableStyleId>{5C22544A-7EE6-4342-B048-85BDC9FD1C3A}</a:tableStyleId>
                  </a:tblPr>
                  <a:tblGrid>
                    <a:gridCol w="452184"/>
                    <a:gridCol w="452184"/>
                    <a:gridCol w="452184"/>
                    <a:gridCol w="452184"/>
                  </a:tblGrid>
                  <a:tr h="370840">
                    <a:tc>
                      <a:txBody>
                        <a:bodyPr/>
                        <a:lstStyle/>
                        <a:p>
                          <a:r>
                            <a:rPr lang="en-US" dirty="0" smtClean="0"/>
                            <a:t>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x</a:t>
                          </a:r>
                          <a:endParaRPr lang="en-US" dirty="0"/>
                        </a:p>
                      </a:txBody>
                      <a:tcPr/>
                    </a:tc>
                  </a:tr>
                  <a:tr h="370840">
                    <a:tc>
                      <a:txBody>
                        <a:bodyPr/>
                        <a:lstStyle/>
                        <a:p>
                          <a:endParaRPr lang="en-US"/>
                        </a:p>
                      </a:txBody>
                      <a:tcPr>
                        <a:blipFill rotWithShape="0">
                          <a:blip r:embed="rId30"/>
                          <a:stretch>
                            <a:fillRect l="-2703" t="-108197" r="-306757" b="-303279"/>
                          </a:stretch>
                        </a:blipFill>
                      </a:tcPr>
                    </a:tc>
                    <a:tc>
                      <a:txBody>
                        <a:bodyPr/>
                        <a:lstStyle/>
                        <a:p>
                          <a:endParaRPr lang="en-US"/>
                        </a:p>
                      </a:txBody>
                      <a:tcPr>
                        <a:blipFill rotWithShape="0">
                          <a:blip r:embed="rId30"/>
                          <a:stretch>
                            <a:fillRect l="-101333" t="-108197" r="-202667" b="-303279"/>
                          </a:stretch>
                        </a:blipFill>
                      </a:tcPr>
                    </a:tc>
                    <a:tc>
                      <a:txBody>
                        <a:bodyPr/>
                        <a:lstStyle/>
                        <a:p>
                          <a:endParaRPr lang="en-US"/>
                        </a:p>
                      </a:txBody>
                      <a:tcPr>
                        <a:blipFill rotWithShape="0">
                          <a:blip r:embed="rId30"/>
                          <a:stretch>
                            <a:fillRect l="-204054" t="-108197" r="-105405" b="-303279"/>
                          </a:stretch>
                        </a:blipFill>
                      </a:tcPr>
                    </a:tc>
                    <a:tc>
                      <a:txBody>
                        <a:bodyPr/>
                        <a:lstStyle/>
                        <a:p>
                          <a:endParaRPr lang="en-US"/>
                        </a:p>
                      </a:txBody>
                      <a:tcPr>
                        <a:blipFill rotWithShape="0">
                          <a:blip r:embed="rId30"/>
                          <a:stretch>
                            <a:fillRect l="-304054" t="-108197" r="-5405" b="-303279"/>
                          </a:stretch>
                        </a:blipFill>
                      </a:tcPr>
                    </a:tc>
                  </a:tr>
                  <a:tr h="370840">
                    <a:tc>
                      <a:txBody>
                        <a:bodyPr/>
                        <a:lstStyle/>
                        <a:p>
                          <a:endParaRPr lang="en-US"/>
                        </a:p>
                      </a:txBody>
                      <a:tcPr>
                        <a:blipFill rotWithShape="0">
                          <a:blip r:embed="rId30"/>
                          <a:stretch>
                            <a:fillRect l="-2703" t="-208197" r="-306757" b="-203279"/>
                          </a:stretch>
                        </a:blipFill>
                      </a:tcPr>
                    </a:tc>
                    <a:tc>
                      <a:txBody>
                        <a:bodyPr/>
                        <a:lstStyle/>
                        <a:p>
                          <a:endParaRPr lang="en-US"/>
                        </a:p>
                      </a:txBody>
                      <a:tcPr>
                        <a:blipFill rotWithShape="0">
                          <a:blip r:embed="rId30"/>
                          <a:stretch>
                            <a:fillRect l="-101333" t="-208197" r="-202667" b="-203279"/>
                          </a:stretch>
                        </a:blipFill>
                      </a:tcPr>
                    </a:tc>
                    <a:tc>
                      <a:txBody>
                        <a:bodyPr/>
                        <a:lstStyle/>
                        <a:p>
                          <a:endParaRPr lang="en-US"/>
                        </a:p>
                      </a:txBody>
                      <a:tcPr>
                        <a:blipFill rotWithShape="0">
                          <a:blip r:embed="rId30"/>
                          <a:stretch>
                            <a:fillRect l="-204054" t="-208197" r="-105405" b="-203279"/>
                          </a:stretch>
                        </a:blipFill>
                      </a:tcPr>
                    </a:tc>
                    <a:tc>
                      <a:txBody>
                        <a:bodyPr/>
                        <a:lstStyle/>
                        <a:p>
                          <a:endParaRPr lang="en-US"/>
                        </a:p>
                      </a:txBody>
                      <a:tcPr>
                        <a:blipFill rotWithShape="0">
                          <a:blip r:embed="rId30"/>
                          <a:stretch>
                            <a:fillRect l="-304054" t="-208197" r="-5405" b="-203279"/>
                          </a:stretch>
                        </a:blipFill>
                      </a:tcPr>
                    </a:tc>
                  </a:tr>
                  <a:tr h="370840">
                    <a:tc>
                      <a:txBody>
                        <a:bodyPr/>
                        <a:lstStyle/>
                        <a:p>
                          <a:endParaRPr lang="en-US"/>
                        </a:p>
                      </a:txBody>
                      <a:tcPr>
                        <a:blipFill rotWithShape="0">
                          <a:blip r:embed="rId30"/>
                          <a:stretch>
                            <a:fillRect l="-2703" t="-308197" r="-306757" b="-103279"/>
                          </a:stretch>
                        </a:blipFill>
                      </a:tcPr>
                    </a:tc>
                    <a:tc>
                      <a:txBody>
                        <a:bodyPr/>
                        <a:lstStyle/>
                        <a:p>
                          <a:endParaRPr lang="en-US"/>
                        </a:p>
                      </a:txBody>
                      <a:tcPr>
                        <a:blipFill rotWithShape="0">
                          <a:blip r:embed="rId30"/>
                          <a:stretch>
                            <a:fillRect l="-101333" t="-308197" r="-202667" b="-103279"/>
                          </a:stretch>
                        </a:blipFill>
                      </a:tcPr>
                    </a:tc>
                    <a:tc>
                      <a:txBody>
                        <a:bodyPr/>
                        <a:lstStyle/>
                        <a:p>
                          <a:endParaRPr lang="en-US"/>
                        </a:p>
                      </a:txBody>
                      <a:tcPr>
                        <a:blipFill rotWithShape="0">
                          <a:blip r:embed="rId30"/>
                          <a:stretch>
                            <a:fillRect l="-204054" t="-308197" r="-105405" b="-103279"/>
                          </a:stretch>
                        </a:blipFill>
                      </a:tcPr>
                    </a:tc>
                    <a:tc>
                      <a:txBody>
                        <a:bodyPr/>
                        <a:lstStyle/>
                        <a:p>
                          <a:endParaRPr lang="en-US"/>
                        </a:p>
                      </a:txBody>
                      <a:tcPr>
                        <a:blipFill rotWithShape="0">
                          <a:blip r:embed="rId30"/>
                          <a:stretch>
                            <a:fillRect l="-304054" t="-308197" r="-5405" b="-103279"/>
                          </a:stretch>
                        </a:blipFill>
                      </a:tcPr>
                    </a:tc>
                  </a:tr>
                  <a:tr h="370840">
                    <a:tc>
                      <a:txBody>
                        <a:bodyPr/>
                        <a:lstStyle/>
                        <a:p>
                          <a:endParaRPr lang="en-US"/>
                        </a:p>
                      </a:txBody>
                      <a:tcPr>
                        <a:blipFill rotWithShape="0">
                          <a:blip r:embed="rId30"/>
                          <a:stretch>
                            <a:fillRect l="-2703" t="-408197" r="-306757" b="-3279"/>
                          </a:stretch>
                        </a:blipFill>
                      </a:tcPr>
                    </a:tc>
                    <a:tc>
                      <a:txBody>
                        <a:bodyPr/>
                        <a:lstStyle/>
                        <a:p>
                          <a:endParaRPr lang="en-US"/>
                        </a:p>
                      </a:txBody>
                      <a:tcPr>
                        <a:blipFill rotWithShape="0">
                          <a:blip r:embed="rId30"/>
                          <a:stretch>
                            <a:fillRect l="-101333" t="-408197" r="-202667" b="-3279"/>
                          </a:stretch>
                        </a:blipFill>
                      </a:tcPr>
                    </a:tc>
                    <a:tc>
                      <a:txBody>
                        <a:bodyPr/>
                        <a:lstStyle/>
                        <a:p>
                          <a:endParaRPr lang="en-US"/>
                        </a:p>
                      </a:txBody>
                      <a:tcPr>
                        <a:blipFill rotWithShape="0">
                          <a:blip r:embed="rId30"/>
                          <a:stretch>
                            <a:fillRect l="-204054" t="-408197" r="-105405" b="-3279"/>
                          </a:stretch>
                        </a:blipFill>
                      </a:tcPr>
                    </a:tc>
                    <a:tc>
                      <a:txBody>
                        <a:bodyPr/>
                        <a:lstStyle/>
                        <a:p>
                          <a:endParaRPr lang="en-US"/>
                        </a:p>
                      </a:txBody>
                      <a:tcPr>
                        <a:blipFill rotWithShape="0">
                          <a:blip r:embed="rId30"/>
                          <a:stretch>
                            <a:fillRect l="-304054" t="-408197" r="-5405" b="-3279"/>
                          </a:stretch>
                        </a:blipFill>
                      </a:tcPr>
                    </a:tc>
                  </a:tr>
                </a:tbl>
              </a:graphicData>
            </a:graphic>
          </p:graphicFrame>
        </mc:Fallback>
      </mc:AlternateContent>
      <p:sp>
        <p:nvSpPr>
          <p:cNvPr id="92" name="TextBox 91"/>
          <p:cNvSpPr txBox="1"/>
          <p:nvPr/>
        </p:nvSpPr>
        <p:spPr>
          <a:xfrm>
            <a:off x="2941733" y="5772538"/>
            <a:ext cx="8822560" cy="830997"/>
          </a:xfrm>
          <a:prstGeom prst="rect">
            <a:avLst/>
          </a:prstGeom>
          <a:noFill/>
        </p:spPr>
        <p:txBody>
          <a:bodyPr wrap="square" rtlCol="0">
            <a:spAutoFit/>
          </a:bodyPr>
          <a:lstStyle/>
          <a:p>
            <a:r>
              <a:rPr lang="en-US" sz="2400" dirty="0"/>
              <a:t>Enumeration breaks data dependences but how do we make it scale?</a:t>
            </a:r>
          </a:p>
          <a:p>
            <a:r>
              <a:rPr lang="en-US" sz="2400" dirty="0"/>
              <a:t>	- Overhead is proportional to # of states</a:t>
            </a:r>
            <a:endParaRPr lang="en-US" sz="2400" dirty="0">
              <a:solidFill>
                <a:srgbClr val="FF0000"/>
              </a:solidFill>
            </a:endParaRPr>
          </a:p>
        </p:txBody>
      </p:sp>
      <p:sp>
        <p:nvSpPr>
          <p:cNvPr id="93" name="Title 92"/>
          <p:cNvSpPr>
            <a:spLocks noGrp="1"/>
          </p:cNvSpPr>
          <p:nvPr>
            <p:ph type="title"/>
          </p:nvPr>
        </p:nvSpPr>
        <p:spPr>
          <a:xfrm>
            <a:off x="1357351" y="225996"/>
            <a:ext cx="9677401" cy="545050"/>
          </a:xfrm>
        </p:spPr>
        <p:txBody>
          <a:bodyPr>
            <a:normAutofit fontScale="90000"/>
          </a:bodyPr>
          <a:lstStyle/>
          <a:p>
            <a:r>
              <a:rPr lang="en-US" dirty="0"/>
              <a:t>Breaking data dependences with enumeration</a:t>
            </a:r>
          </a:p>
        </p:txBody>
      </p:sp>
    </p:spTree>
    <p:extLst>
      <p:ext uri="{BB962C8B-B14F-4D97-AF65-F5344CB8AC3E}">
        <p14:creationId xmlns:p14="http://schemas.microsoft.com/office/powerpoint/2010/main" val="410971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5" grpId="0"/>
      <p:bldP spid="70" grpId="0"/>
      <p:bldP spid="71" grpId="0"/>
      <p:bldP spid="9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60" name="Table 59"/>
              <p:cNvGraphicFramePr>
                <a:graphicFrameLocks noGrp="1"/>
              </p:cNvGraphicFramePr>
              <p:nvPr/>
            </p:nvGraphicFramePr>
            <p:xfrm>
              <a:off x="6402445" y="3487536"/>
              <a:ext cx="446913" cy="1478280"/>
            </p:xfrm>
            <a:graphic>
              <a:graphicData uri="http://schemas.openxmlformats.org/drawingml/2006/table">
                <a:tbl>
                  <a:tblPr firstRow="1" bandRow="1">
                    <a:tableStyleId>{0505E3EF-67EA-436B-97B2-0124C06EBD24}</a:tableStyleId>
                  </a:tblPr>
                  <a:tblGrid>
                    <a:gridCol w="446913">
                      <a:extLst>
                        <a:ext uri="{9D8B030D-6E8A-4147-A177-3AD203B41FA5}">
                          <a16:colId xmlns:a16="http://schemas.microsoft.com/office/drawing/2014/main" val="20000"/>
                        </a:ext>
                      </a:extLst>
                    </a:gridCol>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dirty="0"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dirty="0" smtClean="0">
                                        <a:ln w="0"/>
                                        <a:effectLst>
                                          <a:outerShdw blurRad="38100" dist="19050" dir="2700000" algn="tl" rotWithShape="0">
                                            <a:schemeClr val="dk1">
                                              <a:alpha val="40000"/>
                                            </a:schemeClr>
                                          </a:outerShdw>
                                        </a:effectLst>
                                        <a:latin typeface="Cambria Math" panose="02040503050406030204" pitchFamily="18" charset="0"/>
                                      </a:rPr>
                                      <m:t>𝑆</m:t>
                                    </m:r>
                                  </m:e>
                                  <m:sub>
                                    <m:r>
                                      <a:rPr lang="en-US" b="1" i="0" dirty="0" smtClean="0">
                                        <a:ln w="0"/>
                                        <a:effectLst>
                                          <a:outerShdw blurRad="38100" dist="19050" dir="2700000" algn="tl" rotWithShape="0">
                                            <a:schemeClr val="dk1">
                                              <a:alpha val="40000"/>
                                            </a:schemeClr>
                                          </a:outerShdw>
                                        </a:effectLst>
                                        <a:latin typeface="Cambria Math" panose="02040503050406030204" pitchFamily="18" charset="0"/>
                                      </a:rPr>
                                      <m:t>𝟎</m:t>
                                    </m:r>
                                  </m:sub>
                                </m:sSub>
                              </m:oMath>
                            </m:oMathPara>
                          </a14:m>
                          <a:endParaRPr lang="en-US" dirty="0">
                            <a:ln w="0"/>
                            <a:solidFill>
                              <a:schemeClr val="tx1"/>
                            </a:solidFill>
                            <a:effectLst>
                              <a:outerShdw blurRad="38100" dist="19050" dir="2700000" algn="tl" rotWithShape="0">
                                <a:schemeClr val="dk1">
                                  <a:alpha val="40000"/>
                                </a:schemeClr>
                              </a:outerShdw>
                            </a:effectLst>
                          </a:endParaRPr>
                        </a:p>
                      </a:txBody>
                      <a:tcPr>
                        <a:solidFill>
                          <a:schemeClr val="accent2">
                            <a:lumMod val="40000"/>
                            <a:lumOff val="60000"/>
                          </a:schemeClr>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dirty="0"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dirty="0" smtClean="0">
                                        <a:ln w="0"/>
                                        <a:effectLst>
                                          <a:outerShdw blurRad="38100" dist="19050" dir="2700000" algn="tl" rotWithShape="0">
                                            <a:schemeClr val="dk1">
                                              <a:alpha val="40000"/>
                                            </a:schemeClr>
                                          </a:outerShdw>
                                        </a:effectLst>
                                        <a:latin typeface="Cambria Math" panose="02040503050406030204" pitchFamily="18" charset="0"/>
                                      </a:rPr>
                                      <m:t>𝑆</m:t>
                                    </m:r>
                                  </m:e>
                                  <m:sub>
                                    <m:r>
                                      <a:rPr lang="en-US" b="0" i="0" dirty="0" smtClean="0">
                                        <a:ln w="0"/>
                                        <a:effectLst>
                                          <a:outerShdw blurRad="38100" dist="19050" dir="2700000" algn="tl" rotWithShape="0">
                                            <a:schemeClr val="dk1">
                                              <a:alpha val="40000"/>
                                            </a:schemeClr>
                                          </a:outerShdw>
                                        </a:effectLst>
                                        <a:latin typeface="Cambria Math" panose="02040503050406030204" pitchFamily="18" charset="0"/>
                                      </a:rPr>
                                      <m:t>2</m:t>
                                    </m:r>
                                  </m:sub>
                                </m:sSub>
                              </m:oMath>
                            </m:oMathPara>
                          </a14:m>
                          <a:endParaRPr lang="en-US" dirty="0">
                            <a:ln w="0"/>
                            <a:solidFill>
                              <a:schemeClr val="tx1"/>
                            </a:solidFill>
                            <a:effectLst>
                              <a:outerShdw blurRad="38100" dist="19050" dir="2700000" algn="tl" rotWithShape="0">
                                <a:schemeClr val="dk1">
                                  <a:alpha val="40000"/>
                                </a:schemeClr>
                              </a:outerShdw>
                            </a:effectLst>
                          </a:endParaRPr>
                        </a:p>
                      </a:txBody>
                      <a:tcPr>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dirty="0"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dirty="0" smtClean="0">
                                        <a:ln w="0"/>
                                        <a:effectLst>
                                          <a:outerShdw blurRad="38100" dist="19050" dir="2700000" algn="tl" rotWithShape="0">
                                            <a:schemeClr val="dk1">
                                              <a:alpha val="40000"/>
                                            </a:schemeClr>
                                          </a:outerShdw>
                                        </a:effectLst>
                                        <a:latin typeface="Cambria Math" panose="02040503050406030204" pitchFamily="18" charset="0"/>
                                      </a:rPr>
                                      <m:t>𝑆</m:t>
                                    </m:r>
                                  </m:e>
                                  <m:sub>
                                    <m:r>
                                      <a:rPr lang="en-US" b="0" i="0" dirty="0" smtClean="0">
                                        <a:ln w="0"/>
                                        <a:effectLst>
                                          <a:outerShdw blurRad="38100" dist="19050" dir="2700000" algn="tl" rotWithShape="0">
                                            <a:schemeClr val="dk1">
                                              <a:alpha val="40000"/>
                                            </a:schemeClr>
                                          </a:outerShdw>
                                        </a:effectLst>
                                        <a:latin typeface="Cambria Math" panose="02040503050406030204" pitchFamily="18" charset="0"/>
                                      </a:rPr>
                                      <m:t>3</m:t>
                                    </m:r>
                                  </m:sub>
                                </m:sSub>
                              </m:oMath>
                            </m:oMathPara>
                          </a14:m>
                          <a:endParaRPr lang="en-US" dirty="0">
                            <a:ln w="0"/>
                            <a:solidFill>
                              <a:schemeClr val="tx1"/>
                            </a:solidFill>
                            <a:effectLst>
                              <a:outerShdw blurRad="38100" dist="19050" dir="2700000" algn="tl" rotWithShape="0">
                                <a:schemeClr val="dk1">
                                  <a:alpha val="40000"/>
                                </a:schemeClr>
                              </a:outerShdw>
                            </a:effectLst>
                          </a:endParaRPr>
                        </a:p>
                      </a:txBody>
                      <a:tcPr>
                        <a:solidFill>
                          <a:schemeClr val="accent4">
                            <a:lumMod val="40000"/>
                            <a:lumOff val="60000"/>
                          </a:schemeClr>
                        </a:solidFill>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dirty="0"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dirty="0" smtClean="0">
                                        <a:ln w="0"/>
                                        <a:effectLst>
                                          <a:outerShdw blurRad="38100" dist="19050" dir="2700000" algn="tl" rotWithShape="0">
                                            <a:schemeClr val="dk1">
                                              <a:alpha val="40000"/>
                                            </a:schemeClr>
                                          </a:outerShdw>
                                        </a:effectLst>
                                        <a:latin typeface="Cambria Math" panose="02040503050406030204" pitchFamily="18" charset="0"/>
                                      </a:rPr>
                                      <m:t>𝑆</m:t>
                                    </m:r>
                                  </m:e>
                                  <m:sub>
                                    <m:r>
                                      <a:rPr lang="en-US" b="0" i="0" dirty="0" smtClean="0">
                                        <a:ln w="0"/>
                                        <a:effectLst>
                                          <a:outerShdw blurRad="38100" dist="19050" dir="2700000" algn="tl" rotWithShape="0">
                                            <a:schemeClr val="dk1">
                                              <a:alpha val="40000"/>
                                            </a:schemeClr>
                                          </a:outerShdw>
                                        </a:effectLst>
                                        <a:latin typeface="Cambria Math" panose="02040503050406030204" pitchFamily="18" charset="0"/>
                                      </a:rPr>
                                      <m:t>3</m:t>
                                    </m:r>
                                  </m:sub>
                                </m:sSub>
                              </m:oMath>
                            </m:oMathPara>
                          </a14:m>
                          <a:endParaRPr lang="en-US" dirty="0">
                            <a:ln w="0"/>
                            <a:solidFill>
                              <a:schemeClr val="tx1"/>
                            </a:solidFill>
                            <a:effectLst>
                              <a:outerShdw blurRad="38100" dist="19050" dir="2700000" algn="tl" rotWithShape="0">
                                <a:schemeClr val="dk1">
                                  <a:alpha val="40000"/>
                                </a:schemeClr>
                              </a:outerShdw>
                            </a:effectLst>
                          </a:endParaRPr>
                        </a:p>
                      </a:txBody>
                      <a:tcPr>
                        <a:solidFill>
                          <a:schemeClr val="accent4">
                            <a:lumMod val="40000"/>
                            <a:lumOff val="60000"/>
                          </a:schemeClr>
                        </a:solidFill>
                      </a:tcPr>
                    </a:tc>
                    <a:extLst>
                      <a:ext uri="{0D108BD9-81ED-4DB2-BD59-A6C34878D82A}">
                        <a16:rowId xmlns:a16="http://schemas.microsoft.com/office/drawing/2014/main" val="10003"/>
                      </a:ext>
                    </a:extLst>
                  </a:tr>
                </a:tbl>
              </a:graphicData>
            </a:graphic>
          </p:graphicFrame>
        </mc:Choice>
        <mc:Fallback xmlns="">
          <p:graphicFrame>
            <p:nvGraphicFramePr>
              <p:cNvPr id="60" name="Table 59"/>
              <p:cNvGraphicFramePr>
                <a:graphicFrameLocks noGrp="1"/>
              </p:cNvGraphicFramePr>
              <p:nvPr>
                <p:extLst>
                  <p:ext uri="{D42A27DB-BD31-4B8C-83A1-F6EECF244321}">
                    <p14:modId xmlns:p14="http://schemas.microsoft.com/office/powerpoint/2010/main" val="3818005515"/>
                  </p:ext>
                </p:extLst>
              </p:nvPr>
            </p:nvGraphicFramePr>
            <p:xfrm>
              <a:off x="6402445" y="3487536"/>
              <a:ext cx="446913" cy="1478280"/>
            </p:xfrm>
            <a:graphic>
              <a:graphicData uri="http://schemas.openxmlformats.org/drawingml/2006/table">
                <a:tbl>
                  <a:tblPr firstRow="1" bandRow="1">
                    <a:tableStyleId>{0505E3EF-67EA-436B-97B2-0124C06EBD24}</a:tableStyleId>
                  </a:tblPr>
                  <a:tblGrid>
                    <a:gridCol w="446913"/>
                  </a:tblGrid>
                  <a:tr h="365760">
                    <a:tc>
                      <a:txBody>
                        <a:bodyPr/>
                        <a:lstStyle/>
                        <a:p>
                          <a:endParaRPr lang="en-US"/>
                        </a:p>
                      </a:txBody>
                      <a:tcPr>
                        <a:blipFill rotWithShape="0">
                          <a:blip r:embed="rId3"/>
                          <a:stretch>
                            <a:fillRect l="-1351" t="-1667" r="-2703" b="-308333"/>
                          </a:stretch>
                        </a:blipFill>
                      </a:tcPr>
                    </a:tc>
                  </a:tr>
                  <a:tr h="370840">
                    <a:tc>
                      <a:txBody>
                        <a:bodyPr/>
                        <a:lstStyle/>
                        <a:p>
                          <a:endParaRPr lang="en-US"/>
                        </a:p>
                      </a:txBody>
                      <a:tcPr>
                        <a:blipFill rotWithShape="0">
                          <a:blip r:embed="rId3"/>
                          <a:stretch>
                            <a:fillRect l="-1351" t="-100000" r="-2703" b="-203279"/>
                          </a:stretch>
                        </a:blipFill>
                      </a:tcPr>
                    </a:tc>
                  </a:tr>
                  <a:tr h="370840">
                    <a:tc>
                      <a:txBody>
                        <a:bodyPr/>
                        <a:lstStyle/>
                        <a:p>
                          <a:endParaRPr lang="en-US"/>
                        </a:p>
                      </a:txBody>
                      <a:tcPr>
                        <a:blipFill rotWithShape="0">
                          <a:blip r:embed="rId3"/>
                          <a:stretch>
                            <a:fillRect l="-1351" t="-200000" r="-2703" b="-103279"/>
                          </a:stretch>
                        </a:blipFill>
                      </a:tcPr>
                    </a:tc>
                  </a:tr>
                  <a:tr h="370840">
                    <a:tc>
                      <a:txBody>
                        <a:bodyPr/>
                        <a:lstStyle/>
                        <a:p>
                          <a:endParaRPr lang="en-US"/>
                        </a:p>
                      </a:txBody>
                      <a:tcPr>
                        <a:blipFill rotWithShape="0">
                          <a:blip r:embed="rId3"/>
                          <a:stretch>
                            <a:fillRect l="-1351" t="-300000" r="-2703" b="-3279"/>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61" name="Table 60"/>
              <p:cNvGraphicFramePr>
                <a:graphicFrameLocks noGrp="1"/>
              </p:cNvGraphicFramePr>
              <p:nvPr/>
            </p:nvGraphicFramePr>
            <p:xfrm>
              <a:off x="7219877" y="3487536"/>
              <a:ext cx="446913" cy="1478280"/>
            </p:xfrm>
            <a:graphic>
              <a:graphicData uri="http://schemas.openxmlformats.org/drawingml/2006/table">
                <a:tbl>
                  <a:tblPr firstRow="1" bandRow="1">
                    <a:tableStyleId>{0505E3EF-67EA-436B-97B2-0124C06EBD24}</a:tableStyleId>
                  </a:tblPr>
                  <a:tblGrid>
                    <a:gridCol w="446913">
                      <a:extLst>
                        <a:ext uri="{9D8B030D-6E8A-4147-A177-3AD203B41FA5}">
                          <a16:colId xmlns:a16="http://schemas.microsoft.com/office/drawing/2014/main" val="20000"/>
                        </a:ext>
                      </a:extLst>
                    </a:gridCol>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dirty="0"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dirty="0" smtClean="0">
                                        <a:ln w="0"/>
                                        <a:effectLst>
                                          <a:outerShdw blurRad="38100" dist="19050" dir="2700000" algn="tl" rotWithShape="0">
                                            <a:schemeClr val="dk1">
                                              <a:alpha val="40000"/>
                                            </a:schemeClr>
                                          </a:outerShdw>
                                        </a:effectLst>
                                        <a:latin typeface="Cambria Math" panose="02040503050406030204" pitchFamily="18" charset="0"/>
                                      </a:rPr>
                                      <m:t>𝑆</m:t>
                                    </m:r>
                                  </m:e>
                                  <m:sub>
                                    <m:r>
                                      <a:rPr lang="en-US" b="1" i="0" dirty="0" smtClean="0">
                                        <a:ln w="0"/>
                                        <a:effectLst>
                                          <a:outerShdw blurRad="38100" dist="19050" dir="2700000" algn="tl" rotWithShape="0">
                                            <a:schemeClr val="dk1">
                                              <a:alpha val="40000"/>
                                            </a:schemeClr>
                                          </a:outerShdw>
                                        </a:effectLst>
                                        <a:latin typeface="Cambria Math" panose="02040503050406030204" pitchFamily="18" charset="0"/>
                                      </a:rPr>
                                      <m:t>𝟎</m:t>
                                    </m:r>
                                  </m:sub>
                                </m:sSub>
                              </m:oMath>
                            </m:oMathPara>
                          </a14:m>
                          <a:endParaRPr lang="en-US" dirty="0">
                            <a:ln w="0"/>
                            <a:solidFill>
                              <a:schemeClr val="tx1"/>
                            </a:solidFill>
                            <a:effectLst>
                              <a:outerShdw blurRad="38100" dist="19050" dir="2700000" algn="tl" rotWithShape="0">
                                <a:schemeClr val="dk1">
                                  <a:alpha val="40000"/>
                                </a:schemeClr>
                              </a:outerShdw>
                            </a:effectLst>
                          </a:endParaRPr>
                        </a:p>
                      </a:txBody>
                      <a:tcPr>
                        <a:solidFill>
                          <a:schemeClr val="accent2">
                            <a:lumMod val="40000"/>
                            <a:lumOff val="60000"/>
                          </a:schemeClr>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dirty="0"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dirty="0" smtClean="0">
                                        <a:ln w="0"/>
                                        <a:effectLst>
                                          <a:outerShdw blurRad="38100" dist="19050" dir="2700000" algn="tl" rotWithShape="0">
                                            <a:schemeClr val="dk1">
                                              <a:alpha val="40000"/>
                                            </a:schemeClr>
                                          </a:outerShdw>
                                        </a:effectLst>
                                        <a:latin typeface="Cambria Math" panose="02040503050406030204" pitchFamily="18" charset="0"/>
                                      </a:rPr>
                                      <m:t>𝑆</m:t>
                                    </m:r>
                                  </m:e>
                                  <m:sub>
                                    <m:r>
                                      <a:rPr lang="en-US" b="0" i="0" dirty="0" smtClean="0">
                                        <a:ln w="0"/>
                                        <a:effectLst>
                                          <a:outerShdw blurRad="38100" dist="19050" dir="2700000" algn="tl" rotWithShape="0">
                                            <a:schemeClr val="dk1">
                                              <a:alpha val="40000"/>
                                            </a:schemeClr>
                                          </a:outerShdw>
                                        </a:effectLst>
                                        <a:latin typeface="Cambria Math" panose="02040503050406030204" pitchFamily="18" charset="0"/>
                                      </a:rPr>
                                      <m:t>3</m:t>
                                    </m:r>
                                  </m:sub>
                                </m:sSub>
                              </m:oMath>
                            </m:oMathPara>
                          </a14:m>
                          <a:endParaRPr lang="en-US" dirty="0">
                            <a:ln w="0"/>
                            <a:solidFill>
                              <a:schemeClr val="tx1"/>
                            </a:solidFill>
                            <a:effectLst>
                              <a:outerShdw blurRad="38100" dist="19050" dir="2700000" algn="tl" rotWithShape="0">
                                <a:schemeClr val="dk1">
                                  <a:alpha val="40000"/>
                                </a:schemeClr>
                              </a:outerShdw>
                            </a:effectLst>
                          </a:endParaRPr>
                        </a:p>
                      </a:txBody>
                      <a:tcPr>
                        <a:solidFill>
                          <a:schemeClr val="accent4">
                            <a:lumMod val="40000"/>
                            <a:lumOff val="60000"/>
                          </a:schemeClr>
                        </a:solidFill>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dirty="0"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dirty="0" smtClean="0">
                                        <a:ln w="0"/>
                                        <a:effectLst>
                                          <a:outerShdw blurRad="38100" dist="19050" dir="2700000" algn="tl" rotWithShape="0">
                                            <a:schemeClr val="dk1">
                                              <a:alpha val="40000"/>
                                            </a:schemeClr>
                                          </a:outerShdw>
                                        </a:effectLst>
                                        <a:latin typeface="Cambria Math" panose="02040503050406030204" pitchFamily="18" charset="0"/>
                                      </a:rPr>
                                      <m:t>𝑆</m:t>
                                    </m:r>
                                  </m:e>
                                  <m:sub>
                                    <m:r>
                                      <a:rPr lang="en-US" b="0" i="0" dirty="0" smtClean="0">
                                        <a:ln w="0"/>
                                        <a:effectLst>
                                          <a:outerShdw blurRad="38100" dist="19050" dir="2700000" algn="tl" rotWithShape="0">
                                            <a:schemeClr val="dk1">
                                              <a:alpha val="40000"/>
                                            </a:schemeClr>
                                          </a:outerShdw>
                                        </a:effectLst>
                                        <a:latin typeface="Cambria Math" panose="02040503050406030204" pitchFamily="18" charset="0"/>
                                      </a:rPr>
                                      <m:t>3</m:t>
                                    </m:r>
                                  </m:sub>
                                </m:sSub>
                              </m:oMath>
                            </m:oMathPara>
                          </a14:m>
                          <a:endParaRPr lang="en-US" dirty="0">
                            <a:ln w="0"/>
                            <a:solidFill>
                              <a:schemeClr val="tx1"/>
                            </a:solidFill>
                            <a:effectLst>
                              <a:outerShdw blurRad="38100" dist="19050" dir="2700000" algn="tl" rotWithShape="0">
                                <a:schemeClr val="dk1">
                                  <a:alpha val="40000"/>
                                </a:schemeClr>
                              </a:outerShdw>
                            </a:effectLst>
                          </a:endParaRPr>
                        </a:p>
                      </a:txBody>
                      <a:tcPr>
                        <a:solidFill>
                          <a:schemeClr val="accent4">
                            <a:lumMod val="40000"/>
                            <a:lumOff val="60000"/>
                          </a:schemeClr>
                        </a:solidFill>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dirty="0"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dirty="0" smtClean="0">
                                        <a:ln w="0"/>
                                        <a:effectLst>
                                          <a:outerShdw blurRad="38100" dist="19050" dir="2700000" algn="tl" rotWithShape="0">
                                            <a:schemeClr val="dk1">
                                              <a:alpha val="40000"/>
                                            </a:schemeClr>
                                          </a:outerShdw>
                                        </a:effectLst>
                                        <a:latin typeface="Cambria Math" panose="02040503050406030204" pitchFamily="18" charset="0"/>
                                      </a:rPr>
                                      <m:t>𝑆</m:t>
                                    </m:r>
                                  </m:e>
                                  <m:sub>
                                    <m:r>
                                      <a:rPr lang="en-US" b="0" i="0" dirty="0" smtClean="0">
                                        <a:ln w="0"/>
                                        <a:effectLst>
                                          <a:outerShdw blurRad="38100" dist="19050" dir="2700000" algn="tl" rotWithShape="0">
                                            <a:schemeClr val="dk1">
                                              <a:alpha val="40000"/>
                                            </a:schemeClr>
                                          </a:outerShdw>
                                        </a:effectLst>
                                        <a:latin typeface="Cambria Math" panose="02040503050406030204" pitchFamily="18" charset="0"/>
                                      </a:rPr>
                                      <m:t>3</m:t>
                                    </m:r>
                                  </m:sub>
                                </m:sSub>
                              </m:oMath>
                            </m:oMathPara>
                          </a14:m>
                          <a:endParaRPr lang="en-US" dirty="0">
                            <a:ln w="0"/>
                            <a:solidFill>
                              <a:schemeClr val="tx1"/>
                            </a:solidFill>
                            <a:effectLst>
                              <a:outerShdw blurRad="38100" dist="19050" dir="2700000" algn="tl" rotWithShape="0">
                                <a:schemeClr val="dk1">
                                  <a:alpha val="40000"/>
                                </a:schemeClr>
                              </a:outerShdw>
                            </a:effectLst>
                          </a:endParaRPr>
                        </a:p>
                      </a:txBody>
                      <a:tcPr>
                        <a:solidFill>
                          <a:schemeClr val="accent4">
                            <a:lumMod val="40000"/>
                            <a:lumOff val="60000"/>
                          </a:schemeClr>
                        </a:solidFill>
                      </a:tcPr>
                    </a:tc>
                    <a:extLst>
                      <a:ext uri="{0D108BD9-81ED-4DB2-BD59-A6C34878D82A}">
                        <a16:rowId xmlns:a16="http://schemas.microsoft.com/office/drawing/2014/main" val="10003"/>
                      </a:ext>
                    </a:extLst>
                  </a:tr>
                </a:tbl>
              </a:graphicData>
            </a:graphic>
          </p:graphicFrame>
        </mc:Choice>
        <mc:Fallback xmlns="">
          <p:graphicFrame>
            <p:nvGraphicFramePr>
              <p:cNvPr id="61" name="Table 60"/>
              <p:cNvGraphicFramePr>
                <a:graphicFrameLocks noGrp="1"/>
              </p:cNvGraphicFramePr>
              <p:nvPr>
                <p:extLst>
                  <p:ext uri="{D42A27DB-BD31-4B8C-83A1-F6EECF244321}">
                    <p14:modId xmlns:p14="http://schemas.microsoft.com/office/powerpoint/2010/main" val="3692884178"/>
                  </p:ext>
                </p:extLst>
              </p:nvPr>
            </p:nvGraphicFramePr>
            <p:xfrm>
              <a:off x="7219877" y="3487536"/>
              <a:ext cx="446913" cy="1478280"/>
            </p:xfrm>
            <a:graphic>
              <a:graphicData uri="http://schemas.openxmlformats.org/drawingml/2006/table">
                <a:tbl>
                  <a:tblPr firstRow="1" bandRow="1">
                    <a:tableStyleId>{0505E3EF-67EA-436B-97B2-0124C06EBD24}</a:tableStyleId>
                  </a:tblPr>
                  <a:tblGrid>
                    <a:gridCol w="446913"/>
                  </a:tblGrid>
                  <a:tr h="365760">
                    <a:tc>
                      <a:txBody>
                        <a:bodyPr/>
                        <a:lstStyle/>
                        <a:p>
                          <a:endParaRPr lang="en-US"/>
                        </a:p>
                      </a:txBody>
                      <a:tcPr>
                        <a:blipFill rotWithShape="0">
                          <a:blip r:embed="rId4"/>
                          <a:stretch>
                            <a:fillRect l="-1351" t="-1667" r="-2703" b="-308333"/>
                          </a:stretch>
                        </a:blipFill>
                      </a:tcPr>
                    </a:tc>
                  </a:tr>
                  <a:tr h="370840">
                    <a:tc>
                      <a:txBody>
                        <a:bodyPr/>
                        <a:lstStyle/>
                        <a:p>
                          <a:endParaRPr lang="en-US"/>
                        </a:p>
                      </a:txBody>
                      <a:tcPr>
                        <a:blipFill rotWithShape="0">
                          <a:blip r:embed="rId4"/>
                          <a:stretch>
                            <a:fillRect l="-1351" t="-100000" r="-2703" b="-203279"/>
                          </a:stretch>
                        </a:blipFill>
                      </a:tcPr>
                    </a:tc>
                  </a:tr>
                  <a:tr h="370840">
                    <a:tc>
                      <a:txBody>
                        <a:bodyPr/>
                        <a:lstStyle/>
                        <a:p>
                          <a:endParaRPr lang="en-US"/>
                        </a:p>
                      </a:txBody>
                      <a:tcPr>
                        <a:blipFill rotWithShape="0">
                          <a:blip r:embed="rId4"/>
                          <a:stretch>
                            <a:fillRect l="-1351" t="-200000" r="-2703" b="-103279"/>
                          </a:stretch>
                        </a:blipFill>
                      </a:tcPr>
                    </a:tc>
                  </a:tr>
                  <a:tr h="370840">
                    <a:tc>
                      <a:txBody>
                        <a:bodyPr/>
                        <a:lstStyle/>
                        <a:p>
                          <a:endParaRPr lang="en-US"/>
                        </a:p>
                      </a:txBody>
                      <a:tcPr>
                        <a:blipFill rotWithShape="0">
                          <a:blip r:embed="rId4"/>
                          <a:stretch>
                            <a:fillRect l="-1351" t="-300000" r="-2703" b="-3279"/>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62" name="Table 61"/>
              <p:cNvGraphicFramePr>
                <a:graphicFrameLocks noGrp="1"/>
              </p:cNvGraphicFramePr>
              <p:nvPr/>
            </p:nvGraphicFramePr>
            <p:xfrm>
              <a:off x="8031640" y="3478293"/>
              <a:ext cx="446913" cy="1478280"/>
            </p:xfrm>
            <a:graphic>
              <a:graphicData uri="http://schemas.openxmlformats.org/drawingml/2006/table">
                <a:tbl>
                  <a:tblPr firstRow="1" bandRow="1">
                    <a:tableStyleId>{0505E3EF-67EA-436B-97B2-0124C06EBD24}</a:tableStyleId>
                  </a:tblPr>
                  <a:tblGrid>
                    <a:gridCol w="446913">
                      <a:extLst>
                        <a:ext uri="{9D8B030D-6E8A-4147-A177-3AD203B41FA5}">
                          <a16:colId xmlns:a16="http://schemas.microsoft.com/office/drawing/2014/main" val="20000"/>
                        </a:ext>
                      </a:extLst>
                    </a:gridCol>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dirty="0"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dirty="0" smtClean="0">
                                        <a:ln w="0"/>
                                        <a:effectLst>
                                          <a:outerShdw blurRad="38100" dist="19050" dir="2700000" algn="tl" rotWithShape="0">
                                            <a:schemeClr val="dk1">
                                              <a:alpha val="40000"/>
                                            </a:schemeClr>
                                          </a:outerShdw>
                                        </a:effectLst>
                                        <a:latin typeface="Cambria Math" panose="02040503050406030204" pitchFamily="18" charset="0"/>
                                      </a:rPr>
                                      <m:t>𝑆</m:t>
                                    </m:r>
                                  </m:e>
                                  <m:sub>
                                    <m:r>
                                      <a:rPr lang="en-US" b="1" i="0" dirty="0" smtClean="0">
                                        <a:ln w="0"/>
                                        <a:effectLst>
                                          <a:outerShdw blurRad="38100" dist="19050" dir="2700000" algn="tl" rotWithShape="0">
                                            <a:schemeClr val="dk1">
                                              <a:alpha val="40000"/>
                                            </a:schemeClr>
                                          </a:outerShdw>
                                        </a:effectLst>
                                        <a:latin typeface="Cambria Math" panose="02040503050406030204" pitchFamily="18" charset="0"/>
                                      </a:rPr>
                                      <m:t>𝟏</m:t>
                                    </m:r>
                                  </m:sub>
                                </m:sSub>
                              </m:oMath>
                            </m:oMathPara>
                          </a14:m>
                          <a:endParaRPr lang="en-US" dirty="0">
                            <a:ln w="0"/>
                            <a:solidFill>
                              <a:schemeClr val="tx1"/>
                            </a:solidFill>
                            <a:effectLst>
                              <a:outerShdw blurRad="38100" dist="19050" dir="2700000" algn="tl" rotWithShape="0">
                                <a:schemeClr val="dk1">
                                  <a:alpha val="40000"/>
                                </a:schemeClr>
                              </a:outerShdw>
                            </a:effectLst>
                          </a:endParaRPr>
                        </a:p>
                      </a:txBody>
                      <a:tcPr>
                        <a:solidFill>
                          <a:schemeClr val="accent1">
                            <a:lumMod val="40000"/>
                            <a:lumOff val="60000"/>
                          </a:schemeClr>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dirty="0"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dirty="0" smtClean="0">
                                        <a:ln w="0"/>
                                        <a:effectLst>
                                          <a:outerShdw blurRad="38100" dist="19050" dir="2700000" algn="tl" rotWithShape="0">
                                            <a:schemeClr val="dk1">
                                              <a:alpha val="40000"/>
                                            </a:schemeClr>
                                          </a:outerShdw>
                                        </a:effectLst>
                                        <a:latin typeface="Cambria Math" panose="02040503050406030204" pitchFamily="18" charset="0"/>
                                      </a:rPr>
                                      <m:t>𝑆</m:t>
                                    </m:r>
                                  </m:e>
                                  <m:sub>
                                    <m:r>
                                      <a:rPr lang="en-US" b="0" i="0" dirty="0" smtClean="0">
                                        <a:ln w="0"/>
                                        <a:effectLst>
                                          <a:outerShdw blurRad="38100" dist="19050" dir="2700000" algn="tl" rotWithShape="0">
                                            <a:schemeClr val="dk1">
                                              <a:alpha val="40000"/>
                                            </a:schemeClr>
                                          </a:outerShdw>
                                        </a:effectLst>
                                        <a:latin typeface="Cambria Math" panose="02040503050406030204" pitchFamily="18" charset="0"/>
                                      </a:rPr>
                                      <m:t>0</m:t>
                                    </m:r>
                                  </m:sub>
                                </m:sSub>
                              </m:oMath>
                            </m:oMathPara>
                          </a14:m>
                          <a:endParaRPr lang="en-US" dirty="0">
                            <a:ln w="0"/>
                            <a:solidFill>
                              <a:schemeClr val="tx1"/>
                            </a:solidFill>
                            <a:effectLst>
                              <a:outerShdw blurRad="38100" dist="19050" dir="2700000" algn="tl" rotWithShape="0">
                                <a:schemeClr val="dk1">
                                  <a:alpha val="40000"/>
                                </a:schemeClr>
                              </a:outerShdw>
                            </a:effectLst>
                          </a:endParaRPr>
                        </a:p>
                      </a:txBody>
                      <a:tcPr>
                        <a:solidFill>
                          <a:schemeClr val="accent2">
                            <a:lumMod val="40000"/>
                            <a:lumOff val="60000"/>
                          </a:schemeClr>
                        </a:solidFill>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dirty="0"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dirty="0" smtClean="0">
                                        <a:ln w="0"/>
                                        <a:effectLst>
                                          <a:outerShdw blurRad="38100" dist="19050" dir="2700000" algn="tl" rotWithShape="0">
                                            <a:schemeClr val="dk1">
                                              <a:alpha val="40000"/>
                                            </a:schemeClr>
                                          </a:outerShdw>
                                        </a:effectLst>
                                        <a:latin typeface="Cambria Math" panose="02040503050406030204" pitchFamily="18" charset="0"/>
                                      </a:rPr>
                                      <m:t>𝑆</m:t>
                                    </m:r>
                                  </m:e>
                                  <m:sub>
                                    <m:r>
                                      <a:rPr lang="en-US" b="0" i="0" dirty="0" smtClean="0">
                                        <a:ln w="0"/>
                                        <a:effectLst>
                                          <a:outerShdw blurRad="38100" dist="19050" dir="2700000" algn="tl" rotWithShape="0">
                                            <a:schemeClr val="dk1">
                                              <a:alpha val="40000"/>
                                            </a:schemeClr>
                                          </a:outerShdw>
                                        </a:effectLst>
                                        <a:latin typeface="Cambria Math" panose="02040503050406030204" pitchFamily="18" charset="0"/>
                                      </a:rPr>
                                      <m:t>0</m:t>
                                    </m:r>
                                  </m:sub>
                                </m:sSub>
                              </m:oMath>
                            </m:oMathPara>
                          </a14:m>
                          <a:endParaRPr lang="en-US" dirty="0">
                            <a:ln w="0"/>
                            <a:solidFill>
                              <a:schemeClr val="tx1"/>
                            </a:solidFill>
                            <a:effectLst>
                              <a:outerShdw blurRad="38100" dist="19050" dir="2700000" algn="tl" rotWithShape="0">
                                <a:schemeClr val="dk1">
                                  <a:alpha val="40000"/>
                                </a:schemeClr>
                              </a:outerShdw>
                            </a:effectLst>
                          </a:endParaRPr>
                        </a:p>
                      </a:txBody>
                      <a:tcPr>
                        <a:solidFill>
                          <a:schemeClr val="accent2">
                            <a:lumMod val="40000"/>
                            <a:lumOff val="60000"/>
                          </a:schemeClr>
                        </a:solidFill>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dirty="0"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dirty="0" smtClean="0">
                                        <a:ln w="0"/>
                                        <a:effectLst>
                                          <a:outerShdw blurRad="38100" dist="19050" dir="2700000" algn="tl" rotWithShape="0">
                                            <a:schemeClr val="dk1">
                                              <a:alpha val="40000"/>
                                            </a:schemeClr>
                                          </a:outerShdw>
                                        </a:effectLst>
                                        <a:latin typeface="Cambria Math" panose="02040503050406030204" pitchFamily="18" charset="0"/>
                                      </a:rPr>
                                      <m:t>𝑆</m:t>
                                    </m:r>
                                  </m:e>
                                  <m:sub>
                                    <m:r>
                                      <a:rPr lang="en-US" b="0" i="0" dirty="0" smtClean="0">
                                        <a:ln w="0"/>
                                        <a:effectLst>
                                          <a:outerShdw blurRad="38100" dist="19050" dir="2700000" algn="tl" rotWithShape="0">
                                            <a:schemeClr val="dk1">
                                              <a:alpha val="40000"/>
                                            </a:schemeClr>
                                          </a:outerShdw>
                                        </a:effectLst>
                                        <a:latin typeface="Cambria Math" panose="02040503050406030204" pitchFamily="18" charset="0"/>
                                      </a:rPr>
                                      <m:t>0</m:t>
                                    </m:r>
                                  </m:sub>
                                </m:sSub>
                              </m:oMath>
                            </m:oMathPara>
                          </a14:m>
                          <a:endParaRPr lang="en-US" dirty="0">
                            <a:ln w="0"/>
                            <a:solidFill>
                              <a:schemeClr val="tx1"/>
                            </a:solidFill>
                            <a:effectLst>
                              <a:outerShdw blurRad="38100" dist="19050" dir="2700000" algn="tl" rotWithShape="0">
                                <a:schemeClr val="dk1">
                                  <a:alpha val="40000"/>
                                </a:schemeClr>
                              </a:outerShdw>
                            </a:effectLst>
                          </a:endParaRPr>
                        </a:p>
                      </a:txBody>
                      <a:tcPr>
                        <a:solidFill>
                          <a:schemeClr val="accent2">
                            <a:lumMod val="40000"/>
                            <a:lumOff val="60000"/>
                          </a:schemeClr>
                        </a:solidFill>
                      </a:tcPr>
                    </a:tc>
                    <a:extLst>
                      <a:ext uri="{0D108BD9-81ED-4DB2-BD59-A6C34878D82A}">
                        <a16:rowId xmlns:a16="http://schemas.microsoft.com/office/drawing/2014/main" val="10003"/>
                      </a:ext>
                    </a:extLst>
                  </a:tr>
                </a:tbl>
              </a:graphicData>
            </a:graphic>
          </p:graphicFrame>
        </mc:Choice>
        <mc:Fallback xmlns="">
          <p:graphicFrame>
            <p:nvGraphicFramePr>
              <p:cNvPr id="62" name="Table 61"/>
              <p:cNvGraphicFramePr>
                <a:graphicFrameLocks noGrp="1"/>
              </p:cNvGraphicFramePr>
              <p:nvPr>
                <p:extLst>
                  <p:ext uri="{D42A27DB-BD31-4B8C-83A1-F6EECF244321}">
                    <p14:modId xmlns:p14="http://schemas.microsoft.com/office/powerpoint/2010/main" val="2624796376"/>
                  </p:ext>
                </p:extLst>
              </p:nvPr>
            </p:nvGraphicFramePr>
            <p:xfrm>
              <a:off x="8031640" y="3478293"/>
              <a:ext cx="446913" cy="1478280"/>
            </p:xfrm>
            <a:graphic>
              <a:graphicData uri="http://schemas.openxmlformats.org/drawingml/2006/table">
                <a:tbl>
                  <a:tblPr firstRow="1" bandRow="1">
                    <a:tableStyleId>{0505E3EF-67EA-436B-97B2-0124C06EBD24}</a:tableStyleId>
                  </a:tblPr>
                  <a:tblGrid>
                    <a:gridCol w="446913"/>
                  </a:tblGrid>
                  <a:tr h="365760">
                    <a:tc>
                      <a:txBody>
                        <a:bodyPr/>
                        <a:lstStyle/>
                        <a:p>
                          <a:endParaRPr lang="en-US"/>
                        </a:p>
                      </a:txBody>
                      <a:tcPr>
                        <a:blipFill rotWithShape="0">
                          <a:blip r:embed="rId5"/>
                          <a:stretch>
                            <a:fillRect l="-1351" t="-1667" r="-2703" b="-310000"/>
                          </a:stretch>
                        </a:blipFill>
                      </a:tcPr>
                    </a:tc>
                  </a:tr>
                  <a:tr h="370840">
                    <a:tc>
                      <a:txBody>
                        <a:bodyPr/>
                        <a:lstStyle/>
                        <a:p>
                          <a:endParaRPr lang="en-US"/>
                        </a:p>
                      </a:txBody>
                      <a:tcPr>
                        <a:blipFill rotWithShape="0">
                          <a:blip r:embed="rId5"/>
                          <a:stretch>
                            <a:fillRect l="-1351" t="-98387" r="-2703" b="-200000"/>
                          </a:stretch>
                        </a:blipFill>
                      </a:tcPr>
                    </a:tc>
                  </a:tr>
                  <a:tr h="370840">
                    <a:tc>
                      <a:txBody>
                        <a:bodyPr/>
                        <a:lstStyle/>
                        <a:p>
                          <a:endParaRPr lang="en-US"/>
                        </a:p>
                      </a:txBody>
                      <a:tcPr>
                        <a:blipFill rotWithShape="0">
                          <a:blip r:embed="rId5"/>
                          <a:stretch>
                            <a:fillRect l="-1351" t="-201639" r="-2703" b="-103279"/>
                          </a:stretch>
                        </a:blipFill>
                      </a:tcPr>
                    </a:tc>
                  </a:tr>
                  <a:tr h="370840">
                    <a:tc>
                      <a:txBody>
                        <a:bodyPr/>
                        <a:lstStyle/>
                        <a:p>
                          <a:endParaRPr lang="en-US"/>
                        </a:p>
                      </a:txBody>
                      <a:tcPr>
                        <a:blipFill rotWithShape="0">
                          <a:blip r:embed="rId5"/>
                          <a:stretch>
                            <a:fillRect l="-1351" t="-301639" r="-2703" b="-3279"/>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63" name="Table 62"/>
              <p:cNvGraphicFramePr>
                <a:graphicFrameLocks noGrp="1"/>
              </p:cNvGraphicFramePr>
              <p:nvPr/>
            </p:nvGraphicFramePr>
            <p:xfrm>
              <a:off x="5590129" y="3496954"/>
              <a:ext cx="446913" cy="1478280"/>
            </p:xfrm>
            <a:graphic>
              <a:graphicData uri="http://schemas.openxmlformats.org/drawingml/2006/table">
                <a:tbl>
                  <a:tblPr firstRow="1" bandRow="1">
                    <a:tableStyleId>{0505E3EF-67EA-436B-97B2-0124C06EBD24}</a:tableStyleId>
                  </a:tblPr>
                  <a:tblGrid>
                    <a:gridCol w="446913">
                      <a:extLst>
                        <a:ext uri="{9D8B030D-6E8A-4147-A177-3AD203B41FA5}">
                          <a16:colId xmlns:a16="http://schemas.microsoft.com/office/drawing/2014/main" val="20000"/>
                        </a:ext>
                      </a:extLst>
                    </a:gridCol>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dirty="0"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dirty="0" smtClean="0">
                                        <a:ln w="0"/>
                                        <a:effectLst>
                                          <a:outerShdw blurRad="38100" dist="19050" dir="2700000" algn="tl" rotWithShape="0">
                                            <a:schemeClr val="dk1">
                                              <a:alpha val="40000"/>
                                            </a:schemeClr>
                                          </a:outerShdw>
                                        </a:effectLst>
                                        <a:latin typeface="Cambria Math" panose="02040503050406030204" pitchFamily="18" charset="0"/>
                                      </a:rPr>
                                      <m:t>𝑆</m:t>
                                    </m:r>
                                  </m:e>
                                  <m:sub>
                                    <m:r>
                                      <a:rPr lang="en-US" b="1" i="0" dirty="0" smtClean="0">
                                        <a:ln w="0"/>
                                        <a:effectLst>
                                          <a:outerShdw blurRad="38100" dist="19050" dir="2700000" algn="tl" rotWithShape="0">
                                            <a:schemeClr val="dk1">
                                              <a:alpha val="40000"/>
                                            </a:schemeClr>
                                          </a:outerShdw>
                                        </a:effectLst>
                                        <a:latin typeface="Cambria Math" panose="02040503050406030204" pitchFamily="18" charset="0"/>
                                      </a:rPr>
                                      <m:t>𝟎</m:t>
                                    </m:r>
                                  </m:sub>
                                </m:sSub>
                              </m:oMath>
                            </m:oMathPara>
                          </a14:m>
                          <a:endParaRPr lang="en-US" dirty="0">
                            <a:ln w="0"/>
                            <a:solidFill>
                              <a:schemeClr val="tx1"/>
                            </a:solidFill>
                            <a:effectLst>
                              <a:outerShdw blurRad="38100" dist="19050" dir="2700000" algn="tl" rotWithShape="0">
                                <a:schemeClr val="dk1">
                                  <a:alpha val="40000"/>
                                </a:schemeClr>
                              </a:outerShdw>
                            </a:effectLst>
                          </a:endParaRPr>
                        </a:p>
                      </a:txBody>
                      <a:tcPr>
                        <a:solidFill>
                          <a:schemeClr val="accent2">
                            <a:lumMod val="40000"/>
                            <a:lumOff val="60000"/>
                          </a:schemeClr>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dirty="0"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dirty="0" smtClean="0">
                                        <a:ln w="0"/>
                                        <a:effectLst>
                                          <a:outerShdw blurRad="38100" dist="19050" dir="2700000" algn="tl" rotWithShape="0">
                                            <a:schemeClr val="dk1">
                                              <a:alpha val="40000"/>
                                            </a:schemeClr>
                                          </a:outerShdw>
                                        </a:effectLst>
                                        <a:latin typeface="Cambria Math" panose="02040503050406030204" pitchFamily="18" charset="0"/>
                                      </a:rPr>
                                      <m:t>𝑆</m:t>
                                    </m:r>
                                  </m:e>
                                  <m:sub>
                                    <m:r>
                                      <a:rPr lang="en-US" dirty="0" smtClean="0">
                                        <a:ln w="0"/>
                                        <a:effectLst>
                                          <a:outerShdw blurRad="38100" dist="19050" dir="2700000" algn="tl" rotWithShape="0">
                                            <a:schemeClr val="dk1">
                                              <a:alpha val="40000"/>
                                            </a:schemeClr>
                                          </a:outerShdw>
                                        </a:effectLst>
                                        <a:latin typeface="Cambria Math" panose="02040503050406030204" pitchFamily="18" charset="0"/>
                                      </a:rPr>
                                      <m:t>1</m:t>
                                    </m:r>
                                  </m:sub>
                                </m:sSub>
                              </m:oMath>
                            </m:oMathPara>
                          </a14:m>
                          <a:endParaRPr lang="en-US" dirty="0">
                            <a:ln w="0"/>
                            <a:solidFill>
                              <a:schemeClr val="tx1"/>
                            </a:solidFill>
                            <a:effectLst>
                              <a:outerShdw blurRad="38100" dist="19050" dir="2700000" algn="tl" rotWithShape="0">
                                <a:schemeClr val="dk1">
                                  <a:alpha val="40000"/>
                                </a:schemeClr>
                              </a:outerShdw>
                            </a:effectLst>
                          </a:endParaRPr>
                        </a:p>
                      </a:txBody>
                      <a:tcPr>
                        <a:solidFill>
                          <a:schemeClr val="accent1">
                            <a:lumMod val="40000"/>
                            <a:lumOff val="60000"/>
                          </a:schemeClr>
                        </a:solidFill>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dirty="0"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dirty="0" smtClean="0">
                                        <a:ln w="0"/>
                                        <a:effectLst>
                                          <a:outerShdw blurRad="38100" dist="19050" dir="2700000" algn="tl" rotWithShape="0">
                                            <a:schemeClr val="dk1">
                                              <a:alpha val="40000"/>
                                            </a:schemeClr>
                                          </a:outerShdw>
                                        </a:effectLst>
                                        <a:latin typeface="Cambria Math" panose="02040503050406030204" pitchFamily="18" charset="0"/>
                                      </a:rPr>
                                      <m:t>𝑆</m:t>
                                    </m:r>
                                  </m:e>
                                  <m:sub>
                                    <m:r>
                                      <a:rPr lang="en-US" b="0" i="0" dirty="0" smtClean="0">
                                        <a:ln w="0"/>
                                        <a:effectLst>
                                          <a:outerShdw blurRad="38100" dist="19050" dir="2700000" algn="tl" rotWithShape="0">
                                            <a:schemeClr val="dk1">
                                              <a:alpha val="40000"/>
                                            </a:schemeClr>
                                          </a:outerShdw>
                                        </a:effectLst>
                                        <a:latin typeface="Cambria Math" panose="02040503050406030204" pitchFamily="18" charset="0"/>
                                      </a:rPr>
                                      <m:t>2</m:t>
                                    </m:r>
                                  </m:sub>
                                </m:sSub>
                              </m:oMath>
                            </m:oMathPara>
                          </a14:m>
                          <a:endParaRPr lang="en-US" dirty="0">
                            <a:ln w="0"/>
                            <a:solidFill>
                              <a:schemeClr val="tx1"/>
                            </a:solidFill>
                            <a:effectLst>
                              <a:outerShdw blurRad="38100" dist="19050" dir="2700000" algn="tl" rotWithShape="0">
                                <a:schemeClr val="dk1">
                                  <a:alpha val="40000"/>
                                </a:schemeClr>
                              </a:outerShdw>
                            </a:effectLst>
                          </a:endParaRPr>
                        </a:p>
                      </a:txBody>
                      <a:tcPr>
                        <a:solidFill>
                          <a:schemeClr val="accent3">
                            <a:lumMod val="40000"/>
                            <a:lumOff val="60000"/>
                          </a:schemeClr>
                        </a:solidFill>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dirty="0"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dirty="0" smtClean="0">
                                        <a:ln w="0"/>
                                        <a:effectLst>
                                          <a:outerShdw blurRad="38100" dist="19050" dir="2700000" algn="tl" rotWithShape="0">
                                            <a:schemeClr val="dk1">
                                              <a:alpha val="40000"/>
                                            </a:schemeClr>
                                          </a:outerShdw>
                                        </a:effectLst>
                                        <a:latin typeface="Cambria Math" panose="02040503050406030204" pitchFamily="18" charset="0"/>
                                      </a:rPr>
                                      <m:t>𝑆</m:t>
                                    </m:r>
                                  </m:e>
                                  <m:sub>
                                    <m:r>
                                      <a:rPr lang="en-US" b="0" i="0" dirty="0" smtClean="0">
                                        <a:ln w="0"/>
                                        <a:effectLst>
                                          <a:outerShdw blurRad="38100" dist="19050" dir="2700000" algn="tl" rotWithShape="0">
                                            <a:schemeClr val="dk1">
                                              <a:alpha val="40000"/>
                                            </a:schemeClr>
                                          </a:outerShdw>
                                        </a:effectLst>
                                        <a:latin typeface="Cambria Math" panose="02040503050406030204" pitchFamily="18" charset="0"/>
                                      </a:rPr>
                                      <m:t>3</m:t>
                                    </m:r>
                                  </m:sub>
                                </m:sSub>
                              </m:oMath>
                            </m:oMathPara>
                          </a14:m>
                          <a:endParaRPr lang="en-US" dirty="0">
                            <a:ln w="0"/>
                            <a:solidFill>
                              <a:schemeClr val="tx1"/>
                            </a:solidFill>
                            <a:effectLst>
                              <a:outerShdw blurRad="38100" dist="19050" dir="2700000" algn="tl" rotWithShape="0">
                                <a:schemeClr val="dk1">
                                  <a:alpha val="40000"/>
                                </a:schemeClr>
                              </a:outerShdw>
                            </a:effectLst>
                          </a:endParaRPr>
                        </a:p>
                      </a:txBody>
                      <a:tcPr>
                        <a:solidFill>
                          <a:schemeClr val="accent4">
                            <a:lumMod val="40000"/>
                            <a:lumOff val="60000"/>
                          </a:schemeClr>
                        </a:solidFill>
                      </a:tcPr>
                    </a:tc>
                    <a:extLst>
                      <a:ext uri="{0D108BD9-81ED-4DB2-BD59-A6C34878D82A}">
                        <a16:rowId xmlns:a16="http://schemas.microsoft.com/office/drawing/2014/main" val="10003"/>
                      </a:ext>
                    </a:extLst>
                  </a:tr>
                </a:tbl>
              </a:graphicData>
            </a:graphic>
          </p:graphicFrame>
        </mc:Choice>
        <mc:Fallback xmlns="">
          <p:graphicFrame>
            <p:nvGraphicFramePr>
              <p:cNvPr id="63" name="Table 62"/>
              <p:cNvGraphicFramePr>
                <a:graphicFrameLocks noGrp="1"/>
              </p:cNvGraphicFramePr>
              <p:nvPr>
                <p:extLst>
                  <p:ext uri="{D42A27DB-BD31-4B8C-83A1-F6EECF244321}">
                    <p14:modId xmlns:p14="http://schemas.microsoft.com/office/powerpoint/2010/main" val="2703830507"/>
                  </p:ext>
                </p:extLst>
              </p:nvPr>
            </p:nvGraphicFramePr>
            <p:xfrm>
              <a:off x="5590129" y="3496954"/>
              <a:ext cx="446913" cy="1478280"/>
            </p:xfrm>
            <a:graphic>
              <a:graphicData uri="http://schemas.openxmlformats.org/drawingml/2006/table">
                <a:tbl>
                  <a:tblPr firstRow="1" bandRow="1">
                    <a:tableStyleId>{0505E3EF-67EA-436B-97B2-0124C06EBD24}</a:tableStyleId>
                  </a:tblPr>
                  <a:tblGrid>
                    <a:gridCol w="446913"/>
                  </a:tblGrid>
                  <a:tr h="365760">
                    <a:tc>
                      <a:txBody>
                        <a:bodyPr/>
                        <a:lstStyle/>
                        <a:p>
                          <a:endParaRPr lang="en-US"/>
                        </a:p>
                      </a:txBody>
                      <a:tcPr>
                        <a:blipFill rotWithShape="0">
                          <a:blip r:embed="rId6"/>
                          <a:stretch>
                            <a:fillRect l="-2703" t="-1667" r="-2703" b="-310000"/>
                          </a:stretch>
                        </a:blipFill>
                      </a:tcPr>
                    </a:tc>
                  </a:tr>
                  <a:tr h="370840">
                    <a:tc>
                      <a:txBody>
                        <a:bodyPr/>
                        <a:lstStyle/>
                        <a:p>
                          <a:endParaRPr lang="en-US"/>
                        </a:p>
                      </a:txBody>
                      <a:tcPr>
                        <a:blipFill rotWithShape="0">
                          <a:blip r:embed="rId6"/>
                          <a:stretch>
                            <a:fillRect l="-2703" t="-98387" r="-2703" b="-200000"/>
                          </a:stretch>
                        </a:blipFill>
                      </a:tcPr>
                    </a:tc>
                  </a:tr>
                  <a:tr h="370840">
                    <a:tc>
                      <a:txBody>
                        <a:bodyPr/>
                        <a:lstStyle/>
                        <a:p>
                          <a:endParaRPr lang="en-US"/>
                        </a:p>
                      </a:txBody>
                      <a:tcPr>
                        <a:blipFill rotWithShape="0">
                          <a:blip r:embed="rId6"/>
                          <a:stretch>
                            <a:fillRect l="-2703" t="-201639" r="-2703" b="-103279"/>
                          </a:stretch>
                        </a:blipFill>
                      </a:tcPr>
                    </a:tc>
                  </a:tr>
                  <a:tr h="370840">
                    <a:tc>
                      <a:txBody>
                        <a:bodyPr/>
                        <a:lstStyle/>
                        <a:p>
                          <a:endParaRPr lang="en-US"/>
                        </a:p>
                      </a:txBody>
                      <a:tcPr>
                        <a:blipFill rotWithShape="0">
                          <a:blip r:embed="rId6"/>
                          <a:stretch>
                            <a:fillRect l="-2703" t="-301639" r="-2703" b="-3279"/>
                          </a:stretch>
                        </a:blipFill>
                      </a:tcPr>
                    </a:tc>
                  </a:tr>
                </a:tbl>
              </a:graphicData>
            </a:graphic>
          </p:graphicFrame>
        </mc:Fallback>
      </mc:AlternateContent>
      <p:cxnSp>
        <p:nvCxnSpPr>
          <p:cNvPr id="64" name="Straight Arrow Connector 63"/>
          <p:cNvCxnSpPr/>
          <p:nvPr/>
        </p:nvCxnSpPr>
        <p:spPr>
          <a:xfrm>
            <a:off x="6043651" y="3672202"/>
            <a:ext cx="3420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6043651" y="4029875"/>
            <a:ext cx="3420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6043651" y="4396879"/>
            <a:ext cx="3420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6043651" y="4760773"/>
            <a:ext cx="3420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6858524" y="3672202"/>
            <a:ext cx="3420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6858524" y="4029875"/>
            <a:ext cx="3420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6858524" y="4396879"/>
            <a:ext cx="3420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6858524" y="4760773"/>
            <a:ext cx="3420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682728" y="3672202"/>
            <a:ext cx="3420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7682728" y="4029875"/>
            <a:ext cx="3420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7682728" y="4396879"/>
            <a:ext cx="3420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7682728" y="4760773"/>
            <a:ext cx="3420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nvGraphicFramePr>
        <p:xfrm>
          <a:off x="1764036" y="3006190"/>
          <a:ext cx="8128000" cy="370840"/>
        </p:xfrm>
        <a:graphic>
          <a:graphicData uri="http://schemas.openxmlformats.org/drawingml/2006/table">
            <a:tbl>
              <a:tblPr firstRow="1" bandRow="1">
                <a:tableStyleId>{22838BEF-8BB2-4498-84A7-C5851F593DF1}</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gridCol w="812800">
                  <a:extLst>
                    <a:ext uri="{9D8B030D-6E8A-4147-A177-3AD203B41FA5}">
                      <a16:colId xmlns:a16="http://schemas.microsoft.com/office/drawing/2014/main" val="20009"/>
                    </a:ext>
                  </a:extLst>
                </a:gridCol>
              </a:tblGrid>
              <a:tr h="370840">
                <a:tc>
                  <a:txBody>
                    <a:bodyPr/>
                    <a:lstStyle/>
                    <a:p>
                      <a:r>
                        <a:rPr lang="en-US" dirty="0"/>
                        <a:t>/</a:t>
                      </a:r>
                    </a:p>
                  </a:txBody>
                  <a:tcPr anchor="ctr" anchorCtr="1"/>
                </a:tc>
                <a:tc>
                  <a:txBody>
                    <a:bodyPr/>
                    <a:lstStyle/>
                    <a:p>
                      <a:r>
                        <a:rPr lang="en-US" dirty="0"/>
                        <a:t>*</a:t>
                      </a:r>
                    </a:p>
                  </a:txBody>
                  <a:tcPr anchor="ctr" anchorCtr="1"/>
                </a:tc>
                <a:tc>
                  <a:txBody>
                    <a:bodyPr/>
                    <a:lstStyle/>
                    <a:p>
                      <a:r>
                        <a:rPr lang="en-US" dirty="0"/>
                        <a:t>X</a:t>
                      </a:r>
                    </a:p>
                  </a:txBody>
                  <a:tcPr anchor="ctr" anchorCtr="1"/>
                </a:tc>
                <a:tc>
                  <a:txBody>
                    <a:bodyPr/>
                    <a:lstStyle/>
                    <a:p>
                      <a:r>
                        <a:rPr lang="en-US" dirty="0"/>
                        <a:t>X</a:t>
                      </a:r>
                    </a:p>
                  </a:txBody>
                  <a:tcPr anchor="ctr" anchorCtr="1"/>
                </a:tc>
                <a:tc>
                  <a:txBody>
                    <a:bodyPr/>
                    <a:lstStyle/>
                    <a:p>
                      <a:r>
                        <a:rPr lang="en-US" dirty="0"/>
                        <a:t>X</a:t>
                      </a:r>
                    </a:p>
                  </a:txBody>
                  <a:tcPr anchor="ctr" anchorCtr="1"/>
                </a:tc>
                <a:tc>
                  <a:txBody>
                    <a:bodyPr/>
                    <a:lstStyle/>
                    <a:p>
                      <a:r>
                        <a:rPr lang="en-US" dirty="0"/>
                        <a:t>*</a:t>
                      </a:r>
                    </a:p>
                  </a:txBody>
                  <a:tcPr anchor="ctr" anchorCtr="1"/>
                </a:tc>
                <a:tc>
                  <a:txBody>
                    <a:bodyPr/>
                    <a:lstStyle/>
                    <a:p>
                      <a:r>
                        <a:rPr lang="en-US" dirty="0"/>
                        <a:t>*</a:t>
                      </a:r>
                    </a:p>
                  </a:txBody>
                  <a:tcPr anchor="ctr" anchorCtr="1"/>
                </a:tc>
                <a:tc>
                  <a:txBody>
                    <a:bodyPr/>
                    <a:lstStyle/>
                    <a:p>
                      <a:r>
                        <a:rPr lang="en-US" dirty="0"/>
                        <a:t>/</a:t>
                      </a:r>
                    </a:p>
                  </a:txBody>
                  <a:tcPr anchor="ctr" anchorCtr="1"/>
                </a:tc>
                <a:tc>
                  <a:txBody>
                    <a:bodyPr/>
                    <a:lstStyle/>
                    <a:p>
                      <a:r>
                        <a:rPr lang="en-US" dirty="0"/>
                        <a:t>X</a:t>
                      </a:r>
                    </a:p>
                  </a:txBody>
                  <a:tcPr anchor="ctr" anchorCtr="1"/>
                </a:tc>
                <a:tc>
                  <a:txBody>
                    <a:bodyPr/>
                    <a:lstStyle/>
                    <a:p>
                      <a:r>
                        <a:rPr lang="en-US" dirty="0"/>
                        <a:t>X</a:t>
                      </a:r>
                    </a:p>
                  </a:txBody>
                  <a:tcPr anchor="ctr" anchorCtr="1"/>
                </a:tc>
                <a:extLst>
                  <a:ext uri="{0D108BD9-81ED-4DB2-BD59-A6C34878D82A}">
                    <a16:rowId xmlns:a16="http://schemas.microsoft.com/office/drawing/2014/main" val="10000"/>
                  </a:ext>
                </a:extLst>
              </a:tr>
            </a:tbl>
          </a:graphicData>
        </a:graphic>
      </p:graphicFrame>
      <p:sp>
        <p:nvSpPr>
          <p:cNvPr id="4" name="Right Brace 3"/>
          <p:cNvSpPr/>
          <p:nvPr/>
        </p:nvSpPr>
        <p:spPr>
          <a:xfrm rot="16200000">
            <a:off x="3639232" y="679325"/>
            <a:ext cx="321906" cy="4030825"/>
          </a:xfrm>
          <a:prstGeom prst="rightBrace">
            <a:avLst>
              <a:gd name="adj1" fmla="val 8333"/>
              <a:gd name="adj2" fmla="val 4828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e 4"/>
          <p:cNvSpPr/>
          <p:nvPr/>
        </p:nvSpPr>
        <p:spPr>
          <a:xfrm rot="16200000">
            <a:off x="7690275" y="659107"/>
            <a:ext cx="321906" cy="4071259"/>
          </a:xfrm>
          <a:prstGeom prst="rightBrace">
            <a:avLst>
              <a:gd name="adj1" fmla="val 8333"/>
              <a:gd name="adj2" fmla="val 4828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p:cNvSpPr txBox="1"/>
              <p:nvPr/>
            </p:nvSpPr>
            <p:spPr>
              <a:xfrm>
                <a:off x="3324321" y="1829326"/>
                <a:ext cx="81176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sz="2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US" sz="2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sub>
                      </m:sSub>
                    </m:oMath>
                  </m:oMathPara>
                </a14:m>
                <a:endParaRPr lang="en-US" sz="2800" dirty="0">
                  <a:ln w="0"/>
                  <a:solidFill>
                    <a:schemeClr val="tx1"/>
                  </a:solidFill>
                  <a:effectLst>
                    <a:outerShdw blurRad="38100" dist="19050" dir="2700000" algn="tl" rotWithShape="0">
                      <a:schemeClr val="dk1">
                        <a:alpha val="40000"/>
                      </a:schemeClr>
                    </a:outerShdw>
                  </a:effectLst>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324321" y="1829326"/>
                <a:ext cx="811763" cy="523220"/>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445346" y="1829326"/>
                <a:ext cx="81176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sz="2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US" sz="2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m:t>
                          </m:r>
                        </m:sub>
                      </m:sSub>
                    </m:oMath>
                  </m:oMathPara>
                </a14:m>
                <a:endParaRPr lang="en-US" sz="2800" dirty="0">
                  <a:ln w="0"/>
                  <a:solidFill>
                    <a:schemeClr val="tx1"/>
                  </a:solidFill>
                  <a:effectLst>
                    <a:outerShdw blurRad="38100" dist="19050" dir="2700000" algn="tl" rotWithShape="0">
                      <a:schemeClr val="dk1">
                        <a:alpha val="40000"/>
                      </a:schemeClr>
                    </a:outerShdw>
                  </a:effectLst>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445346" y="1829326"/>
                <a:ext cx="811763" cy="523220"/>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2402057" y="3494893"/>
                <a:ext cx="456600"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𝑆</m:t>
                          </m:r>
                        </m:e>
                        <m:sub>
                          <m:r>
                            <a:rPr lang="en-US"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m:t>
                          </m:r>
                        </m:sub>
                      </m:sSub>
                    </m:oMath>
                  </m:oMathPara>
                </a14:m>
                <a:endParaRPr lang="en-US" dirty="0">
                  <a:ln w="0"/>
                  <a:solidFill>
                    <a:schemeClr val="tx1"/>
                  </a:solidFill>
                  <a:effectLst>
                    <a:outerShdw blurRad="38100" dist="19050" dir="2700000" algn="tl" rotWithShape="0">
                      <a:schemeClr val="dk1">
                        <a:alpha val="40000"/>
                      </a:schemeClr>
                    </a:outerShdw>
                  </a:effectLst>
                </a:endParaRPr>
              </a:p>
            </p:txBody>
          </p:sp>
        </mc:Choice>
        <mc:Fallback xmlns="">
          <p:sp>
            <p:nvSpPr>
              <p:cNvPr id="8" name="Rectangle 7"/>
              <p:cNvSpPr>
                <a:spLocks noRot="1" noChangeAspect="1" noMove="1" noResize="1" noEditPoints="1" noAdjustHandles="1" noChangeArrowheads="1" noChangeShapeType="1" noTextEdit="1"/>
              </p:cNvSpPr>
              <p:nvPr/>
            </p:nvSpPr>
            <p:spPr>
              <a:xfrm>
                <a:off x="2402057" y="3494893"/>
                <a:ext cx="456600" cy="369332"/>
              </a:xfrm>
              <a:prstGeom prst="rect">
                <a:avLst/>
              </a:prstGeom>
              <a:blipFill rotWithShape="0">
                <a:blip r:embed="rId9"/>
                <a:stretch>
                  <a:fillRect b="-4918"/>
                </a:stretch>
              </a:blipFill>
            </p:spPr>
            <p:txBody>
              <a:bodyPr/>
              <a:lstStyle/>
              <a:p>
                <a:r>
                  <a:rPr lang="en-US">
                    <a:noFill/>
                  </a:rPr>
                  <a:t> </a:t>
                </a:r>
              </a:p>
            </p:txBody>
          </p:sp>
        </mc:Fallback>
      </mc:AlternateContent>
      <p:cxnSp>
        <p:nvCxnSpPr>
          <p:cNvPr id="9" name="Curved Connector 8"/>
          <p:cNvCxnSpPr>
            <a:stCxn id="16" idx="3"/>
          </p:cNvCxnSpPr>
          <p:nvPr/>
        </p:nvCxnSpPr>
        <p:spPr>
          <a:xfrm>
            <a:off x="4388031" y="3674929"/>
            <a:ext cx="710509" cy="625947"/>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Rectangle 12"/>
              <p:cNvSpPr/>
              <p:nvPr/>
            </p:nvSpPr>
            <p:spPr>
              <a:xfrm>
                <a:off x="1626326" y="3494893"/>
                <a:ext cx="456600"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𝑆</m:t>
                          </m:r>
                        </m:e>
                        <m:sub>
                          <m:r>
                            <a:rPr lang="en-US"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sub>
                      </m:sSub>
                    </m:oMath>
                  </m:oMathPara>
                </a14:m>
                <a:endParaRPr lang="en-US" dirty="0">
                  <a:ln w="0"/>
                  <a:solidFill>
                    <a:schemeClr val="tx1"/>
                  </a:solidFill>
                  <a:effectLst>
                    <a:outerShdw blurRad="38100" dist="19050" dir="2700000" algn="tl" rotWithShape="0">
                      <a:schemeClr val="dk1">
                        <a:alpha val="40000"/>
                      </a:schemeClr>
                    </a:outerShdw>
                  </a:effectLst>
                </a:endParaRPr>
              </a:p>
            </p:txBody>
          </p:sp>
        </mc:Choice>
        <mc:Fallback xmlns="">
          <p:sp>
            <p:nvSpPr>
              <p:cNvPr id="13" name="Rectangle 12"/>
              <p:cNvSpPr>
                <a:spLocks noRot="1" noChangeAspect="1" noMove="1" noResize="1" noEditPoints="1" noAdjustHandles="1" noChangeArrowheads="1" noChangeShapeType="1" noTextEdit="1"/>
              </p:cNvSpPr>
              <p:nvPr/>
            </p:nvSpPr>
            <p:spPr>
              <a:xfrm>
                <a:off x="1626326" y="3494893"/>
                <a:ext cx="456600" cy="369332"/>
              </a:xfrm>
              <a:prstGeom prst="rect">
                <a:avLst/>
              </a:prstGeom>
              <a:blipFill rotWithShape="0">
                <a:blip r:embed="rId10"/>
                <a:stretch>
                  <a:fillRect b="-4918"/>
                </a:stretch>
              </a:blipFill>
            </p:spPr>
            <p:txBody>
              <a:bodyPr/>
              <a:lstStyle/>
              <a:p>
                <a:r>
                  <a:rPr lang="en-US">
                    <a:noFill/>
                  </a:rPr>
                  <a:t> </a:t>
                </a:r>
              </a:p>
            </p:txBody>
          </p:sp>
        </mc:Fallback>
      </mc:AlternateContent>
      <p:cxnSp>
        <p:nvCxnSpPr>
          <p:cNvPr id="14" name="Straight Arrow Connector 13"/>
          <p:cNvCxnSpPr>
            <a:stCxn id="13" idx="3"/>
            <a:endCxn id="8" idx="1"/>
          </p:cNvCxnSpPr>
          <p:nvPr/>
        </p:nvCxnSpPr>
        <p:spPr>
          <a:xfrm>
            <a:off x="2082926" y="3679559"/>
            <a:ext cx="31913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p:cNvSpPr/>
              <p:nvPr/>
            </p:nvSpPr>
            <p:spPr>
              <a:xfrm>
                <a:off x="3977342" y="3490263"/>
                <a:ext cx="410689"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oMath>
                  </m:oMathPara>
                </a14:m>
                <a:endParaRPr lang="en-US" dirty="0">
                  <a:ln w="0"/>
                  <a:solidFill>
                    <a:schemeClr val="tx1"/>
                  </a:solidFill>
                  <a:effectLst>
                    <a:outerShdw blurRad="38100" dist="19050" dir="2700000" algn="tl" rotWithShape="0">
                      <a:schemeClr val="dk1">
                        <a:alpha val="40000"/>
                      </a:schemeClr>
                    </a:outerShdw>
                  </a:effectLst>
                </a:endParaRPr>
              </a:p>
            </p:txBody>
          </p:sp>
        </mc:Choice>
        <mc:Fallback xmlns="">
          <p:sp>
            <p:nvSpPr>
              <p:cNvPr id="16" name="Rectangle 15"/>
              <p:cNvSpPr>
                <a:spLocks noRot="1" noChangeAspect="1" noMove="1" noResize="1" noEditPoints="1" noAdjustHandles="1" noChangeArrowheads="1" noChangeShapeType="1" noTextEdit="1"/>
              </p:cNvSpPr>
              <p:nvPr/>
            </p:nvSpPr>
            <p:spPr>
              <a:xfrm>
                <a:off x="3977342" y="3490263"/>
                <a:ext cx="410689" cy="369332"/>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3178655" y="3490263"/>
                <a:ext cx="456600"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𝑆</m:t>
                          </m:r>
                        </m:e>
                        <m:sub>
                          <m:r>
                            <a:rPr lang="en-US"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sub>
                      </m:sSub>
                    </m:oMath>
                  </m:oMathPara>
                </a14:m>
                <a:endParaRPr lang="en-US" dirty="0">
                  <a:ln w="0"/>
                  <a:solidFill>
                    <a:schemeClr val="tx1"/>
                  </a:solidFill>
                  <a:effectLst>
                    <a:outerShdw blurRad="38100" dist="19050" dir="2700000" algn="tl" rotWithShape="0">
                      <a:schemeClr val="dk1">
                        <a:alpha val="40000"/>
                      </a:schemeClr>
                    </a:outerShdw>
                  </a:effectLst>
                </a:endParaRPr>
              </a:p>
            </p:txBody>
          </p:sp>
        </mc:Choice>
        <mc:Fallback xmlns="">
          <p:sp>
            <p:nvSpPr>
              <p:cNvPr id="17" name="Rectangle 16"/>
              <p:cNvSpPr>
                <a:spLocks noRot="1" noChangeAspect="1" noMove="1" noResize="1" noEditPoints="1" noAdjustHandles="1" noChangeArrowheads="1" noChangeShapeType="1" noTextEdit="1"/>
              </p:cNvSpPr>
              <p:nvPr/>
            </p:nvSpPr>
            <p:spPr>
              <a:xfrm>
                <a:off x="3178655" y="3490263"/>
                <a:ext cx="456600" cy="369332"/>
              </a:xfrm>
              <a:prstGeom prst="rect">
                <a:avLst/>
              </a:prstGeom>
              <a:blipFill rotWithShape="0">
                <a:blip r:embed="rId12"/>
                <a:stretch>
                  <a:fillRect b="-5000"/>
                </a:stretch>
              </a:blipFill>
            </p:spPr>
            <p:txBody>
              <a:bodyPr/>
              <a:lstStyle/>
              <a:p>
                <a:r>
                  <a:rPr lang="en-US">
                    <a:noFill/>
                  </a:rPr>
                  <a:t> </a:t>
                </a:r>
              </a:p>
            </p:txBody>
          </p:sp>
        </mc:Fallback>
      </mc:AlternateContent>
      <p:cxnSp>
        <p:nvCxnSpPr>
          <p:cNvPr id="18" name="Straight Arrow Connector 17"/>
          <p:cNvCxnSpPr>
            <a:stCxn id="17" idx="3"/>
            <a:endCxn id="16" idx="1"/>
          </p:cNvCxnSpPr>
          <p:nvPr/>
        </p:nvCxnSpPr>
        <p:spPr>
          <a:xfrm>
            <a:off x="3635255" y="3674929"/>
            <a:ext cx="3420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3"/>
            <a:endCxn id="17" idx="1"/>
          </p:cNvCxnSpPr>
          <p:nvPr/>
        </p:nvCxnSpPr>
        <p:spPr>
          <a:xfrm flipV="1">
            <a:off x="2858657" y="3674929"/>
            <a:ext cx="319998" cy="46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48" name="Table 47"/>
              <p:cNvGraphicFramePr>
                <a:graphicFrameLocks noGrp="1"/>
              </p:cNvGraphicFramePr>
              <p:nvPr/>
            </p:nvGraphicFramePr>
            <p:xfrm>
              <a:off x="7221888" y="3491295"/>
              <a:ext cx="446913" cy="736600"/>
            </p:xfrm>
            <a:graphic>
              <a:graphicData uri="http://schemas.openxmlformats.org/drawingml/2006/table">
                <a:tbl>
                  <a:tblPr firstRow="1" bandRow="1">
                    <a:tableStyleId>{0505E3EF-67EA-436B-97B2-0124C06EBD24}</a:tableStyleId>
                  </a:tblPr>
                  <a:tblGrid>
                    <a:gridCol w="446913">
                      <a:extLst>
                        <a:ext uri="{9D8B030D-6E8A-4147-A177-3AD203B41FA5}">
                          <a16:colId xmlns:a16="http://schemas.microsoft.com/office/drawing/2014/main" val="20000"/>
                        </a:ext>
                      </a:extLst>
                    </a:gridCol>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dirty="0"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dirty="0" smtClean="0">
                                        <a:ln w="0"/>
                                        <a:effectLst>
                                          <a:outerShdw blurRad="38100" dist="19050" dir="2700000" algn="tl" rotWithShape="0">
                                            <a:schemeClr val="dk1">
                                              <a:alpha val="40000"/>
                                            </a:schemeClr>
                                          </a:outerShdw>
                                        </a:effectLst>
                                        <a:latin typeface="Cambria Math" panose="02040503050406030204" pitchFamily="18" charset="0"/>
                                      </a:rPr>
                                      <m:t>𝑆</m:t>
                                    </m:r>
                                  </m:e>
                                  <m:sub>
                                    <m:r>
                                      <a:rPr lang="en-US" b="1" i="0" dirty="0" smtClean="0">
                                        <a:ln w="0"/>
                                        <a:effectLst>
                                          <a:outerShdw blurRad="38100" dist="19050" dir="2700000" algn="tl" rotWithShape="0">
                                            <a:schemeClr val="dk1">
                                              <a:alpha val="40000"/>
                                            </a:schemeClr>
                                          </a:outerShdw>
                                        </a:effectLst>
                                        <a:latin typeface="Cambria Math" panose="02040503050406030204" pitchFamily="18" charset="0"/>
                                      </a:rPr>
                                      <m:t>𝟎</m:t>
                                    </m:r>
                                  </m:sub>
                                </m:sSub>
                              </m:oMath>
                            </m:oMathPara>
                          </a14:m>
                          <a:endParaRPr lang="en-US" dirty="0">
                            <a:ln w="0"/>
                            <a:solidFill>
                              <a:schemeClr val="tx1"/>
                            </a:solidFill>
                            <a:effectLst>
                              <a:outerShdw blurRad="38100" dist="19050" dir="2700000" algn="tl" rotWithShape="0">
                                <a:schemeClr val="dk1">
                                  <a:alpha val="40000"/>
                                </a:schemeClr>
                              </a:outerShdw>
                            </a:effectLst>
                          </a:endParaRPr>
                        </a:p>
                      </a:txBody>
                      <a:tcPr>
                        <a:solidFill>
                          <a:schemeClr val="accent2">
                            <a:lumMod val="40000"/>
                            <a:lumOff val="60000"/>
                          </a:schemeClr>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dirty="0"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dirty="0" smtClean="0">
                                        <a:ln w="0"/>
                                        <a:effectLst>
                                          <a:outerShdw blurRad="38100" dist="19050" dir="2700000" algn="tl" rotWithShape="0">
                                            <a:schemeClr val="dk1">
                                              <a:alpha val="40000"/>
                                            </a:schemeClr>
                                          </a:outerShdw>
                                        </a:effectLst>
                                        <a:latin typeface="Cambria Math" panose="02040503050406030204" pitchFamily="18" charset="0"/>
                                      </a:rPr>
                                      <m:t>𝑆</m:t>
                                    </m:r>
                                  </m:e>
                                  <m:sub>
                                    <m:r>
                                      <a:rPr lang="en-US" b="0" i="0" dirty="0" smtClean="0">
                                        <a:ln w="0"/>
                                        <a:effectLst>
                                          <a:outerShdw blurRad="38100" dist="19050" dir="2700000" algn="tl" rotWithShape="0">
                                            <a:schemeClr val="dk1">
                                              <a:alpha val="40000"/>
                                            </a:schemeClr>
                                          </a:outerShdw>
                                        </a:effectLst>
                                        <a:latin typeface="Cambria Math" panose="02040503050406030204" pitchFamily="18" charset="0"/>
                                      </a:rPr>
                                      <m:t>3</m:t>
                                    </m:r>
                                  </m:sub>
                                </m:sSub>
                              </m:oMath>
                            </m:oMathPara>
                          </a14:m>
                          <a:endParaRPr lang="en-US" dirty="0">
                            <a:ln w="0"/>
                            <a:solidFill>
                              <a:schemeClr val="tx1"/>
                            </a:solidFill>
                            <a:effectLst>
                              <a:outerShdw blurRad="38100" dist="19050" dir="2700000" algn="tl" rotWithShape="0">
                                <a:schemeClr val="dk1">
                                  <a:alpha val="40000"/>
                                </a:schemeClr>
                              </a:outerShdw>
                            </a:effectLst>
                          </a:endParaRPr>
                        </a:p>
                      </a:txBody>
                      <a:tcPr>
                        <a:solidFill>
                          <a:schemeClr val="accent4">
                            <a:lumMod val="40000"/>
                            <a:lumOff val="60000"/>
                          </a:schemeClr>
                        </a:solidFill>
                      </a:tcPr>
                    </a:tc>
                    <a:extLst>
                      <a:ext uri="{0D108BD9-81ED-4DB2-BD59-A6C34878D82A}">
                        <a16:rowId xmlns:a16="http://schemas.microsoft.com/office/drawing/2014/main" val="10001"/>
                      </a:ext>
                    </a:extLst>
                  </a:tr>
                </a:tbl>
              </a:graphicData>
            </a:graphic>
          </p:graphicFrame>
        </mc:Choice>
        <mc:Fallback xmlns="">
          <p:graphicFrame>
            <p:nvGraphicFramePr>
              <p:cNvPr id="48" name="Table 47"/>
              <p:cNvGraphicFramePr>
                <a:graphicFrameLocks noGrp="1"/>
              </p:cNvGraphicFramePr>
              <p:nvPr>
                <p:extLst>
                  <p:ext uri="{D42A27DB-BD31-4B8C-83A1-F6EECF244321}">
                    <p14:modId xmlns:p14="http://schemas.microsoft.com/office/powerpoint/2010/main" val="3459770409"/>
                  </p:ext>
                </p:extLst>
              </p:nvPr>
            </p:nvGraphicFramePr>
            <p:xfrm>
              <a:off x="7221888" y="3491295"/>
              <a:ext cx="446913" cy="736600"/>
            </p:xfrm>
            <a:graphic>
              <a:graphicData uri="http://schemas.openxmlformats.org/drawingml/2006/table">
                <a:tbl>
                  <a:tblPr firstRow="1" bandRow="1">
                    <a:tableStyleId>{0505E3EF-67EA-436B-97B2-0124C06EBD24}</a:tableStyleId>
                  </a:tblPr>
                  <a:tblGrid>
                    <a:gridCol w="446913"/>
                  </a:tblGrid>
                  <a:tr h="365760">
                    <a:tc>
                      <a:txBody>
                        <a:bodyPr/>
                        <a:lstStyle/>
                        <a:p>
                          <a:endParaRPr lang="en-US"/>
                        </a:p>
                      </a:txBody>
                      <a:tcPr>
                        <a:blipFill rotWithShape="0">
                          <a:blip r:embed="rId13"/>
                          <a:stretch>
                            <a:fillRect l="-1333" t="-1639" r="-2667" b="-103279"/>
                          </a:stretch>
                        </a:blipFill>
                      </a:tcPr>
                    </a:tc>
                  </a:tr>
                  <a:tr h="370840">
                    <a:tc>
                      <a:txBody>
                        <a:bodyPr/>
                        <a:lstStyle/>
                        <a:p>
                          <a:endParaRPr lang="en-US"/>
                        </a:p>
                      </a:txBody>
                      <a:tcPr>
                        <a:blipFill rotWithShape="0">
                          <a:blip r:embed="rId13"/>
                          <a:stretch>
                            <a:fillRect l="-1333" t="-101639" r="-2667" b="-3279"/>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8" name="Table 57"/>
              <p:cNvGraphicFramePr>
                <a:graphicFrameLocks noGrp="1"/>
              </p:cNvGraphicFramePr>
              <p:nvPr/>
            </p:nvGraphicFramePr>
            <p:xfrm>
              <a:off x="8033652" y="3490263"/>
              <a:ext cx="446913" cy="736600"/>
            </p:xfrm>
            <a:graphic>
              <a:graphicData uri="http://schemas.openxmlformats.org/drawingml/2006/table">
                <a:tbl>
                  <a:tblPr firstRow="1" bandRow="1">
                    <a:tableStyleId>{0505E3EF-67EA-436B-97B2-0124C06EBD24}</a:tableStyleId>
                  </a:tblPr>
                  <a:tblGrid>
                    <a:gridCol w="446913">
                      <a:extLst>
                        <a:ext uri="{9D8B030D-6E8A-4147-A177-3AD203B41FA5}">
                          <a16:colId xmlns:a16="http://schemas.microsoft.com/office/drawing/2014/main" val="20000"/>
                        </a:ext>
                      </a:extLst>
                    </a:gridCol>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dirty="0"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dirty="0" smtClean="0">
                                        <a:ln w="0"/>
                                        <a:effectLst>
                                          <a:outerShdw blurRad="38100" dist="19050" dir="2700000" algn="tl" rotWithShape="0">
                                            <a:schemeClr val="dk1">
                                              <a:alpha val="40000"/>
                                            </a:schemeClr>
                                          </a:outerShdw>
                                        </a:effectLst>
                                        <a:latin typeface="Cambria Math" panose="02040503050406030204" pitchFamily="18" charset="0"/>
                                      </a:rPr>
                                      <m:t>𝑆</m:t>
                                    </m:r>
                                  </m:e>
                                  <m:sub>
                                    <m:r>
                                      <a:rPr lang="en-US" b="1" i="0" dirty="0" smtClean="0">
                                        <a:ln w="0"/>
                                        <a:effectLst>
                                          <a:outerShdw blurRad="38100" dist="19050" dir="2700000" algn="tl" rotWithShape="0">
                                            <a:schemeClr val="dk1">
                                              <a:alpha val="40000"/>
                                            </a:schemeClr>
                                          </a:outerShdw>
                                        </a:effectLst>
                                        <a:latin typeface="Cambria Math" panose="02040503050406030204" pitchFamily="18" charset="0"/>
                                      </a:rPr>
                                      <m:t>𝟏</m:t>
                                    </m:r>
                                  </m:sub>
                                </m:sSub>
                              </m:oMath>
                            </m:oMathPara>
                          </a14:m>
                          <a:endParaRPr lang="en-US" dirty="0">
                            <a:ln w="0"/>
                            <a:solidFill>
                              <a:schemeClr val="tx1"/>
                            </a:solidFill>
                            <a:effectLst>
                              <a:outerShdw blurRad="38100" dist="19050" dir="2700000" algn="tl" rotWithShape="0">
                                <a:schemeClr val="dk1">
                                  <a:alpha val="40000"/>
                                </a:schemeClr>
                              </a:outerShdw>
                            </a:effectLst>
                          </a:endParaRPr>
                        </a:p>
                      </a:txBody>
                      <a:tcPr>
                        <a:solidFill>
                          <a:schemeClr val="accent1">
                            <a:lumMod val="40000"/>
                            <a:lumOff val="60000"/>
                          </a:schemeClr>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dirty="0"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dirty="0" smtClean="0">
                                        <a:ln w="0"/>
                                        <a:effectLst>
                                          <a:outerShdw blurRad="38100" dist="19050" dir="2700000" algn="tl" rotWithShape="0">
                                            <a:schemeClr val="dk1">
                                              <a:alpha val="40000"/>
                                            </a:schemeClr>
                                          </a:outerShdw>
                                        </a:effectLst>
                                        <a:latin typeface="Cambria Math" panose="02040503050406030204" pitchFamily="18" charset="0"/>
                                      </a:rPr>
                                      <m:t>𝑆</m:t>
                                    </m:r>
                                  </m:e>
                                  <m:sub>
                                    <m:r>
                                      <a:rPr lang="en-US" b="0" i="0" dirty="0" smtClean="0">
                                        <a:ln w="0"/>
                                        <a:effectLst>
                                          <a:outerShdw blurRad="38100" dist="19050" dir="2700000" algn="tl" rotWithShape="0">
                                            <a:schemeClr val="dk1">
                                              <a:alpha val="40000"/>
                                            </a:schemeClr>
                                          </a:outerShdw>
                                        </a:effectLst>
                                        <a:latin typeface="Cambria Math" panose="02040503050406030204" pitchFamily="18" charset="0"/>
                                      </a:rPr>
                                      <m:t>0</m:t>
                                    </m:r>
                                  </m:sub>
                                </m:sSub>
                              </m:oMath>
                            </m:oMathPara>
                          </a14:m>
                          <a:endParaRPr lang="en-US" dirty="0">
                            <a:ln w="0"/>
                            <a:solidFill>
                              <a:schemeClr val="tx1"/>
                            </a:solidFill>
                            <a:effectLst>
                              <a:outerShdw blurRad="38100" dist="19050" dir="2700000" algn="tl" rotWithShape="0">
                                <a:schemeClr val="dk1">
                                  <a:alpha val="40000"/>
                                </a:schemeClr>
                              </a:outerShdw>
                            </a:effectLst>
                          </a:endParaRPr>
                        </a:p>
                      </a:txBody>
                      <a:tcPr>
                        <a:solidFill>
                          <a:schemeClr val="accent2">
                            <a:lumMod val="40000"/>
                            <a:lumOff val="60000"/>
                          </a:schemeClr>
                        </a:solidFill>
                      </a:tcPr>
                    </a:tc>
                    <a:extLst>
                      <a:ext uri="{0D108BD9-81ED-4DB2-BD59-A6C34878D82A}">
                        <a16:rowId xmlns:a16="http://schemas.microsoft.com/office/drawing/2014/main" val="10001"/>
                      </a:ext>
                    </a:extLst>
                  </a:tr>
                </a:tbl>
              </a:graphicData>
            </a:graphic>
          </p:graphicFrame>
        </mc:Choice>
        <mc:Fallback xmlns="">
          <p:graphicFrame>
            <p:nvGraphicFramePr>
              <p:cNvPr id="58" name="Table 57"/>
              <p:cNvGraphicFramePr>
                <a:graphicFrameLocks noGrp="1"/>
              </p:cNvGraphicFramePr>
              <p:nvPr>
                <p:extLst>
                  <p:ext uri="{D42A27DB-BD31-4B8C-83A1-F6EECF244321}">
                    <p14:modId xmlns:p14="http://schemas.microsoft.com/office/powerpoint/2010/main" val="1481412301"/>
                  </p:ext>
                </p:extLst>
              </p:nvPr>
            </p:nvGraphicFramePr>
            <p:xfrm>
              <a:off x="8033652" y="3490263"/>
              <a:ext cx="446913" cy="736600"/>
            </p:xfrm>
            <a:graphic>
              <a:graphicData uri="http://schemas.openxmlformats.org/drawingml/2006/table">
                <a:tbl>
                  <a:tblPr firstRow="1" bandRow="1">
                    <a:tableStyleId>{0505E3EF-67EA-436B-97B2-0124C06EBD24}</a:tableStyleId>
                  </a:tblPr>
                  <a:tblGrid>
                    <a:gridCol w="446913"/>
                  </a:tblGrid>
                  <a:tr h="365760">
                    <a:tc>
                      <a:txBody>
                        <a:bodyPr/>
                        <a:lstStyle/>
                        <a:p>
                          <a:endParaRPr lang="en-US"/>
                        </a:p>
                      </a:txBody>
                      <a:tcPr>
                        <a:blipFill rotWithShape="0">
                          <a:blip r:embed="rId14"/>
                          <a:stretch>
                            <a:fillRect l="-1333" t="-1639" r="-2667" b="-103279"/>
                          </a:stretch>
                        </a:blipFill>
                      </a:tcPr>
                    </a:tc>
                  </a:tr>
                  <a:tr h="370840">
                    <a:tc>
                      <a:txBody>
                        <a:bodyPr/>
                        <a:lstStyle/>
                        <a:p>
                          <a:endParaRPr lang="en-US"/>
                        </a:p>
                      </a:txBody>
                      <a:tcPr>
                        <a:blipFill rotWithShape="0">
                          <a:blip r:embed="rId14"/>
                          <a:stretch>
                            <a:fillRect l="-1333" t="-101639" r="-2667" b="-3279"/>
                          </a:stretch>
                        </a:blipFill>
                      </a:tcPr>
                    </a:tc>
                  </a:tr>
                </a:tbl>
              </a:graphicData>
            </a:graphic>
          </p:graphicFrame>
        </mc:Fallback>
      </mc:AlternateContent>
      <p:cxnSp>
        <p:nvCxnSpPr>
          <p:cNvPr id="44" name="Straight Arrow Connector 43"/>
          <p:cNvCxnSpPr/>
          <p:nvPr/>
        </p:nvCxnSpPr>
        <p:spPr>
          <a:xfrm flipV="1">
            <a:off x="6860536" y="4032602"/>
            <a:ext cx="342087" cy="3670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6860536" y="4032602"/>
            <a:ext cx="342087" cy="7308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754741" y="5478747"/>
            <a:ext cx="8822560" cy="830997"/>
          </a:xfrm>
          <a:prstGeom prst="rect">
            <a:avLst/>
          </a:prstGeom>
          <a:noFill/>
        </p:spPr>
        <p:txBody>
          <a:bodyPr wrap="square" rtlCol="0">
            <a:spAutoFit/>
          </a:bodyPr>
          <a:lstStyle/>
          <a:p>
            <a:r>
              <a:rPr lang="en-US" sz="2400" dirty="0"/>
              <a:t>After 2 characters of input, FSM </a:t>
            </a:r>
            <a:r>
              <a:rPr lang="en-US" sz="2400" i="1" dirty="0">
                <a:solidFill>
                  <a:srgbClr val="FF0000"/>
                </a:solidFill>
              </a:rPr>
              <a:t>converges</a:t>
            </a:r>
            <a:r>
              <a:rPr lang="en-US" sz="2400" dirty="0">
                <a:solidFill>
                  <a:srgbClr val="FF0000"/>
                </a:solidFill>
              </a:rPr>
              <a:t> </a:t>
            </a:r>
            <a:r>
              <a:rPr lang="en-US" sz="2400" dirty="0"/>
              <a:t>to 2 unique states</a:t>
            </a:r>
          </a:p>
          <a:p>
            <a:r>
              <a:rPr lang="en-US" sz="2400" dirty="0"/>
              <a:t>	- Overhead is proportional to # of unique states</a:t>
            </a:r>
          </a:p>
        </p:txBody>
      </p:sp>
      <p:sp>
        <p:nvSpPr>
          <p:cNvPr id="51" name="Title 92"/>
          <p:cNvSpPr>
            <a:spLocks noGrp="1"/>
          </p:cNvSpPr>
          <p:nvPr>
            <p:ph type="title"/>
          </p:nvPr>
        </p:nvSpPr>
        <p:spPr>
          <a:xfrm>
            <a:off x="270588" y="225996"/>
            <a:ext cx="11493705" cy="843640"/>
          </a:xfrm>
        </p:spPr>
        <p:txBody>
          <a:bodyPr>
            <a:normAutofit fontScale="90000"/>
          </a:bodyPr>
          <a:lstStyle/>
          <a:p>
            <a:r>
              <a:rPr lang="en-US" dirty="0"/>
              <a:t>Intuition: Exploit </a:t>
            </a:r>
            <a:r>
              <a:rPr lang="en-US" dirty="0">
                <a:solidFill>
                  <a:srgbClr val="FF0000"/>
                </a:solidFill>
              </a:rPr>
              <a:t>convergence</a:t>
            </a:r>
            <a:r>
              <a:rPr lang="en-US" dirty="0"/>
              <a:t> in enumeration</a:t>
            </a:r>
          </a:p>
        </p:txBody>
      </p:sp>
    </p:spTree>
    <p:extLst>
      <p:ext uri="{BB962C8B-B14F-4D97-AF65-F5344CB8AC3E}">
        <p14:creationId xmlns:p14="http://schemas.microsoft.com/office/powerpoint/2010/main" val="331863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70"/>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71"/>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61"/>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75"/>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74"/>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B7813-695C-FE4F-B55B-4E987B46F075}"/>
              </a:ext>
            </a:extLst>
          </p:cNvPr>
          <p:cNvSpPr>
            <a:spLocks noGrp="1"/>
          </p:cNvSpPr>
          <p:nvPr>
            <p:ph type="title"/>
          </p:nvPr>
        </p:nvSpPr>
        <p:spPr>
          <a:xfrm>
            <a:off x="838199" y="365126"/>
            <a:ext cx="10861713" cy="618286"/>
          </a:xfrm>
        </p:spPr>
        <p:txBody>
          <a:bodyPr>
            <a:normAutofit fontScale="90000"/>
          </a:bodyPr>
          <a:lstStyle/>
          <a:p>
            <a:r>
              <a:rPr lang="en-US" dirty="0"/>
              <a:t>Back to what we are studying now</a:t>
            </a:r>
          </a:p>
        </p:txBody>
      </p:sp>
      <p:sp>
        <p:nvSpPr>
          <p:cNvPr id="3" name="Content Placeholder 2">
            <a:extLst>
              <a:ext uri="{FF2B5EF4-FFF2-40B4-BE49-F238E27FC236}">
                <a16:creationId xmlns:a16="http://schemas.microsoft.com/office/drawing/2014/main" id="{C426A1AE-4D89-054B-9B53-020A9499B7C6}"/>
              </a:ext>
            </a:extLst>
          </p:cNvPr>
          <p:cNvSpPr>
            <a:spLocks noGrp="1"/>
          </p:cNvSpPr>
          <p:nvPr>
            <p:ph idx="1"/>
          </p:nvPr>
        </p:nvSpPr>
        <p:spPr/>
        <p:txBody>
          <a:bodyPr/>
          <a:lstStyle/>
          <a:p>
            <a:r>
              <a:rPr lang="en-US" dirty="0"/>
              <a:t>Today:</a:t>
            </a:r>
          </a:p>
          <a:p>
            <a:pPr lvl="1"/>
            <a:r>
              <a:rPr lang="en-US" dirty="0"/>
              <a:t>CFG and CFLs </a:t>
            </a:r>
          </a:p>
          <a:p>
            <a:r>
              <a:rPr lang="en-US" dirty="0"/>
              <a:t>Two key topics</a:t>
            </a:r>
          </a:p>
          <a:p>
            <a:pPr lvl="1"/>
            <a:r>
              <a:rPr lang="en-US" dirty="0"/>
              <a:t>Consistency</a:t>
            </a:r>
          </a:p>
          <a:p>
            <a:pPr lvl="2"/>
            <a:r>
              <a:rPr lang="en-US" dirty="0"/>
              <a:t>“Do not do anything bad”</a:t>
            </a:r>
          </a:p>
          <a:p>
            <a:pPr lvl="1"/>
            <a:endParaRPr lang="en-US" dirty="0"/>
          </a:p>
          <a:p>
            <a:endParaRPr lang="en-US" dirty="0"/>
          </a:p>
        </p:txBody>
      </p:sp>
    </p:spTree>
    <p:extLst>
      <p:ext uri="{BB962C8B-B14F-4D97-AF65-F5344CB8AC3E}">
        <p14:creationId xmlns:p14="http://schemas.microsoft.com/office/powerpoint/2010/main" val="1865823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p:txBody>
          <a:bodyPr>
            <a:normAutofit fontScale="90000"/>
          </a:bodyPr>
          <a:lstStyle/>
          <a:p>
            <a:r>
              <a:rPr lang="en-US" dirty="0"/>
              <a:t>Context-free Grammars (CFG)</a:t>
            </a:r>
          </a:p>
        </p:txBody>
      </p:sp>
      <p:pic>
        <p:nvPicPr>
          <p:cNvPr id="14" name="Picture 13">
            <a:extLst>
              <a:ext uri="{FF2B5EF4-FFF2-40B4-BE49-F238E27FC236}">
                <a16:creationId xmlns:a16="http://schemas.microsoft.com/office/drawing/2014/main" id="{F88E7157-B403-F84B-A633-7293EE438225}"/>
              </a:ext>
            </a:extLst>
          </p:cNvPr>
          <p:cNvPicPr>
            <a:picLocks noChangeAspect="1"/>
          </p:cNvPicPr>
          <p:nvPr/>
        </p:nvPicPr>
        <p:blipFill>
          <a:blip r:embed="rId2"/>
          <a:stretch>
            <a:fillRect/>
          </a:stretch>
        </p:blipFill>
        <p:spPr>
          <a:xfrm>
            <a:off x="1152144" y="1137476"/>
            <a:ext cx="9564928" cy="5592508"/>
          </a:xfrm>
          <a:prstGeom prst="rect">
            <a:avLst/>
          </a:prstGeom>
        </p:spPr>
      </p:pic>
    </p:spTree>
    <p:extLst>
      <p:ext uri="{BB962C8B-B14F-4D97-AF65-F5344CB8AC3E}">
        <p14:creationId xmlns:p14="http://schemas.microsoft.com/office/powerpoint/2010/main" val="2105556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p:txBody>
          <a:bodyPr>
            <a:normAutofit fontScale="90000"/>
          </a:bodyPr>
          <a:lstStyle/>
          <a:p>
            <a:r>
              <a:rPr lang="en-US" dirty="0"/>
              <a:t>The language of a CFG</a:t>
            </a:r>
          </a:p>
        </p:txBody>
      </p:sp>
      <p:pic>
        <p:nvPicPr>
          <p:cNvPr id="5" name="Picture 4">
            <a:extLst>
              <a:ext uri="{FF2B5EF4-FFF2-40B4-BE49-F238E27FC236}">
                <a16:creationId xmlns:a16="http://schemas.microsoft.com/office/drawing/2014/main" id="{373A9F17-EA2E-0D41-87C5-2FBC36C82613}"/>
              </a:ext>
            </a:extLst>
          </p:cNvPr>
          <p:cNvPicPr>
            <a:picLocks noChangeAspect="1"/>
          </p:cNvPicPr>
          <p:nvPr/>
        </p:nvPicPr>
        <p:blipFill>
          <a:blip r:embed="rId2"/>
          <a:stretch>
            <a:fillRect/>
          </a:stretch>
        </p:blipFill>
        <p:spPr>
          <a:xfrm>
            <a:off x="0" y="2037796"/>
            <a:ext cx="12192000" cy="2782407"/>
          </a:xfrm>
          <a:prstGeom prst="rect">
            <a:avLst/>
          </a:prstGeom>
        </p:spPr>
      </p:pic>
    </p:spTree>
    <p:extLst>
      <p:ext uri="{BB962C8B-B14F-4D97-AF65-F5344CB8AC3E}">
        <p14:creationId xmlns:p14="http://schemas.microsoft.com/office/powerpoint/2010/main" val="3450708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57560" cy="618286"/>
          </a:xfrm>
        </p:spPr>
        <p:txBody>
          <a:bodyPr>
            <a:normAutofit fontScale="90000"/>
          </a:bodyPr>
          <a:lstStyle/>
          <a:p>
            <a:r>
              <a:rPr lang="en-US" dirty="0"/>
              <a:t>Context-free Grammars: Derivation Sequences</a:t>
            </a:r>
          </a:p>
        </p:txBody>
      </p:sp>
      <p:pic>
        <p:nvPicPr>
          <p:cNvPr id="6" name="Picture 5">
            <a:extLst>
              <a:ext uri="{FF2B5EF4-FFF2-40B4-BE49-F238E27FC236}">
                <a16:creationId xmlns:a16="http://schemas.microsoft.com/office/drawing/2014/main" id="{FBEC560C-8697-404C-8078-D5192CCA4D02}"/>
              </a:ext>
            </a:extLst>
          </p:cNvPr>
          <p:cNvPicPr>
            <a:picLocks noChangeAspect="1"/>
          </p:cNvPicPr>
          <p:nvPr/>
        </p:nvPicPr>
        <p:blipFill>
          <a:blip r:embed="rId2"/>
          <a:stretch>
            <a:fillRect/>
          </a:stretch>
        </p:blipFill>
        <p:spPr>
          <a:xfrm>
            <a:off x="307848" y="1458722"/>
            <a:ext cx="5889752" cy="1786093"/>
          </a:xfrm>
          <a:prstGeom prst="rect">
            <a:avLst/>
          </a:prstGeom>
        </p:spPr>
      </p:pic>
      <p:pic>
        <p:nvPicPr>
          <p:cNvPr id="4" name="Picture 3">
            <a:extLst>
              <a:ext uri="{FF2B5EF4-FFF2-40B4-BE49-F238E27FC236}">
                <a16:creationId xmlns:a16="http://schemas.microsoft.com/office/drawing/2014/main" id="{B0B71484-3FEF-0B4E-BE4E-0566F367C018}"/>
              </a:ext>
            </a:extLst>
          </p:cNvPr>
          <p:cNvPicPr>
            <a:picLocks noChangeAspect="1"/>
          </p:cNvPicPr>
          <p:nvPr/>
        </p:nvPicPr>
        <p:blipFill>
          <a:blip r:embed="rId3"/>
          <a:stretch>
            <a:fillRect/>
          </a:stretch>
        </p:blipFill>
        <p:spPr>
          <a:xfrm>
            <a:off x="7022056" y="907549"/>
            <a:ext cx="4331744" cy="5509462"/>
          </a:xfrm>
          <a:prstGeom prst="rect">
            <a:avLst/>
          </a:prstGeom>
        </p:spPr>
      </p:pic>
    </p:spTree>
    <p:extLst>
      <p:ext uri="{BB962C8B-B14F-4D97-AF65-F5344CB8AC3E}">
        <p14:creationId xmlns:p14="http://schemas.microsoft.com/office/powerpoint/2010/main" val="1898085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69901-493B-5D45-9B84-64028E3FABAD}"/>
              </a:ext>
            </a:extLst>
          </p:cNvPr>
          <p:cNvSpPr>
            <a:spLocks noGrp="1"/>
          </p:cNvSpPr>
          <p:nvPr>
            <p:ph type="title"/>
          </p:nvPr>
        </p:nvSpPr>
        <p:spPr/>
        <p:txBody>
          <a:bodyPr>
            <a:normAutofit fontScale="90000"/>
          </a:bodyPr>
          <a:lstStyle/>
          <a:p>
            <a:r>
              <a:rPr lang="en-US" dirty="0"/>
              <a:t>Goals of Grammar Design</a:t>
            </a:r>
          </a:p>
        </p:txBody>
      </p:sp>
      <p:sp>
        <p:nvSpPr>
          <p:cNvPr id="3" name="Content Placeholder 2">
            <a:extLst>
              <a:ext uri="{FF2B5EF4-FFF2-40B4-BE49-F238E27FC236}">
                <a16:creationId xmlns:a16="http://schemas.microsoft.com/office/drawing/2014/main" id="{A742062D-F20B-1D47-B26A-2649C1F02895}"/>
              </a:ext>
            </a:extLst>
          </p:cNvPr>
          <p:cNvSpPr>
            <a:spLocks noGrp="1"/>
          </p:cNvSpPr>
          <p:nvPr>
            <p:ph idx="1"/>
          </p:nvPr>
        </p:nvSpPr>
        <p:spPr/>
        <p:txBody>
          <a:bodyPr>
            <a:normAutofit fontScale="70000" lnSpcReduction="20000"/>
          </a:bodyPr>
          <a:lstStyle/>
          <a:p>
            <a:r>
              <a:rPr lang="en-US" dirty="0"/>
              <a:t>We want </a:t>
            </a:r>
            <a:r>
              <a:rPr lang="en-US" u="sng" dirty="0"/>
              <a:t>consistent</a:t>
            </a:r>
            <a:r>
              <a:rPr lang="en-US" dirty="0"/>
              <a:t> grammars</a:t>
            </a:r>
          </a:p>
          <a:p>
            <a:pPr lvl="1"/>
            <a:r>
              <a:rPr lang="en-US" dirty="0"/>
              <a:t>Grammars that do not yield strings outside the language of interest</a:t>
            </a:r>
          </a:p>
          <a:p>
            <a:pPr lvl="1"/>
            <a:r>
              <a:rPr lang="en-US" dirty="0"/>
              <a:t>E.g. S -&gt; (S) | (   is inconsistent for the grammar of matched parentheses</a:t>
            </a:r>
          </a:p>
          <a:p>
            <a:pPr lvl="1"/>
            <a:r>
              <a:rPr lang="en-US" dirty="0"/>
              <a:t>E.g. </a:t>
            </a:r>
            <a:r>
              <a:rPr lang="en-US" dirty="0">
                <a:solidFill>
                  <a:srgbClr val="FF0000"/>
                </a:solidFill>
              </a:rPr>
              <a:t>for Odd number of 0’s</a:t>
            </a:r>
            <a:r>
              <a:rPr lang="en-US" dirty="0"/>
              <a:t>, we don’t want this grammar</a:t>
            </a:r>
          </a:p>
          <a:p>
            <a:pPr lvl="2"/>
            <a:r>
              <a:rPr lang="en-US" dirty="0" err="1"/>
              <a:t>OddZ</a:t>
            </a:r>
            <a:r>
              <a:rPr lang="en-US" dirty="0"/>
              <a:t> -&gt; 0 | 0 </a:t>
            </a:r>
            <a:r>
              <a:rPr lang="en-US" dirty="0" err="1"/>
              <a:t>OddZ</a:t>
            </a:r>
            <a:r>
              <a:rPr lang="en-US" dirty="0"/>
              <a:t> 0 | ‘’</a:t>
            </a:r>
          </a:p>
          <a:p>
            <a:pPr lvl="1"/>
            <a:r>
              <a:rPr lang="en-US" dirty="0"/>
              <a:t>Also, </a:t>
            </a:r>
          </a:p>
          <a:p>
            <a:pPr lvl="2"/>
            <a:r>
              <a:rPr lang="en-US" dirty="0" err="1"/>
              <a:t>OddZ</a:t>
            </a:r>
            <a:r>
              <a:rPr lang="en-US" dirty="0"/>
              <a:t> -&gt; 1 | 0 0 </a:t>
            </a:r>
            <a:r>
              <a:rPr lang="en-US" dirty="0" err="1"/>
              <a:t>OddZ</a:t>
            </a:r>
            <a:r>
              <a:rPr lang="en-US" dirty="0"/>
              <a:t> | 0    is inconsistent</a:t>
            </a:r>
          </a:p>
          <a:p>
            <a:pPr lvl="2"/>
            <a:endParaRPr lang="en-US" dirty="0"/>
          </a:p>
          <a:p>
            <a:r>
              <a:rPr lang="en-US" dirty="0"/>
              <a:t>We want </a:t>
            </a:r>
            <a:r>
              <a:rPr lang="en-US" u="sng" dirty="0"/>
              <a:t>complete</a:t>
            </a:r>
            <a:r>
              <a:rPr lang="en-US" dirty="0"/>
              <a:t> grammars</a:t>
            </a:r>
          </a:p>
          <a:p>
            <a:pPr lvl="1"/>
            <a:r>
              <a:rPr lang="en-US" dirty="0"/>
              <a:t>Grammars that yield all the strings in the language of interest</a:t>
            </a:r>
          </a:p>
          <a:p>
            <a:pPr lvl="1"/>
            <a:r>
              <a:rPr lang="en-US" dirty="0"/>
              <a:t>E.g. for “equal a’s and b’s,” we don’t want this grammar [ why ? ]</a:t>
            </a:r>
          </a:p>
          <a:p>
            <a:pPr lvl="2"/>
            <a:r>
              <a:rPr lang="en-US" dirty="0"/>
              <a:t>S -&gt; </a:t>
            </a:r>
            <a:r>
              <a:rPr lang="en-US" dirty="0" err="1"/>
              <a:t>SabS</a:t>
            </a:r>
            <a:r>
              <a:rPr lang="en-US" dirty="0"/>
              <a:t> | </a:t>
            </a:r>
            <a:r>
              <a:rPr lang="en-US" dirty="0" err="1"/>
              <a:t>SbaS</a:t>
            </a:r>
            <a:r>
              <a:rPr lang="en-US" dirty="0"/>
              <a:t> | ‘’</a:t>
            </a:r>
          </a:p>
          <a:p>
            <a:pPr lvl="1"/>
            <a:endParaRPr lang="en-US" dirty="0"/>
          </a:p>
          <a:p>
            <a:r>
              <a:rPr lang="en-US" dirty="0"/>
              <a:t>We want grammars that are </a:t>
            </a:r>
            <a:r>
              <a:rPr lang="en-US" u="sng" dirty="0"/>
              <a:t>non-redundant</a:t>
            </a:r>
          </a:p>
          <a:p>
            <a:pPr lvl="1"/>
            <a:r>
              <a:rPr lang="en-US" dirty="0"/>
              <a:t>Complete but with no redundancies</a:t>
            </a:r>
          </a:p>
          <a:p>
            <a:pPr lvl="1"/>
            <a:r>
              <a:rPr lang="en-US" dirty="0"/>
              <a:t>E.g. for “equal a’s and b’s” we like to avoid this grammar [ why ? ]</a:t>
            </a:r>
          </a:p>
          <a:p>
            <a:pPr lvl="2"/>
            <a:r>
              <a:rPr lang="en-US" dirty="0"/>
              <a:t>S -&gt; </a:t>
            </a:r>
            <a:r>
              <a:rPr lang="en-US" dirty="0" err="1"/>
              <a:t>aSbS</a:t>
            </a:r>
            <a:r>
              <a:rPr lang="en-US" dirty="0"/>
              <a:t> | </a:t>
            </a:r>
            <a:r>
              <a:rPr lang="en-US" dirty="0" err="1"/>
              <a:t>bSaS</a:t>
            </a:r>
            <a:r>
              <a:rPr lang="en-US" dirty="0"/>
              <a:t> | SS | ‘’</a:t>
            </a:r>
          </a:p>
          <a:p>
            <a:pPr marL="0" indent="0">
              <a:buNone/>
            </a:pPr>
            <a:endParaRPr lang="en-US" dirty="0"/>
          </a:p>
        </p:txBody>
      </p:sp>
    </p:spTree>
    <p:extLst>
      <p:ext uri="{BB962C8B-B14F-4D97-AF65-F5344CB8AC3E}">
        <p14:creationId xmlns:p14="http://schemas.microsoft.com/office/powerpoint/2010/main" val="3912795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3EDCC-7F68-FB4B-8CAC-18A2719D5CDF}"/>
              </a:ext>
            </a:extLst>
          </p:cNvPr>
          <p:cNvSpPr>
            <a:spLocks noGrp="1"/>
          </p:cNvSpPr>
          <p:nvPr>
            <p:ph type="title"/>
          </p:nvPr>
        </p:nvSpPr>
        <p:spPr/>
        <p:txBody>
          <a:bodyPr>
            <a:normAutofit fontScale="90000"/>
          </a:bodyPr>
          <a:lstStyle/>
          <a:p>
            <a:r>
              <a:rPr lang="en-US" dirty="0"/>
              <a:t>Grammar Desiderata</a:t>
            </a:r>
          </a:p>
        </p:txBody>
      </p:sp>
      <p:sp>
        <p:nvSpPr>
          <p:cNvPr id="3" name="Content Placeholder 2">
            <a:extLst>
              <a:ext uri="{FF2B5EF4-FFF2-40B4-BE49-F238E27FC236}">
                <a16:creationId xmlns:a16="http://schemas.microsoft.com/office/drawing/2014/main" id="{E59DE891-35A0-D042-8114-A67E5EB01DD0}"/>
              </a:ext>
            </a:extLst>
          </p:cNvPr>
          <p:cNvSpPr>
            <a:spLocks noGrp="1"/>
          </p:cNvSpPr>
          <p:nvPr>
            <p:ph idx="1"/>
          </p:nvPr>
        </p:nvSpPr>
        <p:spPr/>
        <p:txBody>
          <a:bodyPr/>
          <a:lstStyle/>
          <a:p>
            <a:r>
              <a:rPr lang="en-US" dirty="0"/>
              <a:t>Grammars must be consistent</a:t>
            </a:r>
          </a:p>
          <a:p>
            <a:pPr lvl="1"/>
            <a:r>
              <a:rPr lang="en-US" dirty="0"/>
              <a:t>With respect to the language you want to capture</a:t>
            </a:r>
          </a:p>
          <a:p>
            <a:r>
              <a:rPr lang="en-US" dirty="0"/>
              <a:t>Grammars must be complete</a:t>
            </a:r>
          </a:p>
          <a:p>
            <a:pPr lvl="1"/>
            <a:r>
              <a:rPr lang="en-US" dirty="0"/>
              <a:t>With respect to the language you want to capture</a:t>
            </a:r>
          </a:p>
          <a:p>
            <a:r>
              <a:rPr lang="en-US" dirty="0"/>
              <a:t>Are there other desirable properties of grammars?</a:t>
            </a:r>
          </a:p>
          <a:p>
            <a:pPr lvl="1"/>
            <a:r>
              <a:rPr lang="en-US" dirty="0"/>
              <a:t>Yes! Grammars must be non-ambiguous</a:t>
            </a:r>
          </a:p>
          <a:p>
            <a:r>
              <a:rPr lang="en-US" dirty="0"/>
              <a:t>All these properties are difficult to show for large grammars…</a:t>
            </a:r>
          </a:p>
          <a:p>
            <a:pPr lvl="1"/>
            <a:r>
              <a:rPr lang="en-US" dirty="0"/>
              <a:t>Being aware of these notions, we can at least “keep an eye”</a:t>
            </a:r>
          </a:p>
        </p:txBody>
      </p:sp>
    </p:spTree>
    <p:extLst>
      <p:ext uri="{BB962C8B-B14F-4D97-AF65-F5344CB8AC3E}">
        <p14:creationId xmlns:p14="http://schemas.microsoft.com/office/powerpoint/2010/main" val="4277592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3EDCC-7F68-FB4B-8CAC-18A2719D5CDF}"/>
              </a:ext>
            </a:extLst>
          </p:cNvPr>
          <p:cNvSpPr>
            <a:spLocks noGrp="1"/>
          </p:cNvSpPr>
          <p:nvPr>
            <p:ph type="title"/>
          </p:nvPr>
        </p:nvSpPr>
        <p:spPr/>
        <p:txBody>
          <a:bodyPr>
            <a:normAutofit fontScale="90000"/>
          </a:bodyPr>
          <a:lstStyle/>
          <a:p>
            <a:r>
              <a:rPr lang="en-US" dirty="0"/>
              <a:t>Summary: Properties of good grammars</a:t>
            </a:r>
          </a:p>
        </p:txBody>
      </p:sp>
      <p:sp>
        <p:nvSpPr>
          <p:cNvPr id="3" name="Content Placeholder 2">
            <a:extLst>
              <a:ext uri="{FF2B5EF4-FFF2-40B4-BE49-F238E27FC236}">
                <a16:creationId xmlns:a16="http://schemas.microsoft.com/office/drawing/2014/main" id="{E59DE891-35A0-D042-8114-A67E5EB01DD0}"/>
              </a:ext>
            </a:extLst>
          </p:cNvPr>
          <p:cNvSpPr>
            <a:spLocks noGrp="1"/>
          </p:cNvSpPr>
          <p:nvPr>
            <p:ph idx="1"/>
          </p:nvPr>
        </p:nvSpPr>
        <p:spPr/>
        <p:txBody>
          <a:bodyPr>
            <a:normAutofit/>
          </a:bodyPr>
          <a:lstStyle/>
          <a:p>
            <a:r>
              <a:rPr lang="en-US" dirty="0"/>
              <a:t>Grammars must be consistent</a:t>
            </a:r>
          </a:p>
          <a:p>
            <a:pPr lvl="1"/>
            <a:r>
              <a:rPr lang="en-US" dirty="0"/>
              <a:t>With respect to the language you want to capture</a:t>
            </a:r>
          </a:p>
          <a:p>
            <a:r>
              <a:rPr lang="en-US" dirty="0"/>
              <a:t>Grammars must be complete</a:t>
            </a:r>
          </a:p>
          <a:p>
            <a:pPr lvl="1"/>
            <a:r>
              <a:rPr lang="en-US" dirty="0"/>
              <a:t>With respect to the language you want to capture</a:t>
            </a:r>
          </a:p>
          <a:p>
            <a:r>
              <a:rPr lang="en-US" dirty="0"/>
              <a:t>Grammars must be non-redundant</a:t>
            </a:r>
          </a:p>
          <a:p>
            <a:pPr lvl="1"/>
            <a:r>
              <a:rPr lang="en-US" dirty="0"/>
              <a:t>By being redundant, we can add to the ambiguity</a:t>
            </a:r>
          </a:p>
          <a:p>
            <a:pPr lvl="2"/>
            <a:r>
              <a:rPr lang="en-US" dirty="0"/>
              <a:t>The redundant production rules can be used to generate redundant parser trees</a:t>
            </a:r>
          </a:p>
          <a:p>
            <a:r>
              <a:rPr lang="en-US" dirty="0">
                <a:solidFill>
                  <a:srgbClr val="FF0000"/>
                </a:solidFill>
              </a:rPr>
              <a:t>Grammars must also be non-ambiguous</a:t>
            </a:r>
          </a:p>
        </p:txBody>
      </p:sp>
    </p:spTree>
    <p:extLst>
      <p:ext uri="{BB962C8B-B14F-4D97-AF65-F5344CB8AC3E}">
        <p14:creationId xmlns:p14="http://schemas.microsoft.com/office/powerpoint/2010/main" val="2058342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p:txBody>
          <a:bodyPr>
            <a:normAutofit fontScale="90000"/>
          </a:bodyPr>
          <a:lstStyle/>
          <a:p>
            <a:r>
              <a:rPr lang="en-US" dirty="0"/>
              <a:t>Arguing Consistency: Induction on CFG </a:t>
            </a:r>
          </a:p>
        </p:txBody>
      </p:sp>
      <p:pic>
        <p:nvPicPr>
          <p:cNvPr id="3" name="Picture 2">
            <a:extLst>
              <a:ext uri="{FF2B5EF4-FFF2-40B4-BE49-F238E27FC236}">
                <a16:creationId xmlns:a16="http://schemas.microsoft.com/office/drawing/2014/main" id="{6BBE98AD-E287-284F-99A4-2C535E884874}"/>
              </a:ext>
            </a:extLst>
          </p:cNvPr>
          <p:cNvPicPr>
            <a:picLocks noChangeAspect="1"/>
          </p:cNvPicPr>
          <p:nvPr/>
        </p:nvPicPr>
        <p:blipFill>
          <a:blip r:embed="rId2"/>
          <a:stretch>
            <a:fillRect/>
          </a:stretch>
        </p:blipFill>
        <p:spPr>
          <a:xfrm>
            <a:off x="664785" y="1198565"/>
            <a:ext cx="4711700" cy="1117600"/>
          </a:xfrm>
          <a:prstGeom prst="rect">
            <a:avLst/>
          </a:prstGeom>
        </p:spPr>
      </p:pic>
      <p:sp>
        <p:nvSpPr>
          <p:cNvPr id="4" name="TextBox 3">
            <a:extLst>
              <a:ext uri="{FF2B5EF4-FFF2-40B4-BE49-F238E27FC236}">
                <a16:creationId xmlns:a16="http://schemas.microsoft.com/office/drawing/2014/main" id="{CB1B7DAF-4F15-F64B-8F8A-812D0BB70CE5}"/>
              </a:ext>
            </a:extLst>
          </p:cNvPr>
          <p:cNvSpPr txBox="1"/>
          <p:nvPr/>
        </p:nvSpPr>
        <p:spPr>
          <a:xfrm>
            <a:off x="838200" y="2773180"/>
            <a:ext cx="10798469" cy="3785652"/>
          </a:xfrm>
          <a:prstGeom prst="rect">
            <a:avLst/>
          </a:prstGeom>
          <a:noFill/>
        </p:spPr>
        <p:txBody>
          <a:bodyPr wrap="none" rtlCol="0">
            <a:spAutoFit/>
          </a:bodyPr>
          <a:lstStyle/>
          <a:p>
            <a:r>
              <a:rPr lang="en-US" sz="2400" dirty="0"/>
              <a:t>Basis case:  </a:t>
            </a:r>
          </a:p>
          <a:p>
            <a:endParaRPr lang="en-US" sz="2400" dirty="0"/>
          </a:p>
          <a:p>
            <a:r>
              <a:rPr lang="en-US" sz="2400" dirty="0"/>
              <a:t>Take the first rule S -&gt; ‘’</a:t>
            </a:r>
          </a:p>
          <a:p>
            <a:r>
              <a:rPr lang="en-US" sz="2400" dirty="0"/>
              <a:t>Observe that ‘’ is derivable and that has equal a’s and b’s</a:t>
            </a:r>
          </a:p>
          <a:p>
            <a:endParaRPr lang="en-US" sz="2400" dirty="0"/>
          </a:p>
          <a:p>
            <a:r>
              <a:rPr lang="en-US" sz="2400" dirty="0"/>
              <a:t>Inductive cases: </a:t>
            </a:r>
          </a:p>
          <a:p>
            <a:endParaRPr lang="en-US" sz="2400" dirty="0"/>
          </a:p>
          <a:p>
            <a:r>
              <a:rPr lang="en-US" sz="2400" dirty="0"/>
              <a:t>Take each rule, e.g.  S – </a:t>
            </a:r>
            <a:r>
              <a:rPr lang="en-US" sz="2400" dirty="0" err="1"/>
              <a:t>aSbS</a:t>
            </a:r>
            <a:endParaRPr lang="en-US" sz="2400" dirty="0"/>
          </a:p>
          <a:p>
            <a:r>
              <a:rPr lang="en-US" sz="2400" dirty="0"/>
              <a:t>By inductive hypotheses, the strings derivable by the RHS  `S’ are shorter</a:t>
            </a:r>
          </a:p>
          <a:p>
            <a:r>
              <a:rPr lang="en-US" sz="2400" dirty="0"/>
              <a:t>than the whole string derivable from </a:t>
            </a:r>
            <a:r>
              <a:rPr lang="en-US" sz="2400" dirty="0" err="1"/>
              <a:t>aSbS</a:t>
            </a:r>
            <a:r>
              <a:rPr lang="en-US" sz="2400" dirty="0"/>
              <a:t>, AND contain equal # of a’s and b’s</a:t>
            </a:r>
          </a:p>
        </p:txBody>
      </p:sp>
    </p:spTree>
    <p:extLst>
      <p:ext uri="{BB962C8B-B14F-4D97-AF65-F5344CB8AC3E}">
        <p14:creationId xmlns:p14="http://schemas.microsoft.com/office/powerpoint/2010/main" val="2362864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B7813-695C-FE4F-B55B-4E987B46F075}"/>
              </a:ext>
            </a:extLst>
          </p:cNvPr>
          <p:cNvSpPr>
            <a:spLocks noGrp="1"/>
          </p:cNvSpPr>
          <p:nvPr>
            <p:ph type="title"/>
          </p:nvPr>
        </p:nvSpPr>
        <p:spPr>
          <a:xfrm>
            <a:off x="838199" y="365126"/>
            <a:ext cx="10861713" cy="618286"/>
          </a:xfrm>
        </p:spPr>
        <p:txBody>
          <a:bodyPr>
            <a:normAutofit fontScale="90000"/>
          </a:bodyPr>
          <a:lstStyle/>
          <a:p>
            <a:r>
              <a:rPr lang="en-US" dirty="0"/>
              <a:t>Motivations for studying DFA and PDA</a:t>
            </a:r>
          </a:p>
        </p:txBody>
      </p:sp>
      <p:sp>
        <p:nvSpPr>
          <p:cNvPr id="3" name="Content Placeholder 2">
            <a:extLst>
              <a:ext uri="{FF2B5EF4-FFF2-40B4-BE49-F238E27FC236}">
                <a16:creationId xmlns:a16="http://schemas.microsoft.com/office/drawing/2014/main" id="{C426A1AE-4D89-054B-9B53-020A9499B7C6}"/>
              </a:ext>
            </a:extLst>
          </p:cNvPr>
          <p:cNvSpPr>
            <a:spLocks noGrp="1"/>
          </p:cNvSpPr>
          <p:nvPr>
            <p:ph idx="1"/>
          </p:nvPr>
        </p:nvSpPr>
        <p:spPr/>
        <p:txBody>
          <a:bodyPr/>
          <a:lstStyle/>
          <a:p>
            <a:r>
              <a:rPr lang="en-US" dirty="0"/>
              <a:t>DFA</a:t>
            </a:r>
          </a:p>
          <a:p>
            <a:pPr lvl="1"/>
            <a:r>
              <a:rPr lang="en-US" dirty="0" err="1"/>
              <a:t>Lexers</a:t>
            </a:r>
            <a:r>
              <a:rPr lang="en-US" dirty="0"/>
              <a:t> (scanners)</a:t>
            </a:r>
          </a:p>
          <a:p>
            <a:pPr lvl="1"/>
            <a:r>
              <a:rPr lang="en-US" dirty="0" err="1"/>
              <a:t>Typestate</a:t>
            </a:r>
            <a:r>
              <a:rPr lang="en-US" dirty="0"/>
              <a:t> encoding</a:t>
            </a:r>
          </a:p>
          <a:p>
            <a:pPr lvl="1"/>
            <a:r>
              <a:rPr lang="en-US" dirty="0"/>
              <a:t>Fast text search, malware filtration, </a:t>
            </a:r>
            <a:r>
              <a:rPr lang="en-US" dirty="0" err="1"/>
              <a:t>etc</a:t>
            </a:r>
            <a:r>
              <a:rPr lang="en-US" dirty="0"/>
              <a:t>…</a:t>
            </a:r>
          </a:p>
          <a:p>
            <a:pPr lvl="1"/>
            <a:endParaRPr lang="en-US" dirty="0"/>
          </a:p>
          <a:p>
            <a:r>
              <a:rPr lang="en-US" dirty="0"/>
              <a:t>PDA</a:t>
            </a:r>
          </a:p>
          <a:p>
            <a:pPr lvl="1"/>
            <a:r>
              <a:rPr lang="en-US" dirty="0"/>
              <a:t>Program static analysis</a:t>
            </a:r>
          </a:p>
          <a:p>
            <a:pPr lvl="1"/>
            <a:r>
              <a:rPr lang="en-US" dirty="0"/>
              <a:t>Weighted pushdown systems </a:t>
            </a:r>
          </a:p>
          <a:p>
            <a:pPr lvl="2"/>
            <a:r>
              <a:rPr lang="en-US" dirty="0"/>
              <a:t>in </a:t>
            </a:r>
            <a:r>
              <a:rPr lang="en-US" dirty="0" err="1"/>
              <a:t>PPoPP</a:t>
            </a:r>
            <a:r>
              <a:rPr lang="en-US" dirty="0"/>
              <a:t> 2020 that I just attended in San Diego</a:t>
            </a:r>
          </a:p>
          <a:p>
            <a:endParaRPr lang="en-US" dirty="0"/>
          </a:p>
          <a:p>
            <a:endParaRPr lang="en-US" dirty="0"/>
          </a:p>
        </p:txBody>
      </p:sp>
    </p:spTree>
    <p:extLst>
      <p:ext uri="{BB962C8B-B14F-4D97-AF65-F5344CB8AC3E}">
        <p14:creationId xmlns:p14="http://schemas.microsoft.com/office/powerpoint/2010/main" val="2437772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p:txBody>
          <a:bodyPr>
            <a:normAutofit fontScale="90000"/>
          </a:bodyPr>
          <a:lstStyle/>
          <a:p>
            <a:r>
              <a:rPr lang="en-US" dirty="0"/>
              <a:t>Arguing Consistency: Induction on CFG </a:t>
            </a:r>
          </a:p>
        </p:txBody>
      </p:sp>
      <p:pic>
        <p:nvPicPr>
          <p:cNvPr id="3" name="Picture 2">
            <a:extLst>
              <a:ext uri="{FF2B5EF4-FFF2-40B4-BE49-F238E27FC236}">
                <a16:creationId xmlns:a16="http://schemas.microsoft.com/office/drawing/2014/main" id="{6BBE98AD-E287-284F-99A4-2C535E884874}"/>
              </a:ext>
            </a:extLst>
          </p:cNvPr>
          <p:cNvPicPr>
            <a:picLocks noChangeAspect="1"/>
          </p:cNvPicPr>
          <p:nvPr/>
        </p:nvPicPr>
        <p:blipFill>
          <a:blip r:embed="rId2"/>
          <a:stretch>
            <a:fillRect/>
          </a:stretch>
        </p:blipFill>
        <p:spPr>
          <a:xfrm>
            <a:off x="664785" y="1198565"/>
            <a:ext cx="4711700" cy="1117600"/>
          </a:xfrm>
          <a:prstGeom prst="rect">
            <a:avLst/>
          </a:prstGeom>
        </p:spPr>
      </p:pic>
      <p:sp>
        <p:nvSpPr>
          <p:cNvPr id="4" name="TextBox 3">
            <a:extLst>
              <a:ext uri="{FF2B5EF4-FFF2-40B4-BE49-F238E27FC236}">
                <a16:creationId xmlns:a16="http://schemas.microsoft.com/office/drawing/2014/main" id="{CB1B7DAF-4F15-F64B-8F8A-812D0BB70CE5}"/>
              </a:ext>
            </a:extLst>
          </p:cNvPr>
          <p:cNvSpPr txBox="1"/>
          <p:nvPr/>
        </p:nvSpPr>
        <p:spPr>
          <a:xfrm>
            <a:off x="838200" y="2361646"/>
            <a:ext cx="8176405" cy="4524315"/>
          </a:xfrm>
          <a:prstGeom prst="rect">
            <a:avLst/>
          </a:prstGeom>
          <a:noFill/>
        </p:spPr>
        <p:txBody>
          <a:bodyPr wrap="none" rtlCol="0">
            <a:spAutoFit/>
          </a:bodyPr>
          <a:lstStyle/>
          <a:p>
            <a:r>
              <a:rPr lang="en-US" sz="2400" dirty="0"/>
              <a:t>Basis case:  </a:t>
            </a:r>
          </a:p>
          <a:p>
            <a:endParaRPr lang="en-US" sz="2400" dirty="0"/>
          </a:p>
          <a:p>
            <a:r>
              <a:rPr lang="en-US" sz="2400" dirty="0"/>
              <a:t>Take the first rule S -&gt; ‘’</a:t>
            </a:r>
          </a:p>
          <a:p>
            <a:r>
              <a:rPr lang="en-US" sz="2400" dirty="0"/>
              <a:t>Observe that ‘’ is derivable and that has equal a’s and b’s</a:t>
            </a:r>
          </a:p>
          <a:p>
            <a:endParaRPr lang="en-US" sz="2400" dirty="0"/>
          </a:p>
          <a:p>
            <a:r>
              <a:rPr lang="en-US" sz="2400" dirty="0"/>
              <a:t>Inductive cases: </a:t>
            </a:r>
          </a:p>
          <a:p>
            <a:endParaRPr lang="en-US" sz="2400" dirty="0"/>
          </a:p>
          <a:p>
            <a:r>
              <a:rPr lang="en-US" sz="2400" dirty="0"/>
              <a:t>Take each rule, e.g.  S – </a:t>
            </a:r>
            <a:r>
              <a:rPr lang="en-US" sz="2400" dirty="0" err="1"/>
              <a:t>aSbS</a:t>
            </a:r>
            <a:r>
              <a:rPr lang="en-US" sz="2400" dirty="0"/>
              <a:t> </a:t>
            </a:r>
          </a:p>
          <a:p>
            <a:endParaRPr lang="en-US" sz="2400" dirty="0"/>
          </a:p>
          <a:p>
            <a:r>
              <a:rPr lang="en-US" sz="2400" dirty="0"/>
              <a:t>Based on induction hypothesis  in S -&gt; </a:t>
            </a:r>
            <a:r>
              <a:rPr lang="en-US" sz="2400" dirty="0" err="1"/>
              <a:t>aSbS</a:t>
            </a:r>
            <a:r>
              <a:rPr lang="en-US" sz="2400" dirty="0"/>
              <a:t> , </a:t>
            </a:r>
          </a:p>
          <a:p>
            <a:r>
              <a:rPr lang="en-US" sz="2400" dirty="0"/>
              <a:t>we are simply adding one more a and one more b  -- </a:t>
            </a:r>
          </a:p>
          <a:p>
            <a:r>
              <a:rPr lang="en-US" sz="2400" dirty="0"/>
              <a:t>hence MAINTAINING consistency</a:t>
            </a:r>
          </a:p>
        </p:txBody>
      </p:sp>
    </p:spTree>
    <p:extLst>
      <p:ext uri="{BB962C8B-B14F-4D97-AF65-F5344CB8AC3E}">
        <p14:creationId xmlns:p14="http://schemas.microsoft.com/office/powerpoint/2010/main" val="1987960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p:txBody>
          <a:bodyPr>
            <a:normAutofit fontScale="90000"/>
          </a:bodyPr>
          <a:lstStyle/>
          <a:p>
            <a:r>
              <a:rPr lang="en-US" dirty="0"/>
              <a:t>Arguing Consistency: Testing your knowledge</a:t>
            </a:r>
          </a:p>
        </p:txBody>
      </p:sp>
      <p:sp>
        <p:nvSpPr>
          <p:cNvPr id="4" name="TextBox 3">
            <a:extLst>
              <a:ext uri="{FF2B5EF4-FFF2-40B4-BE49-F238E27FC236}">
                <a16:creationId xmlns:a16="http://schemas.microsoft.com/office/drawing/2014/main" id="{CB1B7DAF-4F15-F64B-8F8A-812D0BB70CE5}"/>
              </a:ext>
            </a:extLst>
          </p:cNvPr>
          <p:cNvSpPr txBox="1"/>
          <p:nvPr/>
        </p:nvSpPr>
        <p:spPr>
          <a:xfrm>
            <a:off x="838200" y="1326061"/>
            <a:ext cx="9849171" cy="4524315"/>
          </a:xfrm>
          <a:prstGeom prst="rect">
            <a:avLst/>
          </a:prstGeom>
          <a:noFill/>
        </p:spPr>
        <p:txBody>
          <a:bodyPr wrap="none" rtlCol="0">
            <a:spAutoFit/>
          </a:bodyPr>
          <a:lstStyle/>
          <a:p>
            <a:r>
              <a:rPr lang="en-US" sz="2400" dirty="0"/>
              <a:t>Is this grammar consistent for generating  all palindromes over {</a:t>
            </a:r>
            <a:r>
              <a:rPr lang="en-US" sz="2400" dirty="0" err="1"/>
              <a:t>a,b</a:t>
            </a:r>
            <a:r>
              <a:rPr lang="en-US" sz="2400" dirty="0"/>
              <a:t>} ?</a:t>
            </a:r>
          </a:p>
          <a:p>
            <a:endParaRPr lang="en-US" sz="2400" dirty="0"/>
          </a:p>
          <a:p>
            <a:r>
              <a:rPr lang="en-US" sz="2400" dirty="0"/>
              <a:t>G1: S -&gt; ‘’</a:t>
            </a:r>
          </a:p>
          <a:p>
            <a:endParaRPr lang="en-US" sz="2400" dirty="0"/>
          </a:p>
          <a:p>
            <a:r>
              <a:rPr lang="en-US" sz="2400" dirty="0"/>
              <a:t>G2: S -&gt; a S a </a:t>
            </a:r>
          </a:p>
          <a:p>
            <a:endParaRPr lang="en-US" sz="2400" dirty="0"/>
          </a:p>
          <a:p>
            <a:r>
              <a:rPr lang="en-US" sz="2400" dirty="0"/>
              <a:t>G3 : S -&gt; ’’ | a S a | b S b</a:t>
            </a:r>
          </a:p>
          <a:p>
            <a:endParaRPr lang="en-US" sz="2400" dirty="0"/>
          </a:p>
          <a:p>
            <a:r>
              <a:rPr lang="en-US" sz="2400" dirty="0"/>
              <a:t>G4 :  ?    </a:t>
            </a:r>
          </a:p>
          <a:p>
            <a:r>
              <a:rPr lang="en-US" sz="2400" dirty="0"/>
              <a:t>      (Hint: The above are all consistent but not complete…)</a:t>
            </a:r>
          </a:p>
          <a:p>
            <a:r>
              <a:rPr lang="en-US" sz="2400" dirty="0"/>
              <a:t>       (Strive to make G4 complete … i.e. be able to generate all pals.)</a:t>
            </a:r>
          </a:p>
          <a:p>
            <a:endParaRPr lang="en-US" sz="2400" dirty="0"/>
          </a:p>
        </p:txBody>
      </p:sp>
    </p:spTree>
    <p:extLst>
      <p:ext uri="{BB962C8B-B14F-4D97-AF65-F5344CB8AC3E}">
        <p14:creationId xmlns:p14="http://schemas.microsoft.com/office/powerpoint/2010/main" val="2322205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p:txBody>
          <a:bodyPr>
            <a:normAutofit fontScale="90000"/>
          </a:bodyPr>
          <a:lstStyle/>
          <a:p>
            <a:r>
              <a:rPr lang="en-US" dirty="0"/>
              <a:t>Completeness: Equal number of a’s and b’s</a:t>
            </a:r>
          </a:p>
        </p:txBody>
      </p:sp>
      <p:pic>
        <p:nvPicPr>
          <p:cNvPr id="3" name="Picture 2">
            <a:extLst>
              <a:ext uri="{FF2B5EF4-FFF2-40B4-BE49-F238E27FC236}">
                <a16:creationId xmlns:a16="http://schemas.microsoft.com/office/drawing/2014/main" id="{7F4DAD8D-5DCE-1B40-9BCA-9AC3913FBD36}"/>
              </a:ext>
            </a:extLst>
          </p:cNvPr>
          <p:cNvPicPr>
            <a:picLocks noChangeAspect="1"/>
          </p:cNvPicPr>
          <p:nvPr/>
        </p:nvPicPr>
        <p:blipFill>
          <a:blip r:embed="rId2"/>
          <a:stretch>
            <a:fillRect/>
          </a:stretch>
        </p:blipFill>
        <p:spPr>
          <a:xfrm>
            <a:off x="958121" y="3709649"/>
            <a:ext cx="4711700" cy="1117600"/>
          </a:xfrm>
          <a:prstGeom prst="rect">
            <a:avLst/>
          </a:prstGeom>
        </p:spPr>
      </p:pic>
      <p:sp>
        <p:nvSpPr>
          <p:cNvPr id="4" name="TextBox 3">
            <a:extLst>
              <a:ext uri="{FF2B5EF4-FFF2-40B4-BE49-F238E27FC236}">
                <a16:creationId xmlns:a16="http://schemas.microsoft.com/office/drawing/2014/main" id="{5F1038E1-5BFB-604D-8D14-9E0DB7CDB1C0}"/>
              </a:ext>
            </a:extLst>
          </p:cNvPr>
          <p:cNvSpPr txBox="1"/>
          <p:nvPr/>
        </p:nvSpPr>
        <p:spPr>
          <a:xfrm>
            <a:off x="1086759" y="1295135"/>
            <a:ext cx="10350719" cy="1938992"/>
          </a:xfrm>
          <a:prstGeom prst="rect">
            <a:avLst/>
          </a:prstGeom>
          <a:noFill/>
        </p:spPr>
        <p:txBody>
          <a:bodyPr wrap="none" rtlCol="0">
            <a:spAutoFit/>
          </a:bodyPr>
          <a:lstStyle/>
          <a:p>
            <a:r>
              <a:rPr lang="en-US" sz="2400" dirty="0"/>
              <a:t>Completeness means “ALL the correct strings (according to the definition</a:t>
            </a:r>
          </a:p>
          <a:p>
            <a:r>
              <a:rPr lang="en-US" sz="2400" dirty="0"/>
              <a:t>of the language) will be obtainable via the given CFG</a:t>
            </a:r>
          </a:p>
          <a:p>
            <a:endParaRPr lang="en-US" sz="2400" dirty="0"/>
          </a:p>
          <a:p>
            <a:r>
              <a:rPr lang="en-US" sz="2400" dirty="0"/>
              <a:t>Example: Show that this grammar is complete with respect to the</a:t>
            </a:r>
          </a:p>
          <a:p>
            <a:r>
              <a:rPr lang="en-US" sz="2400" dirty="0"/>
              <a:t>intended language  “   equal number of a’s and b’s  ”</a:t>
            </a:r>
          </a:p>
        </p:txBody>
      </p:sp>
    </p:spTree>
    <p:extLst>
      <p:ext uri="{BB962C8B-B14F-4D97-AF65-F5344CB8AC3E}">
        <p14:creationId xmlns:p14="http://schemas.microsoft.com/office/powerpoint/2010/main" val="2158954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p:txBody>
          <a:bodyPr>
            <a:normAutofit fontScale="90000"/>
          </a:bodyPr>
          <a:lstStyle/>
          <a:p>
            <a:r>
              <a:rPr lang="en-US" dirty="0"/>
              <a:t>Completeness: Equal number of a’s and b’s</a:t>
            </a:r>
          </a:p>
        </p:txBody>
      </p:sp>
      <p:pic>
        <p:nvPicPr>
          <p:cNvPr id="3" name="Picture 2">
            <a:extLst>
              <a:ext uri="{FF2B5EF4-FFF2-40B4-BE49-F238E27FC236}">
                <a16:creationId xmlns:a16="http://schemas.microsoft.com/office/drawing/2014/main" id="{7F4DAD8D-5DCE-1B40-9BCA-9AC3913FBD36}"/>
              </a:ext>
            </a:extLst>
          </p:cNvPr>
          <p:cNvPicPr>
            <a:picLocks noChangeAspect="1"/>
          </p:cNvPicPr>
          <p:nvPr/>
        </p:nvPicPr>
        <p:blipFill>
          <a:blip r:embed="rId2"/>
          <a:stretch>
            <a:fillRect/>
          </a:stretch>
        </p:blipFill>
        <p:spPr>
          <a:xfrm>
            <a:off x="958121" y="3709649"/>
            <a:ext cx="4711700" cy="1117600"/>
          </a:xfrm>
          <a:prstGeom prst="rect">
            <a:avLst/>
          </a:prstGeom>
        </p:spPr>
      </p:pic>
      <p:sp>
        <p:nvSpPr>
          <p:cNvPr id="4" name="TextBox 3">
            <a:extLst>
              <a:ext uri="{FF2B5EF4-FFF2-40B4-BE49-F238E27FC236}">
                <a16:creationId xmlns:a16="http://schemas.microsoft.com/office/drawing/2014/main" id="{5F1038E1-5BFB-604D-8D14-9E0DB7CDB1C0}"/>
              </a:ext>
            </a:extLst>
          </p:cNvPr>
          <p:cNvSpPr txBox="1"/>
          <p:nvPr/>
        </p:nvSpPr>
        <p:spPr>
          <a:xfrm>
            <a:off x="1086759" y="1295135"/>
            <a:ext cx="10095392" cy="2308324"/>
          </a:xfrm>
          <a:prstGeom prst="rect">
            <a:avLst/>
          </a:prstGeom>
          <a:noFill/>
        </p:spPr>
        <p:txBody>
          <a:bodyPr wrap="none" rtlCol="0">
            <a:spAutoFit/>
          </a:bodyPr>
          <a:lstStyle/>
          <a:p>
            <a:r>
              <a:rPr lang="en-US" sz="2400" dirty="0"/>
              <a:t>Basic idea</a:t>
            </a:r>
          </a:p>
          <a:p>
            <a:endParaRPr lang="en-US" sz="2400" dirty="0"/>
          </a:p>
          <a:p>
            <a:pPr marL="342900" indent="-342900">
              <a:buFont typeface="Arial" panose="020B0604020202020204" pitchFamily="34" charset="0"/>
              <a:buChar char="•"/>
            </a:pPr>
            <a:r>
              <a:rPr lang="en-US" sz="2400" dirty="0"/>
              <a:t>By induction hypotheses, assume that all strings in “equal a’s and b’s</a:t>
            </a:r>
          </a:p>
          <a:p>
            <a:r>
              <a:rPr lang="en-US" sz="2400" dirty="0"/>
              <a:t>   of length N-2 are generatable via the given productions</a:t>
            </a:r>
          </a:p>
          <a:p>
            <a:endParaRPr lang="en-US" sz="2400" dirty="0"/>
          </a:p>
          <a:p>
            <a:r>
              <a:rPr lang="en-US" sz="2400" dirty="0"/>
              <a:t>* Argue that all strings of length N are generatable (induction step)</a:t>
            </a:r>
          </a:p>
        </p:txBody>
      </p:sp>
    </p:spTree>
    <p:extLst>
      <p:ext uri="{BB962C8B-B14F-4D97-AF65-F5344CB8AC3E}">
        <p14:creationId xmlns:p14="http://schemas.microsoft.com/office/powerpoint/2010/main" val="3031707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E4880-71C0-8647-9B04-F30665D1EC8C}"/>
              </a:ext>
            </a:extLst>
          </p:cNvPr>
          <p:cNvSpPr>
            <a:spLocks noGrp="1"/>
          </p:cNvSpPr>
          <p:nvPr>
            <p:ph type="title"/>
          </p:nvPr>
        </p:nvSpPr>
        <p:spPr/>
        <p:txBody>
          <a:bodyPr>
            <a:normAutofit fontScale="90000"/>
          </a:bodyPr>
          <a:lstStyle/>
          <a:p>
            <a:r>
              <a:rPr lang="en-US" dirty="0"/>
              <a:t>Arguing Completeness (in general)</a:t>
            </a:r>
          </a:p>
        </p:txBody>
      </p:sp>
      <p:sp>
        <p:nvSpPr>
          <p:cNvPr id="3" name="Content Placeholder 2">
            <a:extLst>
              <a:ext uri="{FF2B5EF4-FFF2-40B4-BE49-F238E27FC236}">
                <a16:creationId xmlns:a16="http://schemas.microsoft.com/office/drawing/2014/main" id="{6A520AB9-B078-A842-86CF-02C3C084F440}"/>
              </a:ext>
            </a:extLst>
          </p:cNvPr>
          <p:cNvSpPr>
            <a:spLocks noGrp="1"/>
          </p:cNvSpPr>
          <p:nvPr>
            <p:ph idx="1"/>
          </p:nvPr>
        </p:nvSpPr>
        <p:spPr/>
        <p:txBody>
          <a:bodyPr>
            <a:normAutofit/>
          </a:bodyPr>
          <a:lstStyle/>
          <a:p>
            <a:r>
              <a:rPr lang="en-US" dirty="0"/>
              <a:t>Find a way to decompose strings in the given language into “shorter strings” via </a:t>
            </a:r>
            <a:r>
              <a:rPr lang="en-US" dirty="0">
                <a:solidFill>
                  <a:srgbClr val="FF0000"/>
                </a:solidFill>
              </a:rPr>
              <a:t>one less derivation step</a:t>
            </a:r>
          </a:p>
          <a:p>
            <a:endParaRPr lang="en-US" dirty="0">
              <a:solidFill>
                <a:srgbClr val="FF0000"/>
              </a:solidFill>
            </a:endParaRPr>
          </a:p>
          <a:p>
            <a:r>
              <a:rPr lang="en-US" dirty="0"/>
              <a:t>That is, we used the next smaller parse tree to get that string</a:t>
            </a:r>
          </a:p>
          <a:p>
            <a:pPr lvl="1"/>
            <a:r>
              <a:rPr lang="en-US" dirty="0"/>
              <a:t>There will be many cases here</a:t>
            </a:r>
          </a:p>
          <a:p>
            <a:pPr lvl="1"/>
            <a:endParaRPr lang="en-US" dirty="0"/>
          </a:p>
          <a:p>
            <a:r>
              <a:rPr lang="en-US" dirty="0"/>
              <a:t>Show that the next longer string can be obtained via the given grammar</a:t>
            </a:r>
          </a:p>
          <a:p>
            <a:pPr lvl="1"/>
            <a:r>
              <a:rPr lang="en-US" dirty="0"/>
              <a:t>That is, we can build the shorter strings and THEN add one more production rule to finish building the bigger parse tree</a:t>
            </a:r>
          </a:p>
        </p:txBody>
      </p:sp>
    </p:spTree>
    <p:extLst>
      <p:ext uri="{BB962C8B-B14F-4D97-AF65-F5344CB8AC3E}">
        <p14:creationId xmlns:p14="http://schemas.microsoft.com/office/powerpoint/2010/main" val="99245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p:txBody>
          <a:bodyPr>
            <a:normAutofit fontScale="90000"/>
          </a:bodyPr>
          <a:lstStyle/>
          <a:p>
            <a:r>
              <a:rPr lang="en-US" dirty="0"/>
              <a:t>Arguing Completeness: Hill/Valley Plots</a:t>
            </a:r>
          </a:p>
        </p:txBody>
      </p:sp>
      <p:pic>
        <p:nvPicPr>
          <p:cNvPr id="5" name="Picture 4">
            <a:extLst>
              <a:ext uri="{FF2B5EF4-FFF2-40B4-BE49-F238E27FC236}">
                <a16:creationId xmlns:a16="http://schemas.microsoft.com/office/drawing/2014/main" id="{4ACD7517-8FB5-8F4D-ABB1-F417BA03D7B9}"/>
              </a:ext>
            </a:extLst>
          </p:cNvPr>
          <p:cNvPicPr>
            <a:picLocks noChangeAspect="1"/>
          </p:cNvPicPr>
          <p:nvPr/>
        </p:nvPicPr>
        <p:blipFill>
          <a:blip r:embed="rId2"/>
          <a:stretch>
            <a:fillRect/>
          </a:stretch>
        </p:blipFill>
        <p:spPr>
          <a:xfrm>
            <a:off x="0" y="983412"/>
            <a:ext cx="8529749" cy="4812426"/>
          </a:xfrm>
          <a:prstGeom prst="rect">
            <a:avLst/>
          </a:prstGeom>
        </p:spPr>
      </p:pic>
      <p:sp>
        <p:nvSpPr>
          <p:cNvPr id="6" name="TextBox 5">
            <a:extLst>
              <a:ext uri="{FF2B5EF4-FFF2-40B4-BE49-F238E27FC236}">
                <a16:creationId xmlns:a16="http://schemas.microsoft.com/office/drawing/2014/main" id="{98EDAF4B-4E11-E247-BF6C-0A9C539C51B1}"/>
              </a:ext>
            </a:extLst>
          </p:cNvPr>
          <p:cNvSpPr txBox="1"/>
          <p:nvPr/>
        </p:nvSpPr>
        <p:spPr>
          <a:xfrm>
            <a:off x="7689954" y="1124262"/>
            <a:ext cx="4167115" cy="4154984"/>
          </a:xfrm>
          <a:prstGeom prst="rect">
            <a:avLst/>
          </a:prstGeom>
          <a:noFill/>
        </p:spPr>
        <p:txBody>
          <a:bodyPr wrap="square" rtlCol="0">
            <a:spAutoFit/>
          </a:bodyPr>
          <a:lstStyle/>
          <a:p>
            <a:r>
              <a:rPr lang="en-US" sz="2400" dirty="0"/>
              <a:t>All “equal a’s and b’s strings” look like this in</a:t>
            </a:r>
          </a:p>
          <a:p>
            <a:r>
              <a:rPr lang="en-US" sz="2400" dirty="0"/>
              <a:t>general</a:t>
            </a:r>
          </a:p>
          <a:p>
            <a:endParaRPr lang="en-US" sz="2400" dirty="0"/>
          </a:p>
          <a:p>
            <a:endParaRPr lang="en-US" sz="2400" dirty="0"/>
          </a:p>
          <a:p>
            <a:r>
              <a:rPr lang="en-US" sz="2400" dirty="0"/>
              <a:t>Draw it as if “a” takes the</a:t>
            </a:r>
          </a:p>
          <a:p>
            <a:r>
              <a:rPr lang="en-US" sz="2400" dirty="0"/>
              <a:t>plot going up (tally of a’s goes up)</a:t>
            </a:r>
          </a:p>
          <a:p>
            <a:endParaRPr lang="en-US" sz="2400" dirty="0"/>
          </a:p>
          <a:p>
            <a:r>
              <a:rPr lang="en-US" sz="2400" dirty="0"/>
              <a:t>Draw “</a:t>
            </a:r>
            <a:r>
              <a:rPr lang="en-US" sz="2400" dirty="0" err="1"/>
              <a:t>b”s</a:t>
            </a:r>
            <a:r>
              <a:rPr lang="en-US" sz="2400" dirty="0"/>
              <a:t> as if bringing the tally down</a:t>
            </a:r>
          </a:p>
        </p:txBody>
      </p:sp>
    </p:spTree>
    <p:extLst>
      <p:ext uri="{BB962C8B-B14F-4D97-AF65-F5344CB8AC3E}">
        <p14:creationId xmlns:p14="http://schemas.microsoft.com/office/powerpoint/2010/main" val="2891553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p:txBody>
          <a:bodyPr>
            <a:normAutofit fontScale="90000"/>
          </a:bodyPr>
          <a:lstStyle/>
          <a:p>
            <a:r>
              <a:rPr lang="en-US" dirty="0"/>
              <a:t>Arguing Completeness: Hill/Valley Plots</a:t>
            </a:r>
          </a:p>
        </p:txBody>
      </p:sp>
      <p:pic>
        <p:nvPicPr>
          <p:cNvPr id="5" name="Picture 4">
            <a:extLst>
              <a:ext uri="{FF2B5EF4-FFF2-40B4-BE49-F238E27FC236}">
                <a16:creationId xmlns:a16="http://schemas.microsoft.com/office/drawing/2014/main" id="{4ACD7517-8FB5-8F4D-ABB1-F417BA03D7B9}"/>
              </a:ext>
            </a:extLst>
          </p:cNvPr>
          <p:cNvPicPr>
            <a:picLocks noChangeAspect="1"/>
          </p:cNvPicPr>
          <p:nvPr/>
        </p:nvPicPr>
        <p:blipFill>
          <a:blip r:embed="rId2"/>
          <a:stretch>
            <a:fillRect/>
          </a:stretch>
        </p:blipFill>
        <p:spPr>
          <a:xfrm>
            <a:off x="0" y="983412"/>
            <a:ext cx="8529749" cy="4812426"/>
          </a:xfrm>
          <a:prstGeom prst="rect">
            <a:avLst/>
          </a:prstGeom>
        </p:spPr>
      </p:pic>
      <p:sp>
        <p:nvSpPr>
          <p:cNvPr id="6" name="TextBox 5">
            <a:extLst>
              <a:ext uri="{FF2B5EF4-FFF2-40B4-BE49-F238E27FC236}">
                <a16:creationId xmlns:a16="http://schemas.microsoft.com/office/drawing/2014/main" id="{98EDAF4B-4E11-E247-BF6C-0A9C539C51B1}"/>
              </a:ext>
            </a:extLst>
          </p:cNvPr>
          <p:cNvSpPr txBox="1"/>
          <p:nvPr/>
        </p:nvSpPr>
        <p:spPr>
          <a:xfrm>
            <a:off x="7689954" y="1124262"/>
            <a:ext cx="4167115" cy="6740307"/>
          </a:xfrm>
          <a:prstGeom prst="rect">
            <a:avLst/>
          </a:prstGeom>
          <a:noFill/>
        </p:spPr>
        <p:txBody>
          <a:bodyPr wrap="square" rtlCol="0">
            <a:spAutoFit/>
          </a:bodyPr>
          <a:lstStyle/>
          <a:p>
            <a:r>
              <a:rPr lang="en-US" sz="2400" dirty="0"/>
              <a:t>Many cases in equal a’s and b’s strings</a:t>
            </a:r>
          </a:p>
          <a:p>
            <a:endParaRPr lang="en-US" sz="2400" dirty="0"/>
          </a:p>
          <a:p>
            <a:pPr marL="342900" indent="-342900">
              <a:buFont typeface="Arial" panose="020B0604020202020204" pitchFamily="34" charset="0"/>
              <a:buChar char="•"/>
            </a:pPr>
            <a:r>
              <a:rPr lang="en-US" sz="2400" dirty="0">
                <a:solidFill>
                  <a:srgbClr val="0432FF"/>
                </a:solidFill>
              </a:rPr>
              <a:t>Starts with a and ends with a (shown to the left)</a:t>
            </a:r>
          </a:p>
          <a:p>
            <a:pPr marL="342900" indent="-342900">
              <a:buFont typeface="Arial" panose="020B0604020202020204" pitchFamily="34" charset="0"/>
              <a:buChar char="•"/>
            </a:pPr>
            <a:endParaRPr lang="en-US" sz="2400" dirty="0">
              <a:solidFill>
                <a:srgbClr val="0432FF"/>
              </a:solidFill>
            </a:endParaRPr>
          </a:p>
          <a:p>
            <a:pPr marL="342900" indent="-342900">
              <a:buFont typeface="Arial" panose="020B0604020202020204" pitchFamily="34" charset="0"/>
              <a:buChar char="•"/>
            </a:pPr>
            <a:r>
              <a:rPr lang="en-US" sz="2400" dirty="0">
                <a:solidFill>
                  <a:srgbClr val="945200"/>
                </a:solidFill>
              </a:rPr>
              <a:t>Three more cases exist:</a:t>
            </a:r>
          </a:p>
          <a:p>
            <a:pPr marL="800100" lvl="1" indent="-342900">
              <a:buFont typeface="Arial" panose="020B0604020202020204" pitchFamily="34" charset="0"/>
              <a:buChar char="•"/>
            </a:pPr>
            <a:r>
              <a:rPr lang="en-US" sz="2400" dirty="0"/>
              <a:t>Starts with b and ends with b</a:t>
            </a:r>
          </a:p>
          <a:p>
            <a:pPr marL="800100" lvl="1" indent="-342900">
              <a:buFont typeface="Arial" panose="020B0604020202020204" pitchFamily="34" charset="0"/>
              <a:buChar char="•"/>
            </a:pPr>
            <a:r>
              <a:rPr lang="en-US" sz="2400" dirty="0"/>
              <a:t>Starts with a and ends with b</a:t>
            </a:r>
          </a:p>
          <a:p>
            <a:pPr marL="800100" lvl="1" indent="-342900">
              <a:buFont typeface="Arial" panose="020B0604020202020204" pitchFamily="34" charset="0"/>
              <a:buChar char="•"/>
            </a:pPr>
            <a:r>
              <a:rPr lang="en-US" sz="2400" dirty="0"/>
              <a:t>Starts with b and ends with a</a:t>
            </a:r>
          </a:p>
          <a:p>
            <a:pPr marL="800100" lvl="1"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ARGUE FOR ALL CASES!</a:t>
            </a:r>
          </a:p>
          <a:p>
            <a:pPr marL="342900" indent="-342900">
              <a:buFont typeface="Arial" panose="020B0604020202020204" pitchFamily="34" charset="0"/>
              <a:buChar char="•"/>
            </a:pPr>
            <a:endParaRPr lang="en-US" sz="2400" dirty="0"/>
          </a:p>
          <a:p>
            <a:endParaRPr lang="en-US" sz="2400" dirty="0"/>
          </a:p>
          <a:p>
            <a:endParaRPr lang="en-US" sz="2400" dirty="0"/>
          </a:p>
        </p:txBody>
      </p:sp>
    </p:spTree>
    <p:extLst>
      <p:ext uri="{BB962C8B-B14F-4D97-AF65-F5344CB8AC3E}">
        <p14:creationId xmlns:p14="http://schemas.microsoft.com/office/powerpoint/2010/main" val="3278243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p:txBody>
          <a:bodyPr>
            <a:normAutofit fontScale="90000"/>
          </a:bodyPr>
          <a:lstStyle/>
          <a:p>
            <a:r>
              <a:rPr lang="en-US" dirty="0"/>
              <a:t>Arguing Completeness: Hill/Valley Plots</a:t>
            </a:r>
          </a:p>
        </p:txBody>
      </p:sp>
      <p:pic>
        <p:nvPicPr>
          <p:cNvPr id="5" name="Picture 4">
            <a:extLst>
              <a:ext uri="{FF2B5EF4-FFF2-40B4-BE49-F238E27FC236}">
                <a16:creationId xmlns:a16="http://schemas.microsoft.com/office/drawing/2014/main" id="{4ACD7517-8FB5-8F4D-ABB1-F417BA03D7B9}"/>
              </a:ext>
            </a:extLst>
          </p:cNvPr>
          <p:cNvPicPr>
            <a:picLocks noChangeAspect="1"/>
          </p:cNvPicPr>
          <p:nvPr/>
        </p:nvPicPr>
        <p:blipFill>
          <a:blip r:embed="rId2"/>
          <a:stretch>
            <a:fillRect/>
          </a:stretch>
        </p:blipFill>
        <p:spPr>
          <a:xfrm>
            <a:off x="0" y="983412"/>
            <a:ext cx="8529749" cy="4812426"/>
          </a:xfrm>
          <a:prstGeom prst="rect">
            <a:avLst/>
          </a:prstGeom>
        </p:spPr>
      </p:pic>
      <p:sp>
        <p:nvSpPr>
          <p:cNvPr id="6" name="TextBox 5">
            <a:extLst>
              <a:ext uri="{FF2B5EF4-FFF2-40B4-BE49-F238E27FC236}">
                <a16:creationId xmlns:a16="http://schemas.microsoft.com/office/drawing/2014/main" id="{98EDAF4B-4E11-E247-BF6C-0A9C539C51B1}"/>
              </a:ext>
            </a:extLst>
          </p:cNvPr>
          <p:cNvSpPr txBox="1"/>
          <p:nvPr/>
        </p:nvSpPr>
        <p:spPr>
          <a:xfrm>
            <a:off x="7689954" y="1124262"/>
            <a:ext cx="4167115" cy="5632311"/>
          </a:xfrm>
          <a:prstGeom prst="rect">
            <a:avLst/>
          </a:prstGeom>
          <a:noFill/>
        </p:spPr>
        <p:txBody>
          <a:bodyPr wrap="square" rtlCol="0">
            <a:spAutoFit/>
          </a:bodyPr>
          <a:lstStyle/>
          <a:p>
            <a:r>
              <a:rPr lang="en-US" sz="2400" dirty="0"/>
              <a:t>Take one of these cases.</a:t>
            </a:r>
          </a:p>
          <a:p>
            <a:endParaRPr lang="en-US" sz="2400" dirty="0"/>
          </a:p>
          <a:p>
            <a:r>
              <a:rPr lang="en-US" sz="2400" dirty="0"/>
              <a:t>Start and end with a.</a:t>
            </a:r>
          </a:p>
          <a:p>
            <a:endParaRPr lang="en-US" sz="2400" dirty="0"/>
          </a:p>
          <a:p>
            <a:r>
              <a:rPr lang="en-US" sz="2400" dirty="0"/>
              <a:t>Such a string must have a “hill-valley” plot.</a:t>
            </a:r>
          </a:p>
          <a:p>
            <a:endParaRPr lang="en-US" sz="2400" dirty="0"/>
          </a:p>
          <a:p>
            <a:r>
              <a:rPr lang="en-US" sz="2400" dirty="0"/>
              <a:t>Crosses the X axis.</a:t>
            </a:r>
          </a:p>
          <a:p>
            <a:endParaRPr lang="en-US" sz="2400" dirty="0"/>
          </a:p>
          <a:p>
            <a:r>
              <a:rPr lang="en-US" sz="2400" dirty="0"/>
              <a:t>By induction hypotheses, all “short strings” derivable.</a:t>
            </a:r>
          </a:p>
          <a:p>
            <a:endParaRPr lang="en-US" sz="2400" dirty="0"/>
          </a:p>
          <a:p>
            <a:r>
              <a:rPr lang="en-US" sz="2400" dirty="0"/>
              <a:t>Show longer strings derivable.</a:t>
            </a:r>
          </a:p>
          <a:p>
            <a:endParaRPr lang="en-US" sz="2400" dirty="0"/>
          </a:p>
        </p:txBody>
      </p:sp>
    </p:spTree>
    <p:extLst>
      <p:ext uri="{BB962C8B-B14F-4D97-AF65-F5344CB8AC3E}">
        <p14:creationId xmlns:p14="http://schemas.microsoft.com/office/powerpoint/2010/main" val="1687954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p:txBody>
          <a:bodyPr>
            <a:normAutofit fontScale="90000"/>
          </a:bodyPr>
          <a:lstStyle/>
          <a:p>
            <a:r>
              <a:rPr lang="en-US" dirty="0"/>
              <a:t>Arguing Completeness: Hill/Valley Plots</a:t>
            </a:r>
          </a:p>
        </p:txBody>
      </p:sp>
      <p:pic>
        <p:nvPicPr>
          <p:cNvPr id="5" name="Picture 4">
            <a:extLst>
              <a:ext uri="{FF2B5EF4-FFF2-40B4-BE49-F238E27FC236}">
                <a16:creationId xmlns:a16="http://schemas.microsoft.com/office/drawing/2014/main" id="{4ACD7517-8FB5-8F4D-ABB1-F417BA03D7B9}"/>
              </a:ext>
            </a:extLst>
          </p:cNvPr>
          <p:cNvPicPr>
            <a:picLocks noChangeAspect="1"/>
          </p:cNvPicPr>
          <p:nvPr/>
        </p:nvPicPr>
        <p:blipFill>
          <a:blip r:embed="rId2"/>
          <a:stretch>
            <a:fillRect/>
          </a:stretch>
        </p:blipFill>
        <p:spPr>
          <a:xfrm>
            <a:off x="0" y="983412"/>
            <a:ext cx="8529749" cy="4812426"/>
          </a:xfrm>
          <a:prstGeom prst="rect">
            <a:avLst/>
          </a:prstGeom>
        </p:spPr>
      </p:pic>
      <p:sp>
        <p:nvSpPr>
          <p:cNvPr id="6" name="TextBox 5">
            <a:extLst>
              <a:ext uri="{FF2B5EF4-FFF2-40B4-BE49-F238E27FC236}">
                <a16:creationId xmlns:a16="http://schemas.microsoft.com/office/drawing/2014/main" id="{98EDAF4B-4E11-E247-BF6C-0A9C539C51B1}"/>
              </a:ext>
            </a:extLst>
          </p:cNvPr>
          <p:cNvSpPr txBox="1"/>
          <p:nvPr/>
        </p:nvSpPr>
        <p:spPr>
          <a:xfrm>
            <a:off x="7689954" y="1124262"/>
            <a:ext cx="4167115" cy="6001643"/>
          </a:xfrm>
          <a:prstGeom prst="rect">
            <a:avLst/>
          </a:prstGeom>
          <a:noFill/>
        </p:spPr>
        <p:txBody>
          <a:bodyPr wrap="square" rtlCol="0">
            <a:spAutoFit/>
          </a:bodyPr>
          <a:lstStyle/>
          <a:p>
            <a:r>
              <a:rPr lang="en-US" sz="2400" dirty="0"/>
              <a:t>Assumption: </a:t>
            </a:r>
          </a:p>
          <a:p>
            <a:endParaRPr lang="en-US" sz="2400" dirty="0"/>
          </a:p>
          <a:p>
            <a:r>
              <a:rPr lang="en-US" sz="2400" dirty="0"/>
              <a:t>All strings of even length of &lt;= length N are derivable.</a:t>
            </a:r>
          </a:p>
          <a:p>
            <a:endParaRPr lang="en-US" sz="2400" dirty="0"/>
          </a:p>
          <a:p>
            <a:r>
              <a:rPr lang="en-US" sz="2400" dirty="0"/>
              <a:t>The given string that starts and ends with “a” is of the form  a …string… a</a:t>
            </a:r>
          </a:p>
          <a:p>
            <a:endParaRPr lang="en-US" sz="2400" dirty="0"/>
          </a:p>
          <a:p>
            <a:r>
              <a:rPr lang="en-US" sz="2400" dirty="0"/>
              <a:t>If we take away the first and last a, then what is left is derivable from S via their own parse trees. </a:t>
            </a:r>
          </a:p>
          <a:p>
            <a:r>
              <a:rPr lang="en-US" sz="2400" dirty="0"/>
              <a:t>(this is by induction </a:t>
            </a:r>
          </a:p>
          <a:p>
            <a:r>
              <a:rPr lang="en-US" sz="2400" dirty="0"/>
              <a:t> hypothesis)</a:t>
            </a:r>
          </a:p>
          <a:p>
            <a:endParaRPr lang="en-US" sz="2400" dirty="0"/>
          </a:p>
        </p:txBody>
      </p:sp>
    </p:spTree>
    <p:extLst>
      <p:ext uri="{BB962C8B-B14F-4D97-AF65-F5344CB8AC3E}">
        <p14:creationId xmlns:p14="http://schemas.microsoft.com/office/powerpoint/2010/main" val="31043907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p:txBody>
          <a:bodyPr>
            <a:normAutofit fontScale="90000"/>
          </a:bodyPr>
          <a:lstStyle/>
          <a:p>
            <a:r>
              <a:rPr lang="en-US" dirty="0"/>
              <a:t>Arguing Completeness: Hill/Valley Plots</a:t>
            </a:r>
          </a:p>
        </p:txBody>
      </p:sp>
      <p:pic>
        <p:nvPicPr>
          <p:cNvPr id="5" name="Picture 4">
            <a:extLst>
              <a:ext uri="{FF2B5EF4-FFF2-40B4-BE49-F238E27FC236}">
                <a16:creationId xmlns:a16="http://schemas.microsoft.com/office/drawing/2014/main" id="{4ACD7517-8FB5-8F4D-ABB1-F417BA03D7B9}"/>
              </a:ext>
            </a:extLst>
          </p:cNvPr>
          <p:cNvPicPr>
            <a:picLocks noChangeAspect="1"/>
          </p:cNvPicPr>
          <p:nvPr/>
        </p:nvPicPr>
        <p:blipFill>
          <a:blip r:embed="rId2"/>
          <a:stretch>
            <a:fillRect/>
          </a:stretch>
        </p:blipFill>
        <p:spPr>
          <a:xfrm>
            <a:off x="0" y="983412"/>
            <a:ext cx="8529749" cy="4812426"/>
          </a:xfrm>
          <a:prstGeom prst="rect">
            <a:avLst/>
          </a:prstGeom>
        </p:spPr>
      </p:pic>
      <p:sp>
        <p:nvSpPr>
          <p:cNvPr id="6" name="TextBox 5">
            <a:extLst>
              <a:ext uri="{FF2B5EF4-FFF2-40B4-BE49-F238E27FC236}">
                <a16:creationId xmlns:a16="http://schemas.microsoft.com/office/drawing/2014/main" id="{98EDAF4B-4E11-E247-BF6C-0A9C539C51B1}"/>
              </a:ext>
            </a:extLst>
          </p:cNvPr>
          <p:cNvSpPr txBox="1"/>
          <p:nvPr/>
        </p:nvSpPr>
        <p:spPr>
          <a:xfrm>
            <a:off x="7689954" y="1124262"/>
            <a:ext cx="4167115" cy="5570756"/>
          </a:xfrm>
          <a:prstGeom prst="rect">
            <a:avLst/>
          </a:prstGeom>
          <a:noFill/>
        </p:spPr>
        <p:txBody>
          <a:bodyPr wrap="square" rtlCol="0">
            <a:spAutoFit/>
          </a:bodyPr>
          <a:lstStyle/>
          <a:p>
            <a:r>
              <a:rPr lang="en-US" sz="2400" dirty="0"/>
              <a:t>That is, there is a piece</a:t>
            </a:r>
          </a:p>
          <a:p>
            <a:endParaRPr lang="en-US" sz="2400" dirty="0"/>
          </a:p>
          <a:p>
            <a:r>
              <a:rPr lang="en-US" sz="2400" dirty="0"/>
              <a:t>a  …piece in the middle…   b</a:t>
            </a:r>
          </a:p>
          <a:p>
            <a:endParaRPr lang="en-US" sz="2400" dirty="0"/>
          </a:p>
          <a:p>
            <a:r>
              <a:rPr lang="en-US" sz="2400" dirty="0"/>
              <a:t>The piece in the middle is a string of length &lt; N.</a:t>
            </a:r>
          </a:p>
          <a:p>
            <a:r>
              <a:rPr lang="en-US" sz="2400" dirty="0">
                <a:solidFill>
                  <a:srgbClr val="C00000"/>
                </a:solidFill>
              </a:rPr>
              <a:t>It is derivable.</a:t>
            </a:r>
          </a:p>
          <a:p>
            <a:endParaRPr lang="en-US" sz="2400" dirty="0"/>
          </a:p>
          <a:p>
            <a:r>
              <a:rPr lang="en-US" sz="2400" dirty="0"/>
              <a:t>Then we have  </a:t>
            </a:r>
          </a:p>
          <a:p>
            <a:endParaRPr lang="en-US" sz="2400" dirty="0"/>
          </a:p>
          <a:p>
            <a:r>
              <a:rPr lang="en-US" sz="2000" dirty="0"/>
              <a:t>a ..first piece… b  …second piece…</a:t>
            </a:r>
          </a:p>
          <a:p>
            <a:endParaRPr lang="en-US" sz="2400" dirty="0">
              <a:solidFill>
                <a:srgbClr val="C00000"/>
              </a:solidFill>
            </a:endParaRPr>
          </a:p>
          <a:p>
            <a:r>
              <a:rPr lang="en-US" sz="2400" dirty="0">
                <a:solidFill>
                  <a:srgbClr val="C00000"/>
                </a:solidFill>
              </a:rPr>
              <a:t>The second piece is also derivable </a:t>
            </a:r>
            <a:r>
              <a:rPr lang="en-US" sz="2400" dirty="0"/>
              <a:t>as it is a shorter string.</a:t>
            </a:r>
          </a:p>
        </p:txBody>
      </p:sp>
    </p:spTree>
    <p:extLst>
      <p:ext uri="{BB962C8B-B14F-4D97-AF65-F5344CB8AC3E}">
        <p14:creationId xmlns:p14="http://schemas.microsoft.com/office/powerpoint/2010/main" val="1246197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ody of water&#10;&#10;Description automatically generated">
            <a:extLst>
              <a:ext uri="{FF2B5EF4-FFF2-40B4-BE49-F238E27FC236}">
                <a16:creationId xmlns:a16="http://schemas.microsoft.com/office/drawing/2014/main" id="{5ECA0B51-260A-C34F-BD84-47244940CEC0}"/>
              </a:ext>
            </a:extLst>
          </p:cNvPr>
          <p:cNvPicPr>
            <a:picLocks noChangeAspect="1"/>
          </p:cNvPicPr>
          <p:nvPr/>
        </p:nvPicPr>
        <p:blipFill>
          <a:blip r:embed="rId2"/>
          <a:stretch>
            <a:fillRect/>
          </a:stretch>
        </p:blipFill>
        <p:spPr>
          <a:xfrm>
            <a:off x="1753598" y="0"/>
            <a:ext cx="8684803" cy="6858000"/>
          </a:xfrm>
          <a:prstGeom prst="rect">
            <a:avLst/>
          </a:prstGeom>
        </p:spPr>
      </p:pic>
    </p:spTree>
    <p:extLst>
      <p:ext uri="{BB962C8B-B14F-4D97-AF65-F5344CB8AC3E}">
        <p14:creationId xmlns:p14="http://schemas.microsoft.com/office/powerpoint/2010/main" val="4076244626"/>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p:txBody>
          <a:bodyPr>
            <a:normAutofit fontScale="90000"/>
          </a:bodyPr>
          <a:lstStyle/>
          <a:p>
            <a:r>
              <a:rPr lang="en-US" dirty="0"/>
              <a:t>Arguing Completeness: Hill/Valley Plots</a:t>
            </a:r>
          </a:p>
        </p:txBody>
      </p:sp>
      <p:pic>
        <p:nvPicPr>
          <p:cNvPr id="5" name="Picture 4">
            <a:extLst>
              <a:ext uri="{FF2B5EF4-FFF2-40B4-BE49-F238E27FC236}">
                <a16:creationId xmlns:a16="http://schemas.microsoft.com/office/drawing/2014/main" id="{4ACD7517-8FB5-8F4D-ABB1-F417BA03D7B9}"/>
              </a:ext>
            </a:extLst>
          </p:cNvPr>
          <p:cNvPicPr>
            <a:picLocks noChangeAspect="1"/>
          </p:cNvPicPr>
          <p:nvPr/>
        </p:nvPicPr>
        <p:blipFill>
          <a:blip r:embed="rId2"/>
          <a:stretch>
            <a:fillRect/>
          </a:stretch>
        </p:blipFill>
        <p:spPr>
          <a:xfrm>
            <a:off x="0" y="983412"/>
            <a:ext cx="8529749" cy="4812426"/>
          </a:xfrm>
          <a:prstGeom prst="rect">
            <a:avLst/>
          </a:prstGeom>
        </p:spPr>
      </p:pic>
      <p:sp>
        <p:nvSpPr>
          <p:cNvPr id="6" name="TextBox 5">
            <a:extLst>
              <a:ext uri="{FF2B5EF4-FFF2-40B4-BE49-F238E27FC236}">
                <a16:creationId xmlns:a16="http://schemas.microsoft.com/office/drawing/2014/main" id="{98EDAF4B-4E11-E247-BF6C-0A9C539C51B1}"/>
              </a:ext>
            </a:extLst>
          </p:cNvPr>
          <p:cNvSpPr txBox="1"/>
          <p:nvPr/>
        </p:nvSpPr>
        <p:spPr>
          <a:xfrm>
            <a:off x="7689954" y="1124262"/>
            <a:ext cx="4167115" cy="4524315"/>
          </a:xfrm>
          <a:prstGeom prst="rect">
            <a:avLst/>
          </a:prstGeom>
          <a:noFill/>
        </p:spPr>
        <p:txBody>
          <a:bodyPr wrap="square" rtlCol="0">
            <a:spAutoFit/>
          </a:bodyPr>
          <a:lstStyle/>
          <a:p>
            <a:r>
              <a:rPr lang="en-US" sz="2400" dirty="0"/>
              <a:t>Thus, the whole string is derivable by a production</a:t>
            </a:r>
          </a:p>
          <a:p>
            <a:endParaRPr lang="en-US" sz="2400" dirty="0"/>
          </a:p>
          <a:p>
            <a:r>
              <a:rPr lang="en-US" sz="2400" dirty="0"/>
              <a:t>a  S  b  S</a:t>
            </a:r>
          </a:p>
          <a:p>
            <a:endParaRPr lang="en-US" sz="2400" dirty="0"/>
          </a:p>
          <a:p>
            <a:r>
              <a:rPr lang="en-US" sz="2400" dirty="0"/>
              <a:t>Thus, all strings that </a:t>
            </a:r>
          </a:p>
          <a:p>
            <a:r>
              <a:rPr lang="en-US" sz="2400" dirty="0"/>
              <a:t>start and end with a are</a:t>
            </a:r>
          </a:p>
          <a:p>
            <a:r>
              <a:rPr lang="en-US" sz="2400" dirty="0"/>
              <a:t>derivable.</a:t>
            </a:r>
          </a:p>
          <a:p>
            <a:endParaRPr lang="en-US" sz="2400" dirty="0"/>
          </a:p>
          <a:p>
            <a:endParaRPr lang="en-US" sz="2400" dirty="0"/>
          </a:p>
          <a:p>
            <a:r>
              <a:rPr lang="en-US" sz="2400" dirty="0"/>
              <a:t>Like that, cover all the four cases.</a:t>
            </a:r>
          </a:p>
        </p:txBody>
      </p:sp>
    </p:spTree>
    <p:extLst>
      <p:ext uri="{BB962C8B-B14F-4D97-AF65-F5344CB8AC3E}">
        <p14:creationId xmlns:p14="http://schemas.microsoft.com/office/powerpoint/2010/main" val="1202036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8F0BE-2ED9-554F-926D-F22A9788C2AC}"/>
              </a:ext>
            </a:extLst>
          </p:cNvPr>
          <p:cNvSpPr>
            <a:spLocks noGrp="1"/>
          </p:cNvSpPr>
          <p:nvPr>
            <p:ph type="title"/>
          </p:nvPr>
        </p:nvSpPr>
        <p:spPr/>
        <p:txBody>
          <a:bodyPr>
            <a:normAutofit fontScale="90000"/>
          </a:bodyPr>
          <a:lstStyle/>
          <a:p>
            <a:r>
              <a:rPr lang="en-US" dirty="0"/>
              <a:t>Argue for “starts with a, ends with b”</a:t>
            </a:r>
          </a:p>
        </p:txBody>
      </p:sp>
      <p:sp>
        <p:nvSpPr>
          <p:cNvPr id="3" name="Content Placeholder 2">
            <a:extLst>
              <a:ext uri="{FF2B5EF4-FFF2-40B4-BE49-F238E27FC236}">
                <a16:creationId xmlns:a16="http://schemas.microsoft.com/office/drawing/2014/main" id="{A81B624A-B439-BD4D-93D0-F35C77E582D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2619366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942C-225C-BC4E-9F35-C76B2B7CDA37}"/>
              </a:ext>
            </a:extLst>
          </p:cNvPr>
          <p:cNvSpPr>
            <a:spLocks noGrp="1"/>
          </p:cNvSpPr>
          <p:nvPr>
            <p:ph type="title"/>
          </p:nvPr>
        </p:nvSpPr>
        <p:spPr/>
        <p:txBody>
          <a:bodyPr>
            <a:normAutofit fontScale="90000"/>
          </a:bodyPr>
          <a:lstStyle/>
          <a:p>
            <a:r>
              <a:rPr lang="en-US" dirty="0"/>
              <a:t>Another example to test your understanding</a:t>
            </a:r>
          </a:p>
        </p:txBody>
      </p:sp>
      <p:sp>
        <p:nvSpPr>
          <p:cNvPr id="3" name="Content Placeholder 2">
            <a:extLst>
              <a:ext uri="{FF2B5EF4-FFF2-40B4-BE49-F238E27FC236}">
                <a16:creationId xmlns:a16="http://schemas.microsoft.com/office/drawing/2014/main" id="{107C7DFF-4049-B546-BD1E-2291BD804E84}"/>
              </a:ext>
            </a:extLst>
          </p:cNvPr>
          <p:cNvSpPr>
            <a:spLocks noGrp="1"/>
          </p:cNvSpPr>
          <p:nvPr>
            <p:ph idx="1"/>
          </p:nvPr>
        </p:nvSpPr>
        <p:spPr/>
        <p:txBody>
          <a:bodyPr>
            <a:normAutofit fontScale="92500" lnSpcReduction="20000"/>
          </a:bodyPr>
          <a:lstStyle/>
          <a:p>
            <a:r>
              <a:rPr lang="en-US" dirty="0"/>
              <a:t>Palindromes</a:t>
            </a:r>
          </a:p>
          <a:p>
            <a:pPr lvl="1"/>
            <a:r>
              <a:rPr lang="en-US" dirty="0"/>
              <a:t>We “know” what that set of strings is</a:t>
            </a:r>
          </a:p>
          <a:p>
            <a:pPr lvl="1"/>
            <a:r>
              <a:rPr lang="en-US" dirty="0"/>
              <a:t>We must somehow express the strings recursively in such a way that matches the given grammar</a:t>
            </a:r>
          </a:p>
          <a:p>
            <a:pPr lvl="1"/>
            <a:endParaRPr lang="en-US" dirty="0"/>
          </a:p>
          <a:p>
            <a:r>
              <a:rPr lang="en-US" dirty="0"/>
              <a:t> S -&gt; a S a | b S b | M </a:t>
            </a:r>
          </a:p>
          <a:p>
            <a:pPr marL="0" indent="0">
              <a:buNone/>
            </a:pPr>
            <a:r>
              <a:rPr lang="en-US" dirty="0"/>
              <a:t>   M -&gt; ‘’ | a | b</a:t>
            </a:r>
          </a:p>
          <a:p>
            <a:pPr marL="0" indent="0">
              <a:buNone/>
            </a:pPr>
            <a:endParaRPr lang="en-US" dirty="0"/>
          </a:p>
          <a:p>
            <a:pPr>
              <a:buFont typeface="Arial" panose="020B0604020202020204" pitchFamily="34" charset="0"/>
              <a:buChar char="•"/>
            </a:pPr>
            <a:r>
              <a:rPr lang="en-US" dirty="0"/>
              <a:t>Strings in the language of S (palindromes) are</a:t>
            </a:r>
          </a:p>
          <a:p>
            <a:pPr lvl="1">
              <a:buFont typeface="Arial" panose="020B0604020202020204" pitchFamily="34" charset="0"/>
              <a:buChar char="•"/>
            </a:pPr>
            <a:r>
              <a:rPr lang="en-US" dirty="0"/>
              <a:t>A string of length 0 or 1 over {</a:t>
            </a:r>
            <a:r>
              <a:rPr lang="en-US" dirty="0" err="1"/>
              <a:t>a,b</a:t>
            </a:r>
            <a:r>
              <a:rPr lang="en-US" dirty="0"/>
              <a:t>}</a:t>
            </a:r>
          </a:p>
          <a:p>
            <a:pPr lvl="1">
              <a:buFont typeface="Arial" panose="020B0604020202020204" pitchFamily="34" charset="0"/>
              <a:buChar char="•"/>
            </a:pPr>
            <a:r>
              <a:rPr lang="en-US" dirty="0"/>
              <a:t>A palindrome with an extra “a” attached at both ends</a:t>
            </a:r>
          </a:p>
          <a:p>
            <a:pPr lvl="1">
              <a:buFont typeface="Arial" panose="020B0604020202020204" pitchFamily="34" charset="0"/>
              <a:buChar char="•"/>
            </a:pPr>
            <a:r>
              <a:rPr lang="en-US" dirty="0"/>
              <a:t>A palindrome with an extra “b” attached at both ends</a:t>
            </a:r>
          </a:p>
        </p:txBody>
      </p:sp>
    </p:spTree>
    <p:extLst>
      <p:ext uri="{BB962C8B-B14F-4D97-AF65-F5344CB8AC3E}">
        <p14:creationId xmlns:p14="http://schemas.microsoft.com/office/powerpoint/2010/main" val="18682759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B74F3-528E-BE4F-894F-A16FD7CAAE3C}"/>
              </a:ext>
            </a:extLst>
          </p:cNvPr>
          <p:cNvSpPr>
            <a:spLocks noGrp="1"/>
          </p:cNvSpPr>
          <p:nvPr>
            <p:ph type="title"/>
          </p:nvPr>
        </p:nvSpPr>
        <p:spPr/>
        <p:txBody>
          <a:bodyPr>
            <a:normAutofit fontScale="90000"/>
          </a:bodyPr>
          <a:lstStyle/>
          <a:p>
            <a:r>
              <a:rPr lang="en-US" dirty="0"/>
              <a:t>#1 &gt; #0</a:t>
            </a:r>
          </a:p>
        </p:txBody>
      </p:sp>
      <p:sp>
        <p:nvSpPr>
          <p:cNvPr id="3" name="Content Placeholder 2">
            <a:extLst>
              <a:ext uri="{FF2B5EF4-FFF2-40B4-BE49-F238E27FC236}">
                <a16:creationId xmlns:a16="http://schemas.microsoft.com/office/drawing/2014/main" id="{5F1941C2-F953-344D-BAF9-9B78D2199EC6}"/>
              </a:ext>
            </a:extLst>
          </p:cNvPr>
          <p:cNvSpPr>
            <a:spLocks noGrp="1"/>
          </p:cNvSpPr>
          <p:nvPr>
            <p:ph idx="1"/>
          </p:nvPr>
        </p:nvSpPr>
        <p:spPr/>
        <p:txBody>
          <a:bodyPr/>
          <a:lstStyle/>
          <a:p>
            <a:r>
              <a:rPr lang="en-US" dirty="0"/>
              <a:t>Hint</a:t>
            </a:r>
          </a:p>
          <a:p>
            <a:pPr lvl="1"/>
            <a:r>
              <a:rPr lang="en-US" dirty="0"/>
              <a:t>Find a way to plot the “tally” or “hill/valley” plot</a:t>
            </a:r>
          </a:p>
          <a:p>
            <a:pPr lvl="1"/>
            <a:r>
              <a:rPr lang="en-US" dirty="0"/>
              <a:t>Dissect the plot recursively into pieces</a:t>
            </a:r>
          </a:p>
          <a:p>
            <a:pPr lvl="1"/>
            <a:endParaRPr lang="en-US" dirty="0"/>
          </a:p>
          <a:p>
            <a:r>
              <a:rPr lang="en-US" dirty="0"/>
              <a:t>You can obtain the grammar by thinking about the completeness proof!</a:t>
            </a:r>
          </a:p>
        </p:txBody>
      </p:sp>
    </p:spTree>
    <p:extLst>
      <p:ext uri="{BB962C8B-B14F-4D97-AF65-F5344CB8AC3E}">
        <p14:creationId xmlns:p14="http://schemas.microsoft.com/office/powerpoint/2010/main" val="32787596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6390B-F81B-6548-961F-6E92119E4D09}"/>
              </a:ext>
            </a:extLst>
          </p:cNvPr>
          <p:cNvSpPr>
            <a:spLocks noGrp="1"/>
          </p:cNvSpPr>
          <p:nvPr>
            <p:ph type="title"/>
          </p:nvPr>
        </p:nvSpPr>
        <p:spPr/>
        <p:txBody>
          <a:bodyPr>
            <a:normAutofit/>
          </a:bodyPr>
          <a:lstStyle/>
          <a:p>
            <a:r>
              <a:rPr lang="en-US" sz="3600" dirty="0"/>
              <a:t>Consistency/Completeness proof for #a = 2 . #b</a:t>
            </a:r>
          </a:p>
        </p:txBody>
      </p:sp>
      <p:sp>
        <p:nvSpPr>
          <p:cNvPr id="3" name="Content Placeholder 2">
            <a:extLst>
              <a:ext uri="{FF2B5EF4-FFF2-40B4-BE49-F238E27FC236}">
                <a16:creationId xmlns:a16="http://schemas.microsoft.com/office/drawing/2014/main" id="{4244A5EE-0BA3-E649-B81F-CDCE933D511C}"/>
              </a:ext>
            </a:extLst>
          </p:cNvPr>
          <p:cNvSpPr>
            <a:spLocks noGrp="1"/>
          </p:cNvSpPr>
          <p:nvPr>
            <p:ph idx="1"/>
          </p:nvPr>
        </p:nvSpPr>
        <p:spPr/>
        <p:txBody>
          <a:bodyPr/>
          <a:lstStyle/>
          <a:p>
            <a:r>
              <a:rPr lang="en-US" dirty="0"/>
              <a:t>Will be in Asg-5</a:t>
            </a:r>
          </a:p>
        </p:txBody>
      </p:sp>
    </p:spTree>
    <p:extLst>
      <p:ext uri="{BB962C8B-B14F-4D97-AF65-F5344CB8AC3E}">
        <p14:creationId xmlns:p14="http://schemas.microsoft.com/office/powerpoint/2010/main" val="8540001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C0C2C-7713-0641-B1D1-B27D73E49E2A}"/>
              </a:ext>
            </a:extLst>
          </p:cNvPr>
          <p:cNvSpPr>
            <a:spLocks noGrp="1"/>
          </p:cNvSpPr>
          <p:nvPr>
            <p:ph type="title"/>
          </p:nvPr>
        </p:nvSpPr>
        <p:spPr/>
        <p:txBody>
          <a:bodyPr>
            <a:normAutofit fontScale="90000"/>
          </a:bodyPr>
          <a:lstStyle/>
          <a:p>
            <a:r>
              <a:rPr lang="en-US" dirty="0"/>
              <a:t>Grammars vs. Ambiguity</a:t>
            </a:r>
          </a:p>
        </p:txBody>
      </p:sp>
      <p:sp>
        <p:nvSpPr>
          <p:cNvPr id="3" name="Content Placeholder 2">
            <a:extLst>
              <a:ext uri="{FF2B5EF4-FFF2-40B4-BE49-F238E27FC236}">
                <a16:creationId xmlns:a16="http://schemas.microsoft.com/office/drawing/2014/main" id="{307C1592-1E36-1643-B03C-2A15031F5FC1}"/>
              </a:ext>
            </a:extLst>
          </p:cNvPr>
          <p:cNvSpPr>
            <a:spLocks noGrp="1"/>
          </p:cNvSpPr>
          <p:nvPr>
            <p:ph idx="1"/>
          </p:nvPr>
        </p:nvSpPr>
        <p:spPr/>
        <p:txBody>
          <a:bodyPr>
            <a:normAutofit lnSpcReduction="10000"/>
          </a:bodyPr>
          <a:lstStyle/>
          <a:p>
            <a:r>
              <a:rPr lang="en-US" dirty="0"/>
              <a:t>A grammar G1 may be ambiguous</a:t>
            </a:r>
          </a:p>
          <a:p>
            <a:r>
              <a:rPr lang="en-US" dirty="0"/>
              <a:t>Another grammar G2 such that L(G1) = L(G2) may be unambiguous</a:t>
            </a:r>
          </a:p>
          <a:p>
            <a:pPr lvl="1"/>
            <a:r>
              <a:rPr lang="en-US" dirty="0"/>
              <a:t>I.e. no string has two distinct parse trees</a:t>
            </a:r>
          </a:p>
          <a:p>
            <a:pPr lvl="1"/>
            <a:endParaRPr lang="en-US" dirty="0"/>
          </a:p>
          <a:p>
            <a:r>
              <a:rPr lang="en-US" dirty="0"/>
              <a:t>While L(G1) = L(G2), there is only one parse-tree for L(G2)</a:t>
            </a:r>
          </a:p>
          <a:p>
            <a:r>
              <a:rPr lang="en-US" dirty="0"/>
              <a:t>Parse trees determine how </a:t>
            </a:r>
          </a:p>
          <a:p>
            <a:pPr lvl="1"/>
            <a:r>
              <a:rPr lang="en-US" dirty="0"/>
              <a:t>A calculator evaluates</a:t>
            </a:r>
          </a:p>
          <a:p>
            <a:pPr lvl="1"/>
            <a:r>
              <a:rPr lang="en-US" dirty="0"/>
              <a:t>A compiler generates code</a:t>
            </a:r>
          </a:p>
          <a:p>
            <a:r>
              <a:rPr lang="en-US" dirty="0"/>
              <a:t>Let us review the expression grammar (next slide)</a:t>
            </a:r>
          </a:p>
        </p:txBody>
      </p:sp>
    </p:spTree>
    <p:extLst>
      <p:ext uri="{BB962C8B-B14F-4D97-AF65-F5344CB8AC3E}">
        <p14:creationId xmlns:p14="http://schemas.microsoft.com/office/powerpoint/2010/main" val="926399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p:txBody>
          <a:bodyPr>
            <a:normAutofit fontScale="90000"/>
          </a:bodyPr>
          <a:lstStyle/>
          <a:p>
            <a:r>
              <a:rPr lang="en-US" dirty="0"/>
              <a:t>Ambiguity and Disambiguation</a:t>
            </a:r>
          </a:p>
        </p:txBody>
      </p:sp>
      <p:pic>
        <p:nvPicPr>
          <p:cNvPr id="4" name="Picture 3">
            <a:extLst>
              <a:ext uri="{FF2B5EF4-FFF2-40B4-BE49-F238E27FC236}">
                <a16:creationId xmlns:a16="http://schemas.microsoft.com/office/drawing/2014/main" id="{8D44DFE7-1EA2-B249-AD5D-89E1364AC541}"/>
              </a:ext>
            </a:extLst>
          </p:cNvPr>
          <p:cNvPicPr>
            <a:picLocks noChangeAspect="1"/>
          </p:cNvPicPr>
          <p:nvPr/>
        </p:nvPicPr>
        <p:blipFill>
          <a:blip r:embed="rId2"/>
          <a:stretch>
            <a:fillRect/>
          </a:stretch>
        </p:blipFill>
        <p:spPr>
          <a:xfrm>
            <a:off x="690372" y="2838780"/>
            <a:ext cx="5105400" cy="2463800"/>
          </a:xfrm>
          <a:prstGeom prst="rect">
            <a:avLst/>
          </a:prstGeom>
        </p:spPr>
      </p:pic>
      <p:pic>
        <p:nvPicPr>
          <p:cNvPr id="6" name="Picture 5">
            <a:extLst>
              <a:ext uri="{FF2B5EF4-FFF2-40B4-BE49-F238E27FC236}">
                <a16:creationId xmlns:a16="http://schemas.microsoft.com/office/drawing/2014/main" id="{E0D1C061-C62E-0C4D-B4A2-3AC7FD7A0E55}"/>
              </a:ext>
            </a:extLst>
          </p:cNvPr>
          <p:cNvPicPr>
            <a:picLocks noChangeAspect="1"/>
          </p:cNvPicPr>
          <p:nvPr/>
        </p:nvPicPr>
        <p:blipFill>
          <a:blip r:embed="rId3"/>
          <a:stretch>
            <a:fillRect/>
          </a:stretch>
        </p:blipFill>
        <p:spPr>
          <a:xfrm>
            <a:off x="552450" y="1295146"/>
            <a:ext cx="7429500" cy="1231900"/>
          </a:xfrm>
          <a:prstGeom prst="rect">
            <a:avLst/>
          </a:prstGeom>
        </p:spPr>
      </p:pic>
      <p:pic>
        <p:nvPicPr>
          <p:cNvPr id="8" name="Picture 7">
            <a:extLst>
              <a:ext uri="{FF2B5EF4-FFF2-40B4-BE49-F238E27FC236}">
                <a16:creationId xmlns:a16="http://schemas.microsoft.com/office/drawing/2014/main" id="{5A32530C-D2F9-0B4C-A79B-516CD1181A16}"/>
              </a:ext>
            </a:extLst>
          </p:cNvPr>
          <p:cNvPicPr>
            <a:picLocks noChangeAspect="1"/>
          </p:cNvPicPr>
          <p:nvPr/>
        </p:nvPicPr>
        <p:blipFill>
          <a:blip r:embed="rId4"/>
          <a:stretch>
            <a:fillRect/>
          </a:stretch>
        </p:blipFill>
        <p:spPr>
          <a:xfrm>
            <a:off x="8233760" y="1133856"/>
            <a:ext cx="3334987" cy="5647690"/>
          </a:xfrm>
          <a:prstGeom prst="rect">
            <a:avLst/>
          </a:prstGeom>
        </p:spPr>
      </p:pic>
    </p:spTree>
    <p:extLst>
      <p:ext uri="{BB962C8B-B14F-4D97-AF65-F5344CB8AC3E}">
        <p14:creationId xmlns:p14="http://schemas.microsoft.com/office/powerpoint/2010/main" val="9620358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p:txBody>
          <a:bodyPr>
            <a:normAutofit fontScale="90000"/>
          </a:bodyPr>
          <a:lstStyle/>
          <a:p>
            <a:r>
              <a:rPr lang="en-US" dirty="0"/>
              <a:t>Ambiguity sometimes possible to eliminate</a:t>
            </a:r>
          </a:p>
        </p:txBody>
      </p:sp>
      <p:pic>
        <p:nvPicPr>
          <p:cNvPr id="4" name="Picture 3">
            <a:extLst>
              <a:ext uri="{FF2B5EF4-FFF2-40B4-BE49-F238E27FC236}">
                <a16:creationId xmlns:a16="http://schemas.microsoft.com/office/drawing/2014/main" id="{8D44DFE7-1EA2-B249-AD5D-89E1364AC541}"/>
              </a:ext>
            </a:extLst>
          </p:cNvPr>
          <p:cNvPicPr>
            <a:picLocks noChangeAspect="1"/>
          </p:cNvPicPr>
          <p:nvPr/>
        </p:nvPicPr>
        <p:blipFill>
          <a:blip r:embed="rId2"/>
          <a:stretch>
            <a:fillRect/>
          </a:stretch>
        </p:blipFill>
        <p:spPr>
          <a:xfrm>
            <a:off x="690372" y="2838780"/>
            <a:ext cx="5105400" cy="2463800"/>
          </a:xfrm>
          <a:prstGeom prst="rect">
            <a:avLst/>
          </a:prstGeom>
        </p:spPr>
      </p:pic>
      <p:pic>
        <p:nvPicPr>
          <p:cNvPr id="6" name="Picture 5">
            <a:extLst>
              <a:ext uri="{FF2B5EF4-FFF2-40B4-BE49-F238E27FC236}">
                <a16:creationId xmlns:a16="http://schemas.microsoft.com/office/drawing/2014/main" id="{E0D1C061-C62E-0C4D-B4A2-3AC7FD7A0E55}"/>
              </a:ext>
            </a:extLst>
          </p:cNvPr>
          <p:cNvPicPr>
            <a:picLocks noChangeAspect="1"/>
          </p:cNvPicPr>
          <p:nvPr/>
        </p:nvPicPr>
        <p:blipFill>
          <a:blip r:embed="rId3"/>
          <a:stretch>
            <a:fillRect/>
          </a:stretch>
        </p:blipFill>
        <p:spPr>
          <a:xfrm>
            <a:off x="552450" y="1295146"/>
            <a:ext cx="7429500" cy="1231900"/>
          </a:xfrm>
          <a:prstGeom prst="rect">
            <a:avLst/>
          </a:prstGeom>
        </p:spPr>
      </p:pic>
      <p:pic>
        <p:nvPicPr>
          <p:cNvPr id="8" name="Picture 7">
            <a:extLst>
              <a:ext uri="{FF2B5EF4-FFF2-40B4-BE49-F238E27FC236}">
                <a16:creationId xmlns:a16="http://schemas.microsoft.com/office/drawing/2014/main" id="{5A32530C-D2F9-0B4C-A79B-516CD1181A16}"/>
              </a:ext>
            </a:extLst>
          </p:cNvPr>
          <p:cNvPicPr>
            <a:picLocks noChangeAspect="1"/>
          </p:cNvPicPr>
          <p:nvPr/>
        </p:nvPicPr>
        <p:blipFill>
          <a:blip r:embed="rId4"/>
          <a:stretch>
            <a:fillRect/>
          </a:stretch>
        </p:blipFill>
        <p:spPr>
          <a:xfrm>
            <a:off x="8233760" y="1133856"/>
            <a:ext cx="3334987" cy="5647690"/>
          </a:xfrm>
          <a:prstGeom prst="rect">
            <a:avLst/>
          </a:prstGeom>
        </p:spPr>
      </p:pic>
      <p:sp>
        <p:nvSpPr>
          <p:cNvPr id="3" name="TextBox 2">
            <a:extLst>
              <a:ext uri="{FF2B5EF4-FFF2-40B4-BE49-F238E27FC236}">
                <a16:creationId xmlns:a16="http://schemas.microsoft.com/office/drawing/2014/main" id="{C9BD752A-6F42-154C-A490-6C09B036975D}"/>
              </a:ext>
            </a:extLst>
          </p:cNvPr>
          <p:cNvSpPr txBox="1"/>
          <p:nvPr/>
        </p:nvSpPr>
        <p:spPr>
          <a:xfrm>
            <a:off x="838200" y="5302580"/>
            <a:ext cx="5234125" cy="1323439"/>
          </a:xfrm>
          <a:prstGeom prst="rect">
            <a:avLst/>
          </a:prstGeom>
          <a:noFill/>
        </p:spPr>
        <p:txBody>
          <a:bodyPr wrap="none" rtlCol="0">
            <a:spAutoFit/>
          </a:bodyPr>
          <a:lstStyle/>
          <a:p>
            <a:r>
              <a:rPr lang="en-US" sz="2000" dirty="0"/>
              <a:t>Gist : by changing the grammar, </a:t>
            </a:r>
          </a:p>
          <a:p>
            <a:pPr marL="285750" indent="-285750">
              <a:buFont typeface="Arial" panose="020B0604020202020204" pitchFamily="34" charset="0"/>
              <a:buChar char="•"/>
            </a:pPr>
            <a:r>
              <a:rPr lang="en-US" sz="2000" dirty="0"/>
              <a:t>The same set of strings are still derivable</a:t>
            </a:r>
          </a:p>
          <a:p>
            <a:pPr marL="285750" indent="-285750">
              <a:buFont typeface="Arial" panose="020B0604020202020204" pitchFamily="34" charset="0"/>
              <a:buChar char="•"/>
            </a:pPr>
            <a:r>
              <a:rPr lang="en-US" sz="2000" dirty="0"/>
              <a:t>Ambiguity goes away !!</a:t>
            </a:r>
          </a:p>
          <a:p>
            <a:pPr marL="285750" indent="-285750">
              <a:buFont typeface="Arial" panose="020B0604020202020204" pitchFamily="34" charset="0"/>
              <a:buChar char="•"/>
            </a:pPr>
            <a:r>
              <a:rPr lang="en-US" sz="2000" dirty="0"/>
              <a:t>The basic idea is to “layer the grammar”</a:t>
            </a:r>
          </a:p>
        </p:txBody>
      </p:sp>
      <p:sp>
        <p:nvSpPr>
          <p:cNvPr id="5" name="TextBox 4">
            <a:extLst>
              <a:ext uri="{FF2B5EF4-FFF2-40B4-BE49-F238E27FC236}">
                <a16:creationId xmlns:a16="http://schemas.microsoft.com/office/drawing/2014/main" id="{C58707C4-D2E5-144C-8377-E30B8818E1F9}"/>
              </a:ext>
            </a:extLst>
          </p:cNvPr>
          <p:cNvSpPr txBox="1"/>
          <p:nvPr/>
        </p:nvSpPr>
        <p:spPr>
          <a:xfrm>
            <a:off x="6072325" y="3429000"/>
            <a:ext cx="2765501" cy="2308324"/>
          </a:xfrm>
          <a:prstGeom prst="rect">
            <a:avLst/>
          </a:prstGeom>
          <a:noFill/>
        </p:spPr>
        <p:txBody>
          <a:bodyPr wrap="none" rtlCol="0">
            <a:spAutoFit/>
          </a:bodyPr>
          <a:lstStyle/>
          <a:p>
            <a:r>
              <a:rPr lang="en-US" dirty="0"/>
              <a:t>Idea</a:t>
            </a:r>
          </a:p>
          <a:p>
            <a:endParaRPr lang="en-US" dirty="0"/>
          </a:p>
          <a:p>
            <a:r>
              <a:rPr lang="en-US" dirty="0">
                <a:solidFill>
                  <a:srgbClr val="0432FF"/>
                </a:solidFill>
              </a:rPr>
              <a:t>“Layer the grammar” to</a:t>
            </a:r>
          </a:p>
          <a:p>
            <a:r>
              <a:rPr lang="en-US" dirty="0">
                <a:solidFill>
                  <a:srgbClr val="0432FF"/>
                </a:solidFill>
              </a:rPr>
              <a:t>capture the </a:t>
            </a:r>
            <a:r>
              <a:rPr lang="en-US" dirty="0" err="1">
                <a:solidFill>
                  <a:srgbClr val="0432FF"/>
                </a:solidFill>
              </a:rPr>
              <a:t>precedences</a:t>
            </a:r>
            <a:endParaRPr lang="en-US" dirty="0">
              <a:solidFill>
                <a:srgbClr val="0432FF"/>
              </a:solidFill>
            </a:endParaRPr>
          </a:p>
          <a:p>
            <a:r>
              <a:rPr lang="en-US" dirty="0">
                <a:solidFill>
                  <a:srgbClr val="0432FF"/>
                </a:solidFill>
              </a:rPr>
              <a:t>correctly.</a:t>
            </a:r>
          </a:p>
          <a:p>
            <a:endParaRPr lang="en-US" dirty="0">
              <a:solidFill>
                <a:srgbClr val="0432FF"/>
              </a:solidFill>
            </a:endParaRPr>
          </a:p>
          <a:p>
            <a:endParaRPr lang="en-US" dirty="0">
              <a:solidFill>
                <a:srgbClr val="0432FF"/>
              </a:solidFill>
            </a:endParaRPr>
          </a:p>
          <a:p>
            <a:r>
              <a:rPr lang="en-US" dirty="0">
                <a:solidFill>
                  <a:srgbClr val="FF0000"/>
                </a:solidFill>
              </a:rPr>
              <a:t>Often this works!</a:t>
            </a:r>
          </a:p>
        </p:txBody>
      </p:sp>
    </p:spTree>
    <p:extLst>
      <p:ext uri="{BB962C8B-B14F-4D97-AF65-F5344CB8AC3E}">
        <p14:creationId xmlns:p14="http://schemas.microsoft.com/office/powerpoint/2010/main" val="42462795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DCFAC-FA2A-3F4B-8386-438B03DD4A71}"/>
              </a:ext>
            </a:extLst>
          </p:cNvPr>
          <p:cNvSpPr>
            <a:spLocks noGrp="1"/>
          </p:cNvSpPr>
          <p:nvPr>
            <p:ph type="title"/>
          </p:nvPr>
        </p:nvSpPr>
        <p:spPr/>
        <p:txBody>
          <a:bodyPr>
            <a:normAutofit fontScale="90000"/>
          </a:bodyPr>
          <a:lstStyle/>
          <a:p>
            <a:r>
              <a:rPr lang="en-US" dirty="0"/>
              <a:t>In general….</a:t>
            </a:r>
          </a:p>
        </p:txBody>
      </p:sp>
      <p:sp>
        <p:nvSpPr>
          <p:cNvPr id="3" name="Content Placeholder 2">
            <a:extLst>
              <a:ext uri="{FF2B5EF4-FFF2-40B4-BE49-F238E27FC236}">
                <a16:creationId xmlns:a16="http://schemas.microsoft.com/office/drawing/2014/main" id="{E5569086-3FF1-1246-9736-FC6809A11C88}"/>
              </a:ext>
            </a:extLst>
          </p:cNvPr>
          <p:cNvSpPr>
            <a:spLocks noGrp="1"/>
          </p:cNvSpPr>
          <p:nvPr>
            <p:ph idx="1"/>
          </p:nvPr>
        </p:nvSpPr>
        <p:spPr/>
        <p:txBody>
          <a:bodyPr/>
          <a:lstStyle/>
          <a:p>
            <a:r>
              <a:rPr lang="en-US" dirty="0"/>
              <a:t>Ambiguity cannot be gotten rid of</a:t>
            </a:r>
          </a:p>
          <a:p>
            <a:pPr lvl="1"/>
            <a:r>
              <a:rPr lang="en-US" dirty="0"/>
              <a:t>There are languages for which NO grammar is UNAMBIGUOUS!</a:t>
            </a:r>
          </a:p>
          <a:p>
            <a:pPr lvl="1"/>
            <a:endParaRPr lang="en-US" dirty="0"/>
          </a:p>
          <a:p>
            <a:pPr lvl="1"/>
            <a:endParaRPr lang="en-US" dirty="0"/>
          </a:p>
          <a:p>
            <a:r>
              <a:rPr lang="en-US" dirty="0"/>
              <a:t>(Later in this course)</a:t>
            </a:r>
          </a:p>
          <a:p>
            <a:pPr lvl="1"/>
            <a:r>
              <a:rPr lang="en-US" dirty="0"/>
              <a:t>There is no algorithm to check whether a given CFG is ambiguous!</a:t>
            </a:r>
          </a:p>
          <a:p>
            <a:pPr lvl="1"/>
            <a:r>
              <a:rPr lang="en-US" dirty="0"/>
              <a:t>This is harder than “Np-complete </a:t>
            </a:r>
            <a:r>
              <a:rPr lang="en-US" dirty="0" err="1"/>
              <a:t>etc</a:t>
            </a:r>
            <a:r>
              <a:rPr lang="en-US" dirty="0"/>
              <a:t>”. </a:t>
            </a:r>
          </a:p>
          <a:p>
            <a:pPr lvl="2"/>
            <a:r>
              <a:rPr lang="en-US" b="1" dirty="0">
                <a:solidFill>
                  <a:srgbClr val="FF0000"/>
                </a:solidFill>
              </a:rPr>
              <a:t>There isn’t ANY algorithm of ANY complexity whatsoever !!!</a:t>
            </a:r>
          </a:p>
        </p:txBody>
      </p:sp>
    </p:spTree>
    <p:extLst>
      <p:ext uri="{BB962C8B-B14F-4D97-AF65-F5344CB8AC3E}">
        <p14:creationId xmlns:p14="http://schemas.microsoft.com/office/powerpoint/2010/main" val="7609991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p:txBody>
          <a:bodyPr>
            <a:normAutofit fontScale="90000"/>
          </a:bodyPr>
          <a:lstStyle/>
          <a:p>
            <a:r>
              <a:rPr lang="en-US" dirty="0">
                <a:solidFill>
                  <a:srgbClr val="FF0000"/>
                </a:solidFill>
              </a:rPr>
              <a:t>Inherently Ambiguous CF Languages</a:t>
            </a:r>
          </a:p>
        </p:txBody>
      </p:sp>
      <p:pic>
        <p:nvPicPr>
          <p:cNvPr id="5" name="Picture 4">
            <a:extLst>
              <a:ext uri="{FF2B5EF4-FFF2-40B4-BE49-F238E27FC236}">
                <a16:creationId xmlns:a16="http://schemas.microsoft.com/office/drawing/2014/main" id="{A181FED3-CDE4-5C44-8B19-D831530B1073}"/>
              </a:ext>
            </a:extLst>
          </p:cNvPr>
          <p:cNvPicPr>
            <a:picLocks noChangeAspect="1"/>
          </p:cNvPicPr>
          <p:nvPr/>
        </p:nvPicPr>
        <p:blipFill>
          <a:blip r:embed="rId2"/>
          <a:stretch>
            <a:fillRect/>
          </a:stretch>
        </p:blipFill>
        <p:spPr>
          <a:xfrm>
            <a:off x="1492250" y="1590813"/>
            <a:ext cx="9207500" cy="1092200"/>
          </a:xfrm>
          <a:prstGeom prst="rect">
            <a:avLst/>
          </a:prstGeom>
        </p:spPr>
      </p:pic>
      <p:sp>
        <p:nvSpPr>
          <p:cNvPr id="3" name="TextBox 2">
            <a:extLst>
              <a:ext uri="{FF2B5EF4-FFF2-40B4-BE49-F238E27FC236}">
                <a16:creationId xmlns:a16="http://schemas.microsoft.com/office/drawing/2014/main" id="{D3EF5159-E2E0-F249-A862-58DA6B1AE068}"/>
              </a:ext>
            </a:extLst>
          </p:cNvPr>
          <p:cNvSpPr txBox="1"/>
          <p:nvPr/>
        </p:nvSpPr>
        <p:spPr>
          <a:xfrm>
            <a:off x="1828800" y="3552669"/>
            <a:ext cx="9308959" cy="1477328"/>
          </a:xfrm>
          <a:prstGeom prst="rect">
            <a:avLst/>
          </a:prstGeom>
          <a:noFill/>
        </p:spPr>
        <p:txBody>
          <a:bodyPr wrap="none" rtlCol="0">
            <a:spAutoFit/>
          </a:bodyPr>
          <a:lstStyle/>
          <a:p>
            <a:r>
              <a:rPr lang="en-US" dirty="0">
                <a:solidFill>
                  <a:srgbClr val="FF0000"/>
                </a:solidFill>
              </a:rPr>
              <a:t>No matter which CFG we try --- layering or otherwise --- ambiguity NEVER goes away !!!</a:t>
            </a:r>
          </a:p>
          <a:p>
            <a:endParaRPr lang="en-US" dirty="0"/>
          </a:p>
          <a:p>
            <a:r>
              <a:rPr lang="en-US" dirty="0"/>
              <a:t>The proof  that the above language is inherently ambiguous  is long, and is skipped.</a:t>
            </a:r>
          </a:p>
          <a:p>
            <a:endParaRPr lang="en-US" dirty="0"/>
          </a:p>
          <a:p>
            <a:r>
              <a:rPr lang="en-US" dirty="0"/>
              <a:t>But I can give you papers that cover it (if you wish).</a:t>
            </a:r>
          </a:p>
        </p:txBody>
      </p:sp>
    </p:spTree>
    <p:extLst>
      <p:ext uri="{BB962C8B-B14F-4D97-AF65-F5344CB8AC3E}">
        <p14:creationId xmlns:p14="http://schemas.microsoft.com/office/powerpoint/2010/main" val="3519064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5AEFD-E3A8-E348-8312-C8B7F2377C96}"/>
              </a:ext>
            </a:extLst>
          </p:cNvPr>
          <p:cNvSpPr>
            <a:spLocks noGrp="1"/>
          </p:cNvSpPr>
          <p:nvPr>
            <p:ph type="title"/>
          </p:nvPr>
        </p:nvSpPr>
        <p:spPr/>
        <p:txBody>
          <a:bodyPr>
            <a:normAutofit fontScale="90000"/>
          </a:bodyPr>
          <a:lstStyle/>
          <a:p>
            <a:r>
              <a:rPr lang="en-US" dirty="0"/>
              <a:t>Talk in </a:t>
            </a:r>
            <a:r>
              <a:rPr lang="en-US" dirty="0" err="1"/>
              <a:t>PPoPP</a:t>
            </a:r>
            <a:r>
              <a:rPr lang="en-US" dirty="0"/>
              <a:t> 2020 on FSM !!</a:t>
            </a:r>
          </a:p>
        </p:txBody>
      </p:sp>
      <p:pic>
        <p:nvPicPr>
          <p:cNvPr id="5" name="Picture 4" descr="A screenshot of a cell phone&#10;&#10;Description automatically generated">
            <a:extLst>
              <a:ext uri="{FF2B5EF4-FFF2-40B4-BE49-F238E27FC236}">
                <a16:creationId xmlns:a16="http://schemas.microsoft.com/office/drawing/2014/main" id="{7B3E9101-FDAC-0043-9E98-7E49EF4CE157}"/>
              </a:ext>
            </a:extLst>
          </p:cNvPr>
          <p:cNvPicPr>
            <a:picLocks noChangeAspect="1"/>
          </p:cNvPicPr>
          <p:nvPr/>
        </p:nvPicPr>
        <p:blipFill>
          <a:blip r:embed="rId2"/>
          <a:stretch>
            <a:fillRect/>
          </a:stretch>
        </p:blipFill>
        <p:spPr>
          <a:xfrm>
            <a:off x="0" y="2250407"/>
            <a:ext cx="12192000" cy="2357186"/>
          </a:xfrm>
          <a:prstGeom prst="rect">
            <a:avLst/>
          </a:prstGeom>
        </p:spPr>
      </p:pic>
      <p:sp>
        <p:nvSpPr>
          <p:cNvPr id="6" name="TextBox 5">
            <a:extLst>
              <a:ext uri="{FF2B5EF4-FFF2-40B4-BE49-F238E27FC236}">
                <a16:creationId xmlns:a16="http://schemas.microsoft.com/office/drawing/2014/main" id="{4702210F-6BFE-5A48-9B04-5E81E49665A6}"/>
              </a:ext>
            </a:extLst>
          </p:cNvPr>
          <p:cNvSpPr txBox="1"/>
          <p:nvPr/>
        </p:nvSpPr>
        <p:spPr>
          <a:xfrm>
            <a:off x="2035278" y="4738548"/>
            <a:ext cx="7045518" cy="1754326"/>
          </a:xfrm>
          <a:prstGeom prst="rect">
            <a:avLst/>
          </a:prstGeom>
          <a:noFill/>
        </p:spPr>
        <p:txBody>
          <a:bodyPr wrap="none" rtlCol="0">
            <a:spAutoFit/>
          </a:bodyPr>
          <a:lstStyle/>
          <a:p>
            <a:r>
              <a:rPr lang="en-US" dirty="0"/>
              <a:t>A way to process very long strings using parallel processing</a:t>
            </a:r>
          </a:p>
          <a:p>
            <a:endParaRPr lang="en-US" dirty="0"/>
          </a:p>
          <a:p>
            <a:r>
              <a:rPr lang="en-US" dirty="0"/>
              <a:t>This is a hard problem because FSM are sequential</a:t>
            </a:r>
          </a:p>
          <a:p>
            <a:endParaRPr lang="en-US" dirty="0"/>
          </a:p>
          <a:p>
            <a:r>
              <a:rPr lang="en-US" dirty="0"/>
              <a:t>Idea! Chunk the string … and speculatively process the tail pieces </a:t>
            </a:r>
          </a:p>
          <a:p>
            <a:r>
              <a:rPr lang="en-US" dirty="0"/>
              <a:t>    Then find a way to connect the head with the tail!</a:t>
            </a:r>
          </a:p>
        </p:txBody>
      </p:sp>
    </p:spTree>
    <p:extLst>
      <p:ext uri="{BB962C8B-B14F-4D97-AF65-F5344CB8AC3E}">
        <p14:creationId xmlns:p14="http://schemas.microsoft.com/office/powerpoint/2010/main" val="3099248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3E65C-D33C-7548-B9AF-F0B1FC28908E}"/>
              </a:ext>
            </a:extLst>
          </p:cNvPr>
          <p:cNvSpPr>
            <a:spLocks noGrp="1"/>
          </p:cNvSpPr>
          <p:nvPr>
            <p:ph type="title"/>
          </p:nvPr>
        </p:nvSpPr>
        <p:spPr/>
        <p:txBody>
          <a:bodyPr>
            <a:normAutofit fontScale="90000"/>
          </a:bodyPr>
          <a:lstStyle/>
          <a:p>
            <a:r>
              <a:rPr lang="en-US" dirty="0"/>
              <a:t>DFA are a special case of CFGs…</a:t>
            </a:r>
          </a:p>
        </p:txBody>
      </p:sp>
      <p:sp>
        <p:nvSpPr>
          <p:cNvPr id="3" name="Content Placeholder 2">
            <a:extLst>
              <a:ext uri="{FF2B5EF4-FFF2-40B4-BE49-F238E27FC236}">
                <a16:creationId xmlns:a16="http://schemas.microsoft.com/office/drawing/2014/main" id="{A7CCCFB2-4AC8-9844-BDD9-EF0BE03AFCF8}"/>
              </a:ext>
            </a:extLst>
          </p:cNvPr>
          <p:cNvSpPr>
            <a:spLocks noGrp="1"/>
          </p:cNvSpPr>
          <p:nvPr>
            <p:ph idx="1"/>
          </p:nvPr>
        </p:nvSpPr>
        <p:spPr/>
        <p:txBody>
          <a:bodyPr/>
          <a:lstStyle/>
          <a:p>
            <a:r>
              <a:rPr lang="en-US" dirty="0"/>
              <a:t>All regular languages are context-free languages also</a:t>
            </a:r>
          </a:p>
          <a:p>
            <a:endParaRPr lang="en-US" dirty="0"/>
          </a:p>
          <a:p>
            <a:endParaRPr lang="en-US" dirty="0"/>
          </a:p>
          <a:p>
            <a:r>
              <a:rPr lang="en-US" dirty="0"/>
              <a:t>Proof is by building a CFG for a given DFA</a:t>
            </a:r>
          </a:p>
        </p:txBody>
      </p:sp>
    </p:spTree>
    <p:extLst>
      <p:ext uri="{BB962C8B-B14F-4D97-AF65-F5344CB8AC3E}">
        <p14:creationId xmlns:p14="http://schemas.microsoft.com/office/powerpoint/2010/main" val="37839564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p:txBody>
          <a:bodyPr>
            <a:normAutofit fontScale="90000"/>
          </a:bodyPr>
          <a:lstStyle/>
          <a:p>
            <a:r>
              <a:rPr lang="en-US" dirty="0"/>
              <a:t>DFA and CFGs describing them</a:t>
            </a:r>
          </a:p>
        </p:txBody>
      </p:sp>
      <p:pic>
        <p:nvPicPr>
          <p:cNvPr id="4" name="Picture 3">
            <a:extLst>
              <a:ext uri="{FF2B5EF4-FFF2-40B4-BE49-F238E27FC236}">
                <a16:creationId xmlns:a16="http://schemas.microsoft.com/office/drawing/2014/main" id="{FD2A9AE0-2F67-A54C-B7DF-240ED8322F3C}"/>
              </a:ext>
            </a:extLst>
          </p:cNvPr>
          <p:cNvPicPr>
            <a:picLocks noChangeAspect="1"/>
          </p:cNvPicPr>
          <p:nvPr/>
        </p:nvPicPr>
        <p:blipFill>
          <a:blip r:embed="rId2"/>
          <a:stretch>
            <a:fillRect/>
          </a:stretch>
        </p:blipFill>
        <p:spPr>
          <a:xfrm>
            <a:off x="838200" y="983412"/>
            <a:ext cx="6365301" cy="4383718"/>
          </a:xfrm>
          <a:prstGeom prst="rect">
            <a:avLst/>
          </a:prstGeom>
        </p:spPr>
      </p:pic>
      <p:sp>
        <p:nvSpPr>
          <p:cNvPr id="3" name="TextBox 2">
            <a:extLst>
              <a:ext uri="{FF2B5EF4-FFF2-40B4-BE49-F238E27FC236}">
                <a16:creationId xmlns:a16="http://schemas.microsoft.com/office/drawing/2014/main" id="{57487665-6DA4-6546-97AD-A1CD6ED7881E}"/>
              </a:ext>
            </a:extLst>
          </p:cNvPr>
          <p:cNvSpPr txBox="1"/>
          <p:nvPr/>
        </p:nvSpPr>
        <p:spPr>
          <a:xfrm>
            <a:off x="1903751" y="5516380"/>
            <a:ext cx="7952113" cy="923330"/>
          </a:xfrm>
          <a:prstGeom prst="rect">
            <a:avLst/>
          </a:prstGeom>
          <a:noFill/>
        </p:spPr>
        <p:txBody>
          <a:bodyPr wrap="none" rtlCol="0">
            <a:spAutoFit/>
          </a:bodyPr>
          <a:lstStyle/>
          <a:p>
            <a:r>
              <a:rPr lang="en-US" dirty="0"/>
              <a:t>Every DFA has an “easy” CFG one can obtained “just by staring at the DFA”</a:t>
            </a:r>
          </a:p>
          <a:p>
            <a:endParaRPr lang="en-US" dirty="0"/>
          </a:p>
          <a:p>
            <a:r>
              <a:rPr lang="en-US" dirty="0"/>
              <a:t>Hence all regular languages are also context-free !!!</a:t>
            </a:r>
          </a:p>
        </p:txBody>
      </p:sp>
    </p:spTree>
    <p:extLst>
      <p:ext uri="{BB962C8B-B14F-4D97-AF65-F5344CB8AC3E}">
        <p14:creationId xmlns:p14="http://schemas.microsoft.com/office/powerpoint/2010/main" val="38328369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p:txBody>
          <a:bodyPr>
            <a:normAutofit fontScale="90000"/>
          </a:bodyPr>
          <a:lstStyle/>
          <a:p>
            <a:r>
              <a:rPr lang="en-US" dirty="0"/>
              <a:t>DFA via CFG: Purely Right Linear CFGs</a:t>
            </a:r>
          </a:p>
        </p:txBody>
      </p:sp>
      <p:pic>
        <p:nvPicPr>
          <p:cNvPr id="4" name="Picture 3">
            <a:extLst>
              <a:ext uri="{FF2B5EF4-FFF2-40B4-BE49-F238E27FC236}">
                <a16:creationId xmlns:a16="http://schemas.microsoft.com/office/drawing/2014/main" id="{BD2D04A4-DBA4-9A4E-9FFF-AA96DC546679}"/>
              </a:ext>
            </a:extLst>
          </p:cNvPr>
          <p:cNvPicPr>
            <a:picLocks noChangeAspect="1"/>
          </p:cNvPicPr>
          <p:nvPr/>
        </p:nvPicPr>
        <p:blipFill>
          <a:blip r:embed="rId2"/>
          <a:stretch>
            <a:fillRect/>
          </a:stretch>
        </p:blipFill>
        <p:spPr>
          <a:xfrm>
            <a:off x="3600450" y="1593850"/>
            <a:ext cx="4991100" cy="3670300"/>
          </a:xfrm>
          <a:prstGeom prst="rect">
            <a:avLst/>
          </a:prstGeom>
        </p:spPr>
      </p:pic>
      <p:sp>
        <p:nvSpPr>
          <p:cNvPr id="3" name="TextBox 2">
            <a:extLst>
              <a:ext uri="{FF2B5EF4-FFF2-40B4-BE49-F238E27FC236}">
                <a16:creationId xmlns:a16="http://schemas.microsoft.com/office/drawing/2014/main" id="{AD16B595-3A36-C346-AF8C-3A12E8371898}"/>
              </a:ext>
            </a:extLst>
          </p:cNvPr>
          <p:cNvSpPr txBox="1"/>
          <p:nvPr/>
        </p:nvSpPr>
        <p:spPr>
          <a:xfrm>
            <a:off x="838200" y="5689922"/>
            <a:ext cx="11158696" cy="646331"/>
          </a:xfrm>
          <a:prstGeom prst="rect">
            <a:avLst/>
          </a:prstGeom>
          <a:noFill/>
        </p:spPr>
        <p:txBody>
          <a:bodyPr wrap="none" rtlCol="0">
            <a:spAutoFit/>
          </a:bodyPr>
          <a:lstStyle/>
          <a:p>
            <a:r>
              <a:rPr lang="en-US" dirty="0"/>
              <a:t>The most natural way is to “stare at a DFA” and write down a PURELY RIGHT LINEAR CFG.  What is that ?? </a:t>
            </a:r>
          </a:p>
          <a:p>
            <a:r>
              <a:rPr lang="en-US" dirty="0"/>
              <a:t>What is so PURE about it ??</a:t>
            </a:r>
          </a:p>
        </p:txBody>
      </p:sp>
    </p:spTree>
    <p:extLst>
      <p:ext uri="{BB962C8B-B14F-4D97-AF65-F5344CB8AC3E}">
        <p14:creationId xmlns:p14="http://schemas.microsoft.com/office/powerpoint/2010/main" val="33495523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p:txBody>
          <a:bodyPr>
            <a:normAutofit fontScale="90000"/>
          </a:bodyPr>
          <a:lstStyle/>
          <a:p>
            <a:r>
              <a:rPr lang="en-US" dirty="0"/>
              <a:t>Purely Left Linear CFGs “are reversed DFA”</a:t>
            </a:r>
          </a:p>
        </p:txBody>
      </p:sp>
      <p:pic>
        <p:nvPicPr>
          <p:cNvPr id="4" name="Picture 3">
            <a:extLst>
              <a:ext uri="{FF2B5EF4-FFF2-40B4-BE49-F238E27FC236}">
                <a16:creationId xmlns:a16="http://schemas.microsoft.com/office/drawing/2014/main" id="{F43C67C1-BBE8-B849-92E2-51D065B11EA7}"/>
              </a:ext>
            </a:extLst>
          </p:cNvPr>
          <p:cNvPicPr>
            <a:picLocks noChangeAspect="1"/>
          </p:cNvPicPr>
          <p:nvPr/>
        </p:nvPicPr>
        <p:blipFill>
          <a:blip r:embed="rId2"/>
          <a:stretch>
            <a:fillRect/>
          </a:stretch>
        </p:blipFill>
        <p:spPr>
          <a:xfrm>
            <a:off x="3251200" y="1543050"/>
            <a:ext cx="5689600" cy="3771900"/>
          </a:xfrm>
          <a:prstGeom prst="rect">
            <a:avLst/>
          </a:prstGeom>
        </p:spPr>
      </p:pic>
      <p:sp>
        <p:nvSpPr>
          <p:cNvPr id="3" name="TextBox 2">
            <a:extLst>
              <a:ext uri="{FF2B5EF4-FFF2-40B4-BE49-F238E27FC236}">
                <a16:creationId xmlns:a16="http://schemas.microsoft.com/office/drawing/2014/main" id="{834B70B1-B9E3-A04E-8C4A-30ADD62E40E2}"/>
              </a:ext>
            </a:extLst>
          </p:cNvPr>
          <p:cNvSpPr txBox="1"/>
          <p:nvPr/>
        </p:nvSpPr>
        <p:spPr>
          <a:xfrm>
            <a:off x="1528997" y="5861154"/>
            <a:ext cx="10043410" cy="923330"/>
          </a:xfrm>
          <a:prstGeom prst="rect">
            <a:avLst/>
          </a:prstGeom>
          <a:noFill/>
        </p:spPr>
        <p:txBody>
          <a:bodyPr wrap="square" rtlCol="0">
            <a:spAutoFit/>
          </a:bodyPr>
          <a:lstStyle/>
          <a:p>
            <a:r>
              <a:rPr lang="en-US" dirty="0"/>
              <a:t>Using the “rotating pair of dogs trick”, we can turn a right-linear CFG into a left-linear CFG also!!  This proves that even PURELY LEFT LINEAR CFGs denote regular languages.  What is PURELY  Left Linear ??  What is so pure about it ??</a:t>
            </a:r>
          </a:p>
        </p:txBody>
      </p:sp>
    </p:spTree>
    <p:extLst>
      <p:ext uri="{BB962C8B-B14F-4D97-AF65-F5344CB8AC3E}">
        <p14:creationId xmlns:p14="http://schemas.microsoft.com/office/powerpoint/2010/main" val="22093748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p:txBody>
          <a:bodyPr>
            <a:normAutofit fontScale="90000"/>
          </a:bodyPr>
          <a:lstStyle/>
          <a:p>
            <a:r>
              <a:rPr lang="en-US" dirty="0"/>
              <a:t>Obtaining Purely L. Lin. from Purely R. Lin.</a:t>
            </a:r>
          </a:p>
        </p:txBody>
      </p:sp>
      <p:pic>
        <p:nvPicPr>
          <p:cNvPr id="6" name="Picture 5">
            <a:extLst>
              <a:ext uri="{FF2B5EF4-FFF2-40B4-BE49-F238E27FC236}">
                <a16:creationId xmlns:a16="http://schemas.microsoft.com/office/drawing/2014/main" id="{93DF312A-580A-5E41-802C-A2073E40568F}"/>
              </a:ext>
            </a:extLst>
          </p:cNvPr>
          <p:cNvPicPr>
            <a:picLocks noChangeAspect="1"/>
          </p:cNvPicPr>
          <p:nvPr/>
        </p:nvPicPr>
        <p:blipFill>
          <a:blip r:embed="rId2"/>
          <a:stretch>
            <a:fillRect/>
          </a:stretch>
        </p:blipFill>
        <p:spPr>
          <a:xfrm>
            <a:off x="665840" y="983412"/>
            <a:ext cx="2825397" cy="5874588"/>
          </a:xfrm>
          <a:prstGeom prst="rect">
            <a:avLst/>
          </a:prstGeom>
        </p:spPr>
      </p:pic>
      <p:sp>
        <p:nvSpPr>
          <p:cNvPr id="7" name="TextBox 6">
            <a:extLst>
              <a:ext uri="{FF2B5EF4-FFF2-40B4-BE49-F238E27FC236}">
                <a16:creationId xmlns:a16="http://schemas.microsoft.com/office/drawing/2014/main" id="{9B328998-696E-9340-B5F6-77CD34705890}"/>
              </a:ext>
            </a:extLst>
          </p:cNvPr>
          <p:cNvSpPr txBox="1"/>
          <p:nvPr/>
        </p:nvSpPr>
        <p:spPr>
          <a:xfrm>
            <a:off x="5804452" y="1967948"/>
            <a:ext cx="4305987" cy="4524315"/>
          </a:xfrm>
          <a:prstGeom prst="rect">
            <a:avLst/>
          </a:prstGeom>
          <a:noFill/>
        </p:spPr>
        <p:txBody>
          <a:bodyPr wrap="none" rtlCol="0">
            <a:spAutoFit/>
          </a:bodyPr>
          <a:lstStyle/>
          <a:p>
            <a:r>
              <a:rPr lang="en-US" dirty="0"/>
              <a:t>Rotating pair of dogs trick to convert a </a:t>
            </a:r>
          </a:p>
          <a:p>
            <a:r>
              <a:rPr lang="en-US" dirty="0"/>
              <a:t>Purely right linear CFG</a:t>
            </a:r>
          </a:p>
          <a:p>
            <a:r>
              <a:rPr lang="en-US" dirty="0"/>
              <a:t>Into a Purely left linear CFG</a:t>
            </a:r>
          </a:p>
          <a:p>
            <a:endParaRPr lang="en-US" dirty="0"/>
          </a:p>
          <a:p>
            <a:endParaRPr lang="en-US" dirty="0"/>
          </a:p>
          <a:p>
            <a:r>
              <a:rPr lang="en-US" dirty="0"/>
              <a:t>Example:</a:t>
            </a:r>
          </a:p>
          <a:p>
            <a:endParaRPr lang="en-US" dirty="0"/>
          </a:p>
          <a:p>
            <a:r>
              <a:rPr lang="en-US" dirty="0"/>
              <a:t>S -&gt; 0 A B    becomes</a:t>
            </a:r>
          </a:p>
          <a:p>
            <a:endParaRPr lang="en-US" dirty="0"/>
          </a:p>
          <a:p>
            <a:r>
              <a:rPr lang="en-US" dirty="0"/>
              <a:t>Sr -&gt; Br  </a:t>
            </a:r>
            <a:r>
              <a:rPr lang="en-US" dirty="0" err="1"/>
              <a:t>Ar</a:t>
            </a:r>
            <a:r>
              <a:rPr lang="en-US" dirty="0"/>
              <a:t>  0</a:t>
            </a:r>
          </a:p>
          <a:p>
            <a:endParaRPr lang="en-US" dirty="0"/>
          </a:p>
          <a:p>
            <a:r>
              <a:rPr lang="en-US" dirty="0"/>
              <a:t>Etc.</a:t>
            </a:r>
          </a:p>
          <a:p>
            <a:endParaRPr lang="en-US" dirty="0"/>
          </a:p>
          <a:p>
            <a:r>
              <a:rPr lang="en-US" dirty="0"/>
              <a:t>Check previous example.</a:t>
            </a:r>
          </a:p>
          <a:p>
            <a:r>
              <a:rPr lang="en-US" dirty="0"/>
              <a:t>See how I turned the purely right-linear</a:t>
            </a:r>
          </a:p>
          <a:p>
            <a:r>
              <a:rPr lang="en-US" dirty="0"/>
              <a:t>Into a purely left-linear CFG</a:t>
            </a:r>
          </a:p>
        </p:txBody>
      </p:sp>
    </p:spTree>
    <p:extLst>
      <p:ext uri="{BB962C8B-B14F-4D97-AF65-F5344CB8AC3E}">
        <p14:creationId xmlns:p14="http://schemas.microsoft.com/office/powerpoint/2010/main" val="39730604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p:txBody>
          <a:bodyPr>
            <a:normAutofit fontScale="90000"/>
          </a:bodyPr>
          <a:lstStyle/>
          <a:p>
            <a:r>
              <a:rPr lang="en-US" dirty="0"/>
              <a:t>Mixed Linearity is NOT Guaranteed Regular!</a:t>
            </a:r>
          </a:p>
        </p:txBody>
      </p:sp>
      <p:pic>
        <p:nvPicPr>
          <p:cNvPr id="4" name="Picture 3">
            <a:extLst>
              <a:ext uri="{FF2B5EF4-FFF2-40B4-BE49-F238E27FC236}">
                <a16:creationId xmlns:a16="http://schemas.microsoft.com/office/drawing/2014/main" id="{F3A6F354-F38C-AF45-B899-E5723129FF7A}"/>
              </a:ext>
            </a:extLst>
          </p:cNvPr>
          <p:cNvPicPr>
            <a:picLocks noChangeAspect="1"/>
          </p:cNvPicPr>
          <p:nvPr/>
        </p:nvPicPr>
        <p:blipFill>
          <a:blip r:embed="rId2"/>
          <a:stretch>
            <a:fillRect/>
          </a:stretch>
        </p:blipFill>
        <p:spPr>
          <a:xfrm>
            <a:off x="4660900" y="1543050"/>
            <a:ext cx="2870200" cy="1028700"/>
          </a:xfrm>
          <a:prstGeom prst="rect">
            <a:avLst/>
          </a:prstGeom>
        </p:spPr>
      </p:pic>
      <p:sp>
        <p:nvSpPr>
          <p:cNvPr id="3" name="TextBox 2">
            <a:extLst>
              <a:ext uri="{FF2B5EF4-FFF2-40B4-BE49-F238E27FC236}">
                <a16:creationId xmlns:a16="http://schemas.microsoft.com/office/drawing/2014/main" id="{7D2B0E60-2798-2A41-BF49-67A20F5E898E}"/>
              </a:ext>
            </a:extLst>
          </p:cNvPr>
          <p:cNvSpPr txBox="1"/>
          <p:nvPr/>
        </p:nvSpPr>
        <p:spPr>
          <a:xfrm>
            <a:off x="1398494" y="3722146"/>
            <a:ext cx="9825382" cy="1477328"/>
          </a:xfrm>
          <a:prstGeom prst="rect">
            <a:avLst/>
          </a:prstGeom>
          <a:noFill/>
        </p:spPr>
        <p:txBody>
          <a:bodyPr wrap="none" rtlCol="0">
            <a:spAutoFit/>
          </a:bodyPr>
          <a:lstStyle/>
          <a:p>
            <a:r>
              <a:rPr lang="en-US" dirty="0"/>
              <a:t>If you can express the given language as PURELY left linear, then that language is regular</a:t>
            </a:r>
          </a:p>
          <a:p>
            <a:endParaRPr lang="en-US" dirty="0"/>
          </a:p>
          <a:p>
            <a:r>
              <a:rPr lang="en-US" dirty="0"/>
              <a:t>If you can express the given language as PURELY right linear, then that language is regular</a:t>
            </a:r>
          </a:p>
          <a:p>
            <a:endParaRPr lang="en-US" dirty="0"/>
          </a:p>
          <a:p>
            <a:r>
              <a:rPr lang="en-US" dirty="0"/>
              <a:t>If you expressed a given language using LEFT-LINEAR and RIGHT-LINEAR rules, then… no bets!</a:t>
            </a:r>
          </a:p>
        </p:txBody>
      </p:sp>
    </p:spTree>
    <p:extLst>
      <p:ext uri="{BB962C8B-B14F-4D97-AF65-F5344CB8AC3E}">
        <p14:creationId xmlns:p14="http://schemas.microsoft.com/office/powerpoint/2010/main" val="9704903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p:txBody>
          <a:bodyPr>
            <a:normAutofit fontScale="90000"/>
          </a:bodyPr>
          <a:lstStyle/>
          <a:p>
            <a:r>
              <a:rPr lang="en-US" dirty="0"/>
              <a:t>Which are CFL and which aren’t? (intuitively)</a:t>
            </a:r>
          </a:p>
        </p:txBody>
      </p:sp>
      <p:pic>
        <p:nvPicPr>
          <p:cNvPr id="4" name="Picture 3">
            <a:extLst>
              <a:ext uri="{FF2B5EF4-FFF2-40B4-BE49-F238E27FC236}">
                <a16:creationId xmlns:a16="http://schemas.microsoft.com/office/drawing/2014/main" id="{DAD8FBAC-D960-D440-BB26-3A17F153D376}"/>
              </a:ext>
            </a:extLst>
          </p:cNvPr>
          <p:cNvPicPr>
            <a:picLocks noChangeAspect="1"/>
          </p:cNvPicPr>
          <p:nvPr/>
        </p:nvPicPr>
        <p:blipFill>
          <a:blip r:embed="rId2"/>
          <a:stretch>
            <a:fillRect/>
          </a:stretch>
        </p:blipFill>
        <p:spPr>
          <a:xfrm>
            <a:off x="617606" y="983412"/>
            <a:ext cx="10956787" cy="5502161"/>
          </a:xfrm>
          <a:prstGeom prst="rect">
            <a:avLst/>
          </a:prstGeom>
        </p:spPr>
      </p:pic>
    </p:spTree>
    <p:extLst>
      <p:ext uri="{BB962C8B-B14F-4D97-AF65-F5344CB8AC3E}">
        <p14:creationId xmlns:p14="http://schemas.microsoft.com/office/powerpoint/2010/main" val="15639301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E8CD6-CAF1-9D43-BD4A-099FE20A2B45}"/>
              </a:ext>
            </a:extLst>
          </p:cNvPr>
          <p:cNvSpPr>
            <a:spLocks noGrp="1"/>
          </p:cNvSpPr>
          <p:nvPr>
            <p:ph type="title"/>
          </p:nvPr>
        </p:nvSpPr>
        <p:spPr/>
        <p:txBody>
          <a:bodyPr>
            <a:normAutofit fontScale="90000"/>
          </a:bodyPr>
          <a:lstStyle/>
          <a:p>
            <a:r>
              <a:rPr lang="en-US" dirty="0"/>
              <a:t>How to prove that a language is NOT a CFL?</a:t>
            </a:r>
          </a:p>
        </p:txBody>
      </p:sp>
      <p:sp>
        <p:nvSpPr>
          <p:cNvPr id="3" name="Content Placeholder 2">
            <a:extLst>
              <a:ext uri="{FF2B5EF4-FFF2-40B4-BE49-F238E27FC236}">
                <a16:creationId xmlns:a16="http://schemas.microsoft.com/office/drawing/2014/main" id="{6171B4B2-D2F8-B54D-852A-EA62A03E9BED}"/>
              </a:ext>
            </a:extLst>
          </p:cNvPr>
          <p:cNvSpPr>
            <a:spLocks noGrp="1"/>
          </p:cNvSpPr>
          <p:nvPr>
            <p:ph idx="1"/>
          </p:nvPr>
        </p:nvSpPr>
        <p:spPr/>
        <p:txBody>
          <a:bodyPr/>
          <a:lstStyle/>
          <a:p>
            <a:r>
              <a:rPr lang="en-US" dirty="0"/>
              <a:t>We have a Pumping Lemma for CFLs!</a:t>
            </a:r>
          </a:p>
          <a:p>
            <a:endParaRPr lang="en-US" dirty="0"/>
          </a:p>
          <a:p>
            <a:r>
              <a:rPr lang="en-US" dirty="0"/>
              <a:t>Used to show that a given language is not context-free</a:t>
            </a:r>
          </a:p>
          <a:p>
            <a:endParaRPr lang="en-US" dirty="0"/>
          </a:p>
          <a:p>
            <a:r>
              <a:rPr lang="en-US" dirty="0"/>
              <a:t>Usage similar to the regular-language pumping lemma </a:t>
            </a:r>
          </a:p>
          <a:p>
            <a:endParaRPr lang="en-US" dirty="0"/>
          </a:p>
          <a:p>
            <a:r>
              <a:rPr lang="en-US" dirty="0"/>
              <a:t>The “pump” happens for a different reason</a:t>
            </a:r>
          </a:p>
          <a:p>
            <a:pPr lvl="1"/>
            <a:r>
              <a:rPr lang="en-US" b="1" dirty="0"/>
              <a:t>Actually a </a:t>
            </a:r>
            <a:r>
              <a:rPr lang="en-US" b="1" dirty="0">
                <a:solidFill>
                  <a:srgbClr val="FF0000"/>
                </a:solidFill>
              </a:rPr>
              <a:t>“parse tree pump”</a:t>
            </a:r>
          </a:p>
          <a:p>
            <a:endParaRPr lang="en-US" dirty="0"/>
          </a:p>
          <a:p>
            <a:endParaRPr lang="en-US" dirty="0"/>
          </a:p>
        </p:txBody>
      </p:sp>
    </p:spTree>
    <p:extLst>
      <p:ext uri="{BB962C8B-B14F-4D97-AF65-F5344CB8AC3E}">
        <p14:creationId xmlns:p14="http://schemas.microsoft.com/office/powerpoint/2010/main" val="2131635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p:txBody>
          <a:bodyPr>
            <a:normAutofit fontScale="90000"/>
          </a:bodyPr>
          <a:lstStyle/>
          <a:p>
            <a:r>
              <a:rPr lang="en-US" dirty="0"/>
              <a:t>Getting to Pump CFGs: Part 1 of 4</a:t>
            </a:r>
          </a:p>
        </p:txBody>
      </p:sp>
      <p:pic>
        <p:nvPicPr>
          <p:cNvPr id="4" name="Picture 3">
            <a:extLst>
              <a:ext uri="{FF2B5EF4-FFF2-40B4-BE49-F238E27FC236}">
                <a16:creationId xmlns:a16="http://schemas.microsoft.com/office/drawing/2014/main" id="{3251AB30-7202-EA42-9D73-2AE878571D41}"/>
              </a:ext>
            </a:extLst>
          </p:cNvPr>
          <p:cNvPicPr>
            <a:picLocks noChangeAspect="1"/>
          </p:cNvPicPr>
          <p:nvPr/>
        </p:nvPicPr>
        <p:blipFill>
          <a:blip r:embed="rId2"/>
          <a:stretch>
            <a:fillRect/>
          </a:stretch>
        </p:blipFill>
        <p:spPr>
          <a:xfrm>
            <a:off x="3295650" y="2152650"/>
            <a:ext cx="5600700" cy="2552700"/>
          </a:xfrm>
          <a:prstGeom prst="rect">
            <a:avLst/>
          </a:prstGeom>
        </p:spPr>
      </p:pic>
    </p:spTree>
    <p:extLst>
      <p:ext uri="{BB962C8B-B14F-4D97-AF65-F5344CB8AC3E}">
        <p14:creationId xmlns:p14="http://schemas.microsoft.com/office/powerpoint/2010/main" val="6548266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p:txBody>
          <a:bodyPr>
            <a:normAutofit fontScale="90000"/>
          </a:bodyPr>
          <a:lstStyle/>
          <a:p>
            <a:r>
              <a:rPr lang="en-US" dirty="0"/>
              <a:t>Getting to Pump CFGs: Part 2 of 4</a:t>
            </a:r>
          </a:p>
        </p:txBody>
      </p:sp>
      <p:pic>
        <p:nvPicPr>
          <p:cNvPr id="4" name="Picture 3">
            <a:extLst>
              <a:ext uri="{FF2B5EF4-FFF2-40B4-BE49-F238E27FC236}">
                <a16:creationId xmlns:a16="http://schemas.microsoft.com/office/drawing/2014/main" id="{D33BF150-EA7C-DD4E-95A9-2EF010770339}"/>
              </a:ext>
            </a:extLst>
          </p:cNvPr>
          <p:cNvPicPr>
            <a:picLocks noChangeAspect="1"/>
          </p:cNvPicPr>
          <p:nvPr/>
        </p:nvPicPr>
        <p:blipFill>
          <a:blip r:embed="rId2"/>
          <a:stretch>
            <a:fillRect/>
          </a:stretch>
        </p:blipFill>
        <p:spPr>
          <a:xfrm>
            <a:off x="0" y="1507836"/>
            <a:ext cx="12192000" cy="3842327"/>
          </a:xfrm>
          <a:prstGeom prst="rect">
            <a:avLst/>
          </a:prstGeom>
        </p:spPr>
      </p:pic>
    </p:spTree>
    <p:extLst>
      <p:ext uri="{BB962C8B-B14F-4D97-AF65-F5344CB8AC3E}">
        <p14:creationId xmlns:p14="http://schemas.microsoft.com/office/powerpoint/2010/main" val="2936190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3655" y="1122363"/>
            <a:ext cx="11590638" cy="2387600"/>
          </a:xfrm>
        </p:spPr>
        <p:txBody>
          <a:bodyPr>
            <a:normAutofit/>
          </a:bodyPr>
          <a:lstStyle/>
          <a:p>
            <a:r>
              <a:rPr lang="en-US" sz="3200" dirty="0"/>
              <a:t>The idea was spurred by this paper from 2014</a:t>
            </a:r>
            <a:br>
              <a:rPr lang="en-US" sz="3200" dirty="0"/>
            </a:br>
            <a:r>
              <a:rPr lang="en-US" sz="3200" dirty="0"/>
              <a:t>Data-Parallel Finite-State Machines</a:t>
            </a:r>
          </a:p>
        </p:txBody>
      </p:sp>
      <p:sp>
        <p:nvSpPr>
          <p:cNvPr id="3" name="Subtitle 2"/>
          <p:cNvSpPr>
            <a:spLocks noGrp="1"/>
          </p:cNvSpPr>
          <p:nvPr>
            <p:ph type="subTitle" idx="1"/>
          </p:nvPr>
        </p:nvSpPr>
        <p:spPr/>
        <p:txBody>
          <a:bodyPr>
            <a:normAutofit fontScale="77500" lnSpcReduction="20000"/>
          </a:bodyPr>
          <a:lstStyle/>
          <a:p>
            <a:r>
              <a:rPr lang="en-US" dirty="0"/>
              <a:t>Todd Mytkowicz, </a:t>
            </a:r>
            <a:r>
              <a:rPr lang="en-US" dirty="0" err="1"/>
              <a:t>Madanlal</a:t>
            </a:r>
            <a:r>
              <a:rPr lang="en-US" dirty="0"/>
              <a:t> Musuvathi, and Wolfram Schulte</a:t>
            </a:r>
          </a:p>
          <a:p>
            <a:r>
              <a:rPr lang="en-US" dirty="0"/>
              <a:t>Microsoft Research</a:t>
            </a:r>
          </a:p>
          <a:p>
            <a:r>
              <a:rPr lang="en-US" dirty="0">
                <a:solidFill>
                  <a:srgbClr val="FF0000"/>
                </a:solidFill>
              </a:rPr>
              <a:t>Research published in ASPLOS 2014 </a:t>
            </a:r>
          </a:p>
          <a:p>
            <a:r>
              <a:rPr lang="en-US" dirty="0">
                <a:solidFill>
                  <a:srgbClr val="0070C0"/>
                </a:solidFill>
              </a:rPr>
              <a:t>Has spurred considerable research since then </a:t>
            </a:r>
          </a:p>
          <a:p>
            <a:r>
              <a:rPr lang="en-US" dirty="0">
                <a:solidFill>
                  <a:srgbClr val="0070C0"/>
                </a:solidFill>
              </a:rPr>
              <a:t>(even in </a:t>
            </a:r>
            <a:r>
              <a:rPr lang="en-US" dirty="0" err="1">
                <a:solidFill>
                  <a:srgbClr val="0070C0"/>
                </a:solidFill>
              </a:rPr>
              <a:t>PPoPP</a:t>
            </a:r>
            <a:r>
              <a:rPr lang="en-US" dirty="0">
                <a:solidFill>
                  <a:srgbClr val="0070C0"/>
                </a:solidFill>
              </a:rPr>
              <a:t> 2020, San Diego, that I just attended)</a:t>
            </a:r>
          </a:p>
        </p:txBody>
      </p:sp>
    </p:spTree>
    <p:extLst>
      <p:ext uri="{BB962C8B-B14F-4D97-AF65-F5344CB8AC3E}">
        <p14:creationId xmlns:p14="http://schemas.microsoft.com/office/powerpoint/2010/main" val="40613040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p:txBody>
          <a:bodyPr>
            <a:normAutofit fontScale="90000"/>
          </a:bodyPr>
          <a:lstStyle/>
          <a:p>
            <a:r>
              <a:rPr lang="en-US" dirty="0"/>
              <a:t>Getting to Pump CFGs: Part 3 of 4</a:t>
            </a:r>
          </a:p>
        </p:txBody>
      </p:sp>
      <p:pic>
        <p:nvPicPr>
          <p:cNvPr id="4" name="Picture 3">
            <a:extLst>
              <a:ext uri="{FF2B5EF4-FFF2-40B4-BE49-F238E27FC236}">
                <a16:creationId xmlns:a16="http://schemas.microsoft.com/office/drawing/2014/main" id="{33DB3F17-9020-814E-8643-042330983BBB}"/>
              </a:ext>
            </a:extLst>
          </p:cNvPr>
          <p:cNvPicPr>
            <a:picLocks noChangeAspect="1"/>
          </p:cNvPicPr>
          <p:nvPr/>
        </p:nvPicPr>
        <p:blipFill>
          <a:blip r:embed="rId2"/>
          <a:stretch>
            <a:fillRect/>
          </a:stretch>
        </p:blipFill>
        <p:spPr>
          <a:xfrm>
            <a:off x="0" y="1929599"/>
            <a:ext cx="12192000" cy="2998801"/>
          </a:xfrm>
          <a:prstGeom prst="rect">
            <a:avLst/>
          </a:prstGeom>
        </p:spPr>
      </p:pic>
    </p:spTree>
    <p:extLst>
      <p:ext uri="{BB962C8B-B14F-4D97-AF65-F5344CB8AC3E}">
        <p14:creationId xmlns:p14="http://schemas.microsoft.com/office/powerpoint/2010/main" val="20603433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p:txBody>
          <a:bodyPr>
            <a:normAutofit fontScale="90000"/>
          </a:bodyPr>
          <a:lstStyle/>
          <a:p>
            <a:r>
              <a:rPr lang="en-US" dirty="0"/>
              <a:t>Getting to Pump CFGs: Part 4 of 4</a:t>
            </a:r>
          </a:p>
        </p:txBody>
      </p:sp>
      <p:pic>
        <p:nvPicPr>
          <p:cNvPr id="4" name="Picture 3">
            <a:extLst>
              <a:ext uri="{FF2B5EF4-FFF2-40B4-BE49-F238E27FC236}">
                <a16:creationId xmlns:a16="http://schemas.microsoft.com/office/drawing/2014/main" id="{25E06715-1FE7-B24B-9A24-29884BBD3D7C}"/>
              </a:ext>
            </a:extLst>
          </p:cNvPr>
          <p:cNvPicPr>
            <a:picLocks noChangeAspect="1"/>
          </p:cNvPicPr>
          <p:nvPr/>
        </p:nvPicPr>
        <p:blipFill>
          <a:blip r:embed="rId2"/>
          <a:stretch>
            <a:fillRect/>
          </a:stretch>
        </p:blipFill>
        <p:spPr>
          <a:xfrm>
            <a:off x="1943100" y="2216150"/>
            <a:ext cx="8305800" cy="2425700"/>
          </a:xfrm>
          <a:prstGeom prst="rect">
            <a:avLst/>
          </a:prstGeom>
        </p:spPr>
      </p:pic>
    </p:spTree>
    <p:extLst>
      <p:ext uri="{BB962C8B-B14F-4D97-AF65-F5344CB8AC3E}">
        <p14:creationId xmlns:p14="http://schemas.microsoft.com/office/powerpoint/2010/main" val="11744720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p:txBody>
          <a:bodyPr>
            <a:normAutofit fontScale="90000"/>
          </a:bodyPr>
          <a:lstStyle/>
          <a:p>
            <a:r>
              <a:rPr lang="en-US" dirty="0"/>
              <a:t>Summary of Example</a:t>
            </a:r>
          </a:p>
        </p:txBody>
      </p:sp>
      <p:pic>
        <p:nvPicPr>
          <p:cNvPr id="4" name="Picture 3">
            <a:extLst>
              <a:ext uri="{FF2B5EF4-FFF2-40B4-BE49-F238E27FC236}">
                <a16:creationId xmlns:a16="http://schemas.microsoft.com/office/drawing/2014/main" id="{60304ED9-DA8A-3849-B86A-275BE6E27604}"/>
              </a:ext>
            </a:extLst>
          </p:cNvPr>
          <p:cNvPicPr>
            <a:picLocks noChangeAspect="1"/>
          </p:cNvPicPr>
          <p:nvPr/>
        </p:nvPicPr>
        <p:blipFill>
          <a:blip r:embed="rId2"/>
          <a:stretch>
            <a:fillRect/>
          </a:stretch>
        </p:blipFill>
        <p:spPr>
          <a:xfrm>
            <a:off x="785191" y="983412"/>
            <a:ext cx="10621617" cy="5762596"/>
          </a:xfrm>
          <a:prstGeom prst="rect">
            <a:avLst/>
          </a:prstGeom>
        </p:spPr>
      </p:pic>
    </p:spTree>
    <p:extLst>
      <p:ext uri="{BB962C8B-B14F-4D97-AF65-F5344CB8AC3E}">
        <p14:creationId xmlns:p14="http://schemas.microsoft.com/office/powerpoint/2010/main" val="10160270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p:txBody>
          <a:bodyPr>
            <a:normAutofit fontScale="90000"/>
          </a:bodyPr>
          <a:lstStyle/>
          <a:p>
            <a:r>
              <a:rPr lang="en-US" dirty="0"/>
              <a:t>CFL PL in Pictures</a:t>
            </a:r>
          </a:p>
        </p:txBody>
      </p:sp>
      <p:pic>
        <p:nvPicPr>
          <p:cNvPr id="4" name="Picture 3">
            <a:extLst>
              <a:ext uri="{FF2B5EF4-FFF2-40B4-BE49-F238E27FC236}">
                <a16:creationId xmlns:a16="http://schemas.microsoft.com/office/drawing/2014/main" id="{2B86EBF2-3142-DE4D-89E6-C5317657DDE6}"/>
              </a:ext>
            </a:extLst>
          </p:cNvPr>
          <p:cNvPicPr>
            <a:picLocks noChangeAspect="1"/>
          </p:cNvPicPr>
          <p:nvPr/>
        </p:nvPicPr>
        <p:blipFill>
          <a:blip r:embed="rId2"/>
          <a:stretch>
            <a:fillRect/>
          </a:stretch>
        </p:blipFill>
        <p:spPr>
          <a:xfrm>
            <a:off x="6239566" y="0"/>
            <a:ext cx="6272696" cy="6858000"/>
          </a:xfrm>
          <a:prstGeom prst="rect">
            <a:avLst/>
          </a:prstGeom>
        </p:spPr>
      </p:pic>
    </p:spTree>
    <p:extLst>
      <p:ext uri="{BB962C8B-B14F-4D97-AF65-F5344CB8AC3E}">
        <p14:creationId xmlns:p14="http://schemas.microsoft.com/office/powerpoint/2010/main" val="41031225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p:txBody>
          <a:bodyPr>
            <a:normAutofit fontScale="90000"/>
          </a:bodyPr>
          <a:lstStyle/>
          <a:p>
            <a:r>
              <a:rPr lang="en-US" dirty="0"/>
              <a:t>The CFL PL finally! (pictures)</a:t>
            </a:r>
          </a:p>
        </p:txBody>
      </p:sp>
      <p:pic>
        <p:nvPicPr>
          <p:cNvPr id="4" name="Picture 3">
            <a:extLst>
              <a:ext uri="{FF2B5EF4-FFF2-40B4-BE49-F238E27FC236}">
                <a16:creationId xmlns:a16="http://schemas.microsoft.com/office/drawing/2014/main" id="{6B6A6191-A6E8-9D48-8641-1DBF593DEA22}"/>
              </a:ext>
            </a:extLst>
          </p:cNvPr>
          <p:cNvPicPr>
            <a:picLocks noChangeAspect="1"/>
          </p:cNvPicPr>
          <p:nvPr/>
        </p:nvPicPr>
        <p:blipFill>
          <a:blip r:embed="rId2"/>
          <a:stretch>
            <a:fillRect/>
          </a:stretch>
        </p:blipFill>
        <p:spPr>
          <a:xfrm>
            <a:off x="0" y="2085813"/>
            <a:ext cx="12192000" cy="2686373"/>
          </a:xfrm>
          <a:prstGeom prst="rect">
            <a:avLst/>
          </a:prstGeom>
        </p:spPr>
      </p:pic>
    </p:spTree>
    <p:extLst>
      <p:ext uri="{BB962C8B-B14F-4D97-AF65-F5344CB8AC3E}">
        <p14:creationId xmlns:p14="http://schemas.microsoft.com/office/powerpoint/2010/main" val="14628617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p:txBody>
          <a:bodyPr>
            <a:normAutofit fontScale="90000"/>
          </a:bodyPr>
          <a:lstStyle/>
          <a:p>
            <a:r>
              <a:rPr lang="en-US" dirty="0"/>
              <a:t>The CFL PL finally! (words)</a:t>
            </a:r>
          </a:p>
        </p:txBody>
      </p:sp>
      <p:pic>
        <p:nvPicPr>
          <p:cNvPr id="4" name="Picture 3">
            <a:extLst>
              <a:ext uri="{FF2B5EF4-FFF2-40B4-BE49-F238E27FC236}">
                <a16:creationId xmlns:a16="http://schemas.microsoft.com/office/drawing/2014/main" id="{FF66E4AF-2AEE-9F47-9F0E-D54CAF254F10}"/>
              </a:ext>
            </a:extLst>
          </p:cNvPr>
          <p:cNvPicPr>
            <a:picLocks noChangeAspect="1"/>
          </p:cNvPicPr>
          <p:nvPr/>
        </p:nvPicPr>
        <p:blipFill>
          <a:blip r:embed="rId2"/>
          <a:stretch>
            <a:fillRect/>
          </a:stretch>
        </p:blipFill>
        <p:spPr>
          <a:xfrm>
            <a:off x="0" y="1183167"/>
            <a:ext cx="12192000" cy="5406065"/>
          </a:xfrm>
          <a:prstGeom prst="rect">
            <a:avLst/>
          </a:prstGeom>
        </p:spPr>
      </p:pic>
    </p:spTree>
    <p:extLst>
      <p:ext uri="{BB962C8B-B14F-4D97-AF65-F5344CB8AC3E}">
        <p14:creationId xmlns:p14="http://schemas.microsoft.com/office/powerpoint/2010/main" val="2334230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New</a:t>
            </a:r>
            <a:r>
              <a:rPr lang="en-US" dirty="0"/>
              <a:t> method to break data dependencies</a:t>
            </a:r>
          </a:p>
        </p:txBody>
      </p:sp>
      <p:sp>
        <p:nvSpPr>
          <p:cNvPr id="4" name="Content Placeholder 3"/>
          <p:cNvSpPr>
            <a:spLocks noGrp="1"/>
          </p:cNvSpPr>
          <p:nvPr>
            <p:ph idx="1"/>
          </p:nvPr>
        </p:nvSpPr>
        <p:spPr>
          <a:xfrm>
            <a:off x="838200" y="2651887"/>
            <a:ext cx="10515600" cy="4090433"/>
          </a:xfrm>
        </p:spPr>
        <p:txBody>
          <a:bodyPr>
            <a:normAutofit/>
          </a:bodyPr>
          <a:lstStyle/>
          <a:p>
            <a:r>
              <a:rPr lang="en-US" dirty="0"/>
              <a:t>Preserves program semantics</a:t>
            </a:r>
          </a:p>
          <a:p>
            <a:r>
              <a:rPr lang="en-US" dirty="0"/>
              <a:t>Does not use speculation</a:t>
            </a:r>
          </a:p>
          <a:p>
            <a:r>
              <a:rPr lang="en-US" dirty="0"/>
              <a:t>Generalizes to other domains, but this talk focuses on FSM</a:t>
            </a:r>
          </a:p>
          <a:p>
            <a:endParaRPr lang="en-US" dirty="0"/>
          </a:p>
          <a:p>
            <a:endParaRPr lang="en-US" dirty="0"/>
          </a:p>
        </p:txBody>
      </p:sp>
    </p:spTree>
    <p:extLst>
      <p:ext uri="{BB962C8B-B14F-4D97-AF65-F5344CB8AC3E}">
        <p14:creationId xmlns:p14="http://schemas.microsoft.com/office/powerpoint/2010/main" val="1018774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FSMs contain an important class of algorithms</a:t>
            </a:r>
          </a:p>
        </p:txBody>
      </p:sp>
      <p:sp>
        <p:nvSpPr>
          <p:cNvPr id="3" name="Content Placeholder 2"/>
          <p:cNvSpPr>
            <a:spLocks noGrp="1"/>
          </p:cNvSpPr>
          <p:nvPr>
            <p:ph idx="1"/>
          </p:nvPr>
        </p:nvSpPr>
        <p:spPr/>
        <p:txBody>
          <a:bodyPr/>
          <a:lstStyle/>
          <a:p>
            <a:r>
              <a:rPr lang="en-US" dirty="0"/>
              <a:t>Unstructured text (e.g., regex matching or </a:t>
            </a:r>
            <a:r>
              <a:rPr lang="en-US" dirty="0" err="1"/>
              <a:t>lexing</a:t>
            </a:r>
            <a:r>
              <a:rPr lang="en-US" dirty="0"/>
              <a:t>)</a:t>
            </a:r>
          </a:p>
          <a:p>
            <a:r>
              <a:rPr lang="en-US" dirty="0"/>
              <a:t>Natural language processing (e.g., Speech Recognition)</a:t>
            </a:r>
          </a:p>
          <a:p>
            <a:r>
              <a:rPr lang="en-US" dirty="0"/>
              <a:t>Dictionary based decoding (e.g., Huffman decoding)</a:t>
            </a:r>
          </a:p>
          <a:p>
            <a:r>
              <a:rPr lang="en-US" dirty="0"/>
              <a:t>Text encoding / decoding (e.g., UTF8)</a:t>
            </a:r>
          </a:p>
          <a:p>
            <a:pPr marL="0" indent="0">
              <a:buNone/>
            </a:pPr>
            <a:endParaRPr lang="en-US" dirty="0"/>
          </a:p>
        </p:txBody>
      </p:sp>
      <p:sp>
        <p:nvSpPr>
          <p:cNvPr id="4" name="Rectangle 3"/>
          <p:cNvSpPr/>
          <p:nvPr/>
        </p:nvSpPr>
        <p:spPr>
          <a:xfrm>
            <a:off x="990600" y="5315635"/>
            <a:ext cx="10236200" cy="830997"/>
          </a:xfrm>
          <a:prstGeom prst="rect">
            <a:avLst/>
          </a:prstGeom>
        </p:spPr>
        <p:txBody>
          <a:bodyPr wrap="square">
            <a:spAutoFit/>
          </a:bodyPr>
          <a:lstStyle/>
          <a:p>
            <a:r>
              <a:rPr lang="en-US" sz="2400" dirty="0"/>
              <a:t>Want parallel versions to all these problems, particularly in the context of large amounts of data</a:t>
            </a:r>
          </a:p>
        </p:txBody>
      </p:sp>
    </p:spTree>
    <p:extLst>
      <p:ext uri="{BB962C8B-B14F-4D97-AF65-F5344CB8AC3E}">
        <p14:creationId xmlns:p14="http://schemas.microsoft.com/office/powerpoint/2010/main" val="4293454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62"/>
          <p:cNvGrpSpPr/>
          <p:nvPr/>
        </p:nvGrpSpPr>
        <p:grpSpPr>
          <a:xfrm>
            <a:off x="2627870" y="649595"/>
            <a:ext cx="6886832" cy="2244641"/>
            <a:chOff x="1589902" y="1053249"/>
            <a:chExt cx="6886832" cy="2244641"/>
          </a:xfrm>
        </p:grpSpPr>
        <p:grpSp>
          <p:nvGrpSpPr>
            <p:cNvPr id="17" name="Group 16"/>
            <p:cNvGrpSpPr/>
            <p:nvPr/>
          </p:nvGrpSpPr>
          <p:grpSpPr>
            <a:xfrm>
              <a:off x="1589902" y="1053249"/>
              <a:ext cx="807308" cy="1566383"/>
              <a:chOff x="1589902" y="1053249"/>
              <a:chExt cx="807308" cy="1566383"/>
            </a:xfrm>
          </p:grpSpPr>
          <mc:AlternateContent xmlns:mc="http://schemas.openxmlformats.org/markup-compatibility/2006" xmlns:a14="http://schemas.microsoft.com/office/drawing/2010/main">
            <mc:Choice Requires="a14">
              <p:sp>
                <p:nvSpPr>
                  <p:cNvPr id="4" name="Oval 3"/>
                  <p:cNvSpPr/>
                  <p:nvPr/>
                </p:nvSpPr>
                <p:spPr>
                  <a:xfrm>
                    <a:off x="1589902" y="1771135"/>
                    <a:ext cx="807308" cy="84849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sz="24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𝑆</m:t>
                              </m:r>
                            </m:e>
                            <m:sub>
                              <m:r>
                                <a:rPr lang="en-US" sz="24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sub>
                          </m:sSub>
                        </m:oMath>
                      </m:oMathPara>
                    </a14:m>
                    <a:endParaRPr lang="en-US" dirty="0">
                      <a:ln w="0"/>
                      <a:solidFill>
                        <a:schemeClr val="tx1"/>
                      </a:solidFill>
                      <a:effectLst>
                        <a:outerShdw blurRad="38100" dist="19050" dir="2700000" algn="tl" rotWithShape="0">
                          <a:schemeClr val="dk1">
                            <a:alpha val="40000"/>
                          </a:schemeClr>
                        </a:outerShdw>
                      </a:effectLst>
                    </a:endParaRPr>
                  </a:p>
                </p:txBody>
              </p:sp>
            </mc:Choice>
            <mc:Fallback xmlns="">
              <p:sp>
                <p:nvSpPr>
                  <p:cNvPr id="4" name="Oval 3"/>
                  <p:cNvSpPr>
                    <a:spLocks noRot="1" noChangeAspect="1" noMove="1" noResize="1" noEditPoints="1" noAdjustHandles="1" noChangeArrowheads="1" noChangeShapeType="1" noTextEdit="1"/>
                  </p:cNvSpPr>
                  <p:nvPr/>
                </p:nvSpPr>
                <p:spPr>
                  <a:xfrm>
                    <a:off x="1589902" y="1771135"/>
                    <a:ext cx="807308" cy="848497"/>
                  </a:xfrm>
                  <a:prstGeom prst="ellipse">
                    <a:avLst/>
                  </a:prstGeom>
                  <a:blipFill rotWithShape="0">
                    <a:blip r:embed="rId3"/>
                    <a:stretch>
                      <a:fillRect/>
                    </a:stretch>
                  </a:blipFill>
                </p:spPr>
                <p:txBody>
                  <a:bodyPr/>
                  <a:lstStyle/>
                  <a:p>
                    <a:r>
                      <a:rPr lang="en-US">
                        <a:noFill/>
                      </a:rPr>
                      <a:t> </a:t>
                    </a:r>
                  </a:p>
                </p:txBody>
              </p:sp>
            </mc:Fallback>
          </mc:AlternateContent>
          <p:cxnSp>
            <p:nvCxnSpPr>
              <p:cNvPr id="8" name="Curved Connector 7"/>
              <p:cNvCxnSpPr>
                <a:stCxn id="4" idx="1"/>
                <a:endCxn id="4" idx="7"/>
              </p:cNvCxnSpPr>
              <p:nvPr/>
            </p:nvCxnSpPr>
            <p:spPr>
              <a:xfrm rot="5400000" flipH="1" flipV="1">
                <a:off x="1993556" y="1609969"/>
                <a:ext cx="12700" cy="570852"/>
              </a:xfrm>
              <a:prstGeom prst="curvedConnector3">
                <a:avLst>
                  <a:gd name="adj1" fmla="val 4529780"/>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826358" y="1053249"/>
                <a:ext cx="570852" cy="369332"/>
              </a:xfrm>
              <a:prstGeom prst="rect">
                <a:avLst/>
              </a:prstGeom>
              <a:noFill/>
            </p:spPr>
            <p:txBody>
              <a:bodyPr wrap="square" rtlCol="0">
                <a:spAutoFit/>
              </a:bodyPr>
              <a:lstStyle/>
              <a:p>
                <a:r>
                  <a:rPr lang="en-US" dirty="0"/>
                  <a:t>*x</a:t>
                </a:r>
              </a:p>
            </p:txBody>
          </p:sp>
        </p:grpSp>
        <p:grpSp>
          <p:nvGrpSpPr>
            <p:cNvPr id="18" name="Group 17"/>
            <p:cNvGrpSpPr/>
            <p:nvPr/>
          </p:nvGrpSpPr>
          <p:grpSpPr>
            <a:xfrm>
              <a:off x="3389870" y="1053249"/>
              <a:ext cx="807308" cy="1566383"/>
              <a:chOff x="1589902" y="1053249"/>
              <a:chExt cx="807308" cy="1566383"/>
            </a:xfrm>
          </p:grpSpPr>
          <mc:AlternateContent xmlns:mc="http://schemas.openxmlformats.org/markup-compatibility/2006" xmlns:a14="http://schemas.microsoft.com/office/drawing/2010/main">
            <mc:Choice Requires="a14">
              <p:sp>
                <p:nvSpPr>
                  <p:cNvPr id="19" name="Oval 18"/>
                  <p:cNvSpPr/>
                  <p:nvPr/>
                </p:nvSpPr>
                <p:spPr>
                  <a:xfrm>
                    <a:off x="1589902" y="1771135"/>
                    <a:ext cx="807308" cy="84849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sz="24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𝑆</m:t>
                              </m:r>
                            </m:e>
                            <m:sub>
                              <m:r>
                                <a:rPr lang="en-US" sz="24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m:t>
                              </m:r>
                            </m:sub>
                          </m:sSub>
                        </m:oMath>
                      </m:oMathPara>
                    </a14:m>
                    <a:endParaRPr lang="en-US" dirty="0">
                      <a:ln w="0"/>
                      <a:solidFill>
                        <a:schemeClr val="tx1"/>
                      </a:solidFill>
                      <a:effectLst>
                        <a:outerShdw blurRad="38100" dist="19050" dir="2700000" algn="tl" rotWithShape="0">
                          <a:schemeClr val="dk1">
                            <a:alpha val="40000"/>
                          </a:schemeClr>
                        </a:outerShdw>
                      </a:effectLst>
                    </a:endParaRPr>
                  </a:p>
                </p:txBody>
              </p:sp>
            </mc:Choice>
            <mc:Fallback xmlns="">
              <p:sp>
                <p:nvSpPr>
                  <p:cNvPr id="19" name="Oval 18"/>
                  <p:cNvSpPr>
                    <a:spLocks noRot="1" noChangeAspect="1" noMove="1" noResize="1" noEditPoints="1" noAdjustHandles="1" noChangeArrowheads="1" noChangeShapeType="1" noTextEdit="1"/>
                  </p:cNvSpPr>
                  <p:nvPr/>
                </p:nvSpPr>
                <p:spPr>
                  <a:xfrm>
                    <a:off x="1589902" y="1771135"/>
                    <a:ext cx="807308" cy="848497"/>
                  </a:xfrm>
                  <a:prstGeom prst="ellipse">
                    <a:avLst/>
                  </a:prstGeom>
                  <a:blipFill rotWithShape="0">
                    <a:blip r:embed="rId4"/>
                    <a:stretch>
                      <a:fillRect/>
                    </a:stretch>
                  </a:blipFill>
                </p:spPr>
                <p:txBody>
                  <a:bodyPr/>
                  <a:lstStyle/>
                  <a:p>
                    <a:r>
                      <a:rPr lang="en-US">
                        <a:noFill/>
                      </a:rPr>
                      <a:t> </a:t>
                    </a:r>
                  </a:p>
                </p:txBody>
              </p:sp>
            </mc:Fallback>
          </mc:AlternateContent>
          <p:cxnSp>
            <p:nvCxnSpPr>
              <p:cNvPr id="20" name="Curved Connector 19"/>
              <p:cNvCxnSpPr>
                <a:stCxn id="19" idx="1"/>
                <a:endCxn id="19" idx="7"/>
              </p:cNvCxnSpPr>
              <p:nvPr/>
            </p:nvCxnSpPr>
            <p:spPr>
              <a:xfrm rot="5400000" flipH="1" flipV="1">
                <a:off x="1993556" y="1609969"/>
                <a:ext cx="12700" cy="570852"/>
              </a:xfrm>
              <a:prstGeom prst="curvedConnector3">
                <a:avLst>
                  <a:gd name="adj1" fmla="val 4529780"/>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826358" y="1053249"/>
                <a:ext cx="570852" cy="369332"/>
              </a:xfrm>
              <a:prstGeom prst="rect">
                <a:avLst/>
              </a:prstGeom>
              <a:noFill/>
            </p:spPr>
            <p:txBody>
              <a:bodyPr wrap="square" rtlCol="0">
                <a:spAutoFit/>
              </a:bodyPr>
              <a:lstStyle/>
              <a:p>
                <a:r>
                  <a:rPr lang="en-US" dirty="0"/>
                  <a:t>/</a:t>
                </a:r>
              </a:p>
            </p:txBody>
          </p:sp>
        </p:grpSp>
        <p:cxnSp>
          <p:nvCxnSpPr>
            <p:cNvPr id="23" name="Curved Connector 22"/>
            <p:cNvCxnSpPr>
              <a:stCxn id="4" idx="7"/>
              <a:endCxn id="19" idx="1"/>
            </p:cNvCxnSpPr>
            <p:nvPr/>
          </p:nvCxnSpPr>
          <p:spPr>
            <a:xfrm rot="5400000" flipH="1" flipV="1">
              <a:off x="2893540" y="1280837"/>
              <a:ext cx="12700" cy="1229116"/>
            </a:xfrm>
            <a:prstGeom prst="curvedConnector3">
              <a:avLst>
                <a:gd name="adj1" fmla="val 277842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19" idx="3"/>
              <a:endCxn id="4" idx="5"/>
            </p:cNvCxnSpPr>
            <p:nvPr/>
          </p:nvCxnSpPr>
          <p:spPr>
            <a:xfrm rot="5400000">
              <a:off x="2893540" y="1880814"/>
              <a:ext cx="12700" cy="1229116"/>
            </a:xfrm>
            <a:prstGeom prst="curvedConnector3">
              <a:avLst>
                <a:gd name="adj1" fmla="val 2778425"/>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765472" y="1239300"/>
              <a:ext cx="570852" cy="369332"/>
            </a:xfrm>
            <a:prstGeom prst="rect">
              <a:avLst/>
            </a:prstGeom>
            <a:noFill/>
          </p:spPr>
          <p:txBody>
            <a:bodyPr wrap="square" rtlCol="0">
              <a:spAutoFit/>
            </a:bodyPr>
            <a:lstStyle/>
            <a:p>
              <a:r>
                <a:rPr lang="en-US" dirty="0"/>
                <a:t>/</a:t>
              </a:r>
            </a:p>
          </p:txBody>
        </p:sp>
        <p:sp>
          <p:nvSpPr>
            <p:cNvPr id="35" name="TextBox 34"/>
            <p:cNvSpPr txBox="1"/>
            <p:nvPr/>
          </p:nvSpPr>
          <p:spPr>
            <a:xfrm>
              <a:off x="2756729" y="2501913"/>
              <a:ext cx="570852" cy="369332"/>
            </a:xfrm>
            <a:prstGeom prst="rect">
              <a:avLst/>
            </a:prstGeom>
            <a:noFill/>
          </p:spPr>
          <p:txBody>
            <a:bodyPr wrap="square" rtlCol="0">
              <a:spAutoFit/>
            </a:bodyPr>
            <a:lstStyle/>
            <a:p>
              <a:r>
                <a:rPr lang="en-US" dirty="0"/>
                <a:t>x</a:t>
              </a:r>
            </a:p>
          </p:txBody>
        </p:sp>
        <p:grpSp>
          <p:nvGrpSpPr>
            <p:cNvPr id="36" name="Group 35"/>
            <p:cNvGrpSpPr/>
            <p:nvPr/>
          </p:nvGrpSpPr>
          <p:grpSpPr>
            <a:xfrm>
              <a:off x="5869458" y="1053249"/>
              <a:ext cx="807308" cy="1566383"/>
              <a:chOff x="1589902" y="1053249"/>
              <a:chExt cx="807308" cy="1566383"/>
            </a:xfrm>
          </p:grpSpPr>
          <mc:AlternateContent xmlns:mc="http://schemas.openxmlformats.org/markup-compatibility/2006" xmlns:a14="http://schemas.microsoft.com/office/drawing/2010/main">
            <mc:Choice Requires="a14">
              <p:sp>
                <p:nvSpPr>
                  <p:cNvPr id="37" name="Oval 36"/>
                  <p:cNvSpPr/>
                  <p:nvPr/>
                </p:nvSpPr>
                <p:spPr>
                  <a:xfrm>
                    <a:off x="1589902" y="1771135"/>
                    <a:ext cx="807308" cy="84849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sz="24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𝑆</m:t>
                              </m:r>
                            </m:e>
                            <m:sub>
                              <m:r>
                                <a:rPr lang="en-US" sz="24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sub>
                          </m:sSub>
                        </m:oMath>
                      </m:oMathPara>
                    </a14:m>
                    <a:endParaRPr lang="en-US" dirty="0">
                      <a:ln w="0"/>
                      <a:solidFill>
                        <a:schemeClr val="tx1"/>
                      </a:solidFill>
                      <a:effectLst>
                        <a:outerShdw blurRad="38100" dist="19050" dir="2700000" algn="tl" rotWithShape="0">
                          <a:schemeClr val="dk1">
                            <a:alpha val="40000"/>
                          </a:schemeClr>
                        </a:outerShdw>
                      </a:effectLst>
                    </a:endParaRPr>
                  </a:p>
                </p:txBody>
              </p:sp>
            </mc:Choice>
            <mc:Fallback xmlns="">
              <p:sp>
                <p:nvSpPr>
                  <p:cNvPr id="37" name="Oval 36"/>
                  <p:cNvSpPr>
                    <a:spLocks noRot="1" noChangeAspect="1" noMove="1" noResize="1" noEditPoints="1" noAdjustHandles="1" noChangeArrowheads="1" noChangeShapeType="1" noTextEdit="1"/>
                  </p:cNvSpPr>
                  <p:nvPr/>
                </p:nvSpPr>
                <p:spPr>
                  <a:xfrm>
                    <a:off x="1589902" y="1771135"/>
                    <a:ext cx="807308" cy="848497"/>
                  </a:xfrm>
                  <a:prstGeom prst="ellipse">
                    <a:avLst/>
                  </a:prstGeom>
                  <a:blipFill rotWithShape="0">
                    <a:blip r:embed="rId5"/>
                    <a:stretch>
                      <a:fillRect/>
                    </a:stretch>
                  </a:blipFill>
                </p:spPr>
                <p:txBody>
                  <a:bodyPr/>
                  <a:lstStyle/>
                  <a:p>
                    <a:r>
                      <a:rPr lang="en-US">
                        <a:noFill/>
                      </a:rPr>
                      <a:t> </a:t>
                    </a:r>
                  </a:p>
                </p:txBody>
              </p:sp>
            </mc:Fallback>
          </mc:AlternateContent>
          <p:cxnSp>
            <p:nvCxnSpPr>
              <p:cNvPr id="38" name="Curved Connector 37"/>
              <p:cNvCxnSpPr>
                <a:stCxn id="37" idx="1"/>
                <a:endCxn id="37" idx="7"/>
              </p:cNvCxnSpPr>
              <p:nvPr/>
            </p:nvCxnSpPr>
            <p:spPr>
              <a:xfrm rot="5400000" flipH="1" flipV="1">
                <a:off x="1993556" y="1609969"/>
                <a:ext cx="12700" cy="570852"/>
              </a:xfrm>
              <a:prstGeom prst="curvedConnector3">
                <a:avLst>
                  <a:gd name="adj1" fmla="val 452978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826358" y="1053249"/>
                <a:ext cx="570852" cy="369332"/>
              </a:xfrm>
              <a:prstGeom prst="rect">
                <a:avLst/>
              </a:prstGeom>
              <a:noFill/>
            </p:spPr>
            <p:txBody>
              <a:bodyPr wrap="square" rtlCol="0">
                <a:spAutoFit/>
              </a:bodyPr>
              <a:lstStyle/>
              <a:p>
                <a:r>
                  <a:rPr lang="en-US" dirty="0"/>
                  <a:t>/x</a:t>
                </a:r>
              </a:p>
            </p:txBody>
          </p:sp>
        </p:grpSp>
        <p:grpSp>
          <p:nvGrpSpPr>
            <p:cNvPr id="40" name="Group 39"/>
            <p:cNvGrpSpPr/>
            <p:nvPr/>
          </p:nvGrpSpPr>
          <p:grpSpPr>
            <a:xfrm>
              <a:off x="7669426" y="1053249"/>
              <a:ext cx="807308" cy="1566383"/>
              <a:chOff x="1589902" y="1053249"/>
              <a:chExt cx="807308" cy="1566383"/>
            </a:xfrm>
          </p:grpSpPr>
          <mc:AlternateContent xmlns:mc="http://schemas.openxmlformats.org/markup-compatibility/2006" xmlns:a14="http://schemas.microsoft.com/office/drawing/2010/main">
            <mc:Choice Requires="a14">
              <p:sp>
                <p:nvSpPr>
                  <p:cNvPr id="41" name="Oval 40"/>
                  <p:cNvSpPr/>
                  <p:nvPr/>
                </p:nvSpPr>
                <p:spPr>
                  <a:xfrm>
                    <a:off x="1589902" y="1771135"/>
                    <a:ext cx="807308" cy="84849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sz="24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𝑆</m:t>
                              </m:r>
                            </m:e>
                            <m:sub>
                              <m:r>
                                <a:rPr lang="en-US" sz="24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3</m:t>
                              </m:r>
                            </m:sub>
                          </m:sSub>
                        </m:oMath>
                      </m:oMathPara>
                    </a14:m>
                    <a:endParaRPr lang="en-US" dirty="0">
                      <a:ln w="0"/>
                      <a:solidFill>
                        <a:schemeClr val="tx1"/>
                      </a:solidFill>
                      <a:effectLst>
                        <a:outerShdw blurRad="38100" dist="19050" dir="2700000" algn="tl" rotWithShape="0">
                          <a:schemeClr val="dk1">
                            <a:alpha val="40000"/>
                          </a:schemeClr>
                        </a:outerShdw>
                      </a:effectLst>
                    </a:endParaRPr>
                  </a:p>
                </p:txBody>
              </p:sp>
            </mc:Choice>
            <mc:Fallback xmlns="">
              <p:sp>
                <p:nvSpPr>
                  <p:cNvPr id="41" name="Oval 40"/>
                  <p:cNvSpPr>
                    <a:spLocks noRot="1" noChangeAspect="1" noMove="1" noResize="1" noEditPoints="1" noAdjustHandles="1" noChangeArrowheads="1" noChangeShapeType="1" noTextEdit="1"/>
                  </p:cNvSpPr>
                  <p:nvPr/>
                </p:nvSpPr>
                <p:spPr>
                  <a:xfrm>
                    <a:off x="1589902" y="1771135"/>
                    <a:ext cx="807308" cy="848497"/>
                  </a:xfrm>
                  <a:prstGeom prst="ellipse">
                    <a:avLst/>
                  </a:prstGeom>
                  <a:blipFill rotWithShape="0">
                    <a:blip r:embed="rId6"/>
                    <a:stretch>
                      <a:fillRect/>
                    </a:stretch>
                  </a:blipFill>
                </p:spPr>
                <p:txBody>
                  <a:bodyPr/>
                  <a:lstStyle/>
                  <a:p>
                    <a:r>
                      <a:rPr lang="en-US">
                        <a:noFill/>
                      </a:rPr>
                      <a:t> </a:t>
                    </a:r>
                  </a:p>
                </p:txBody>
              </p:sp>
            </mc:Fallback>
          </mc:AlternateContent>
          <p:cxnSp>
            <p:nvCxnSpPr>
              <p:cNvPr id="42" name="Curved Connector 41"/>
              <p:cNvCxnSpPr>
                <a:stCxn id="41" idx="1"/>
                <a:endCxn id="41" idx="7"/>
              </p:cNvCxnSpPr>
              <p:nvPr/>
            </p:nvCxnSpPr>
            <p:spPr>
              <a:xfrm rot="5400000" flipH="1" flipV="1">
                <a:off x="1993556" y="1609969"/>
                <a:ext cx="12700" cy="570852"/>
              </a:xfrm>
              <a:prstGeom prst="curvedConnector3">
                <a:avLst>
                  <a:gd name="adj1" fmla="val 4529780"/>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826358" y="1053249"/>
                <a:ext cx="570852" cy="369332"/>
              </a:xfrm>
              <a:prstGeom prst="rect">
                <a:avLst/>
              </a:prstGeom>
              <a:noFill/>
            </p:spPr>
            <p:txBody>
              <a:bodyPr wrap="square" rtlCol="0">
                <a:spAutoFit/>
              </a:bodyPr>
              <a:lstStyle/>
              <a:p>
                <a:r>
                  <a:rPr lang="en-US" dirty="0"/>
                  <a:t>*</a:t>
                </a:r>
              </a:p>
            </p:txBody>
          </p:sp>
        </p:grpSp>
        <p:cxnSp>
          <p:nvCxnSpPr>
            <p:cNvPr id="44" name="Curved Connector 43"/>
            <p:cNvCxnSpPr>
              <a:stCxn id="37" idx="7"/>
              <a:endCxn id="41" idx="1"/>
            </p:cNvCxnSpPr>
            <p:nvPr/>
          </p:nvCxnSpPr>
          <p:spPr>
            <a:xfrm rot="5400000" flipH="1" flipV="1">
              <a:off x="7173096" y="1280837"/>
              <a:ext cx="12700" cy="1229116"/>
            </a:xfrm>
            <a:prstGeom prst="curvedConnector3">
              <a:avLst>
                <a:gd name="adj1" fmla="val 277842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p:cNvCxnSpPr>
              <a:stCxn id="41" idx="3"/>
              <a:endCxn id="37" idx="5"/>
            </p:cNvCxnSpPr>
            <p:nvPr/>
          </p:nvCxnSpPr>
          <p:spPr>
            <a:xfrm rot="5400000">
              <a:off x="7173096" y="1880814"/>
              <a:ext cx="12700" cy="1229116"/>
            </a:xfrm>
            <a:prstGeom prst="curvedConnector3">
              <a:avLst>
                <a:gd name="adj1" fmla="val 2778425"/>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045028" y="1239300"/>
              <a:ext cx="570852" cy="369332"/>
            </a:xfrm>
            <a:prstGeom prst="rect">
              <a:avLst/>
            </a:prstGeom>
            <a:noFill/>
          </p:spPr>
          <p:txBody>
            <a:bodyPr wrap="square" rtlCol="0">
              <a:spAutoFit/>
            </a:bodyPr>
            <a:lstStyle/>
            <a:p>
              <a:r>
                <a:rPr lang="en-US" dirty="0"/>
                <a:t>*</a:t>
              </a:r>
            </a:p>
          </p:txBody>
        </p:sp>
        <p:sp>
          <p:nvSpPr>
            <p:cNvPr id="47" name="TextBox 46"/>
            <p:cNvSpPr txBox="1"/>
            <p:nvPr/>
          </p:nvSpPr>
          <p:spPr>
            <a:xfrm>
              <a:off x="7036285" y="2501913"/>
              <a:ext cx="570852" cy="369332"/>
            </a:xfrm>
            <a:prstGeom prst="rect">
              <a:avLst/>
            </a:prstGeom>
            <a:noFill/>
          </p:spPr>
          <p:txBody>
            <a:bodyPr wrap="square" rtlCol="0">
              <a:spAutoFit/>
            </a:bodyPr>
            <a:lstStyle/>
            <a:p>
              <a:r>
                <a:rPr lang="en-US" dirty="0"/>
                <a:t>x</a:t>
              </a:r>
            </a:p>
          </p:txBody>
        </p:sp>
        <p:cxnSp>
          <p:nvCxnSpPr>
            <p:cNvPr id="48" name="Curved Connector 47"/>
            <p:cNvCxnSpPr>
              <a:stCxn id="19" idx="6"/>
              <a:endCxn id="37" idx="2"/>
            </p:cNvCxnSpPr>
            <p:nvPr/>
          </p:nvCxnSpPr>
          <p:spPr>
            <a:xfrm>
              <a:off x="4197178" y="2195384"/>
              <a:ext cx="1672280" cy="127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852332" y="1901745"/>
              <a:ext cx="570852" cy="369332"/>
            </a:xfrm>
            <a:prstGeom prst="rect">
              <a:avLst/>
            </a:prstGeom>
            <a:noFill/>
          </p:spPr>
          <p:txBody>
            <a:bodyPr wrap="square" rtlCol="0">
              <a:spAutoFit/>
            </a:bodyPr>
            <a:lstStyle/>
            <a:p>
              <a:r>
                <a:rPr lang="en-US" dirty="0"/>
                <a:t>*</a:t>
              </a:r>
            </a:p>
          </p:txBody>
        </p:sp>
        <p:cxnSp>
          <p:nvCxnSpPr>
            <p:cNvPr id="58" name="Curved Connector 57"/>
            <p:cNvCxnSpPr>
              <a:stCxn id="41" idx="4"/>
              <a:endCxn id="4" idx="4"/>
            </p:cNvCxnSpPr>
            <p:nvPr/>
          </p:nvCxnSpPr>
          <p:spPr>
            <a:xfrm rot="5400000">
              <a:off x="5033318" y="-420130"/>
              <a:ext cx="12700" cy="6079524"/>
            </a:xfrm>
            <a:prstGeom prst="curvedConnector3">
              <a:avLst>
                <a:gd name="adj1" fmla="val 4848654"/>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4852332" y="2928558"/>
              <a:ext cx="570852" cy="369332"/>
            </a:xfrm>
            <a:prstGeom prst="rect">
              <a:avLst/>
            </a:prstGeom>
            <a:noFill/>
          </p:spPr>
          <p:txBody>
            <a:bodyPr wrap="square" rtlCol="0">
              <a:spAutoFit/>
            </a:bodyPr>
            <a:lstStyle/>
            <a:p>
              <a:r>
                <a:rPr lang="en-US" dirty="0"/>
                <a:t>/</a:t>
              </a:r>
            </a:p>
          </p:txBody>
        </p:sp>
      </p:grpSp>
      <mc:AlternateContent xmlns:mc="http://schemas.openxmlformats.org/markup-compatibility/2006" xmlns:a14="http://schemas.microsoft.com/office/drawing/2010/main">
        <mc:Choice Requires="a14">
          <p:graphicFrame>
            <p:nvGraphicFramePr>
              <p:cNvPr id="64" name="Table 63"/>
              <p:cNvGraphicFramePr>
                <a:graphicFrameLocks noGrp="1"/>
              </p:cNvGraphicFramePr>
              <p:nvPr/>
            </p:nvGraphicFramePr>
            <p:xfrm>
              <a:off x="2245384" y="3517641"/>
              <a:ext cx="1808736" cy="1854200"/>
            </p:xfrm>
            <a:graphic>
              <a:graphicData uri="http://schemas.openxmlformats.org/drawingml/2006/table">
                <a:tbl>
                  <a:tblPr firstRow="1" bandRow="1">
                    <a:tableStyleId>{5C22544A-7EE6-4342-B048-85BDC9FD1C3A}</a:tableStyleId>
                  </a:tblPr>
                  <a:tblGrid>
                    <a:gridCol w="452184">
                      <a:extLst>
                        <a:ext uri="{9D8B030D-6E8A-4147-A177-3AD203B41FA5}">
                          <a16:colId xmlns:a16="http://schemas.microsoft.com/office/drawing/2014/main" val="20000"/>
                        </a:ext>
                      </a:extLst>
                    </a:gridCol>
                    <a:gridCol w="452184">
                      <a:extLst>
                        <a:ext uri="{9D8B030D-6E8A-4147-A177-3AD203B41FA5}">
                          <a16:colId xmlns:a16="http://schemas.microsoft.com/office/drawing/2014/main" val="20001"/>
                        </a:ext>
                      </a:extLst>
                    </a:gridCol>
                    <a:gridCol w="452184">
                      <a:extLst>
                        <a:ext uri="{9D8B030D-6E8A-4147-A177-3AD203B41FA5}">
                          <a16:colId xmlns:a16="http://schemas.microsoft.com/office/drawing/2014/main" val="20002"/>
                        </a:ext>
                      </a:extLst>
                    </a:gridCol>
                    <a:gridCol w="452184">
                      <a:extLst>
                        <a:ext uri="{9D8B030D-6E8A-4147-A177-3AD203B41FA5}">
                          <a16:colId xmlns:a16="http://schemas.microsoft.com/office/drawing/2014/main" val="20003"/>
                        </a:ext>
                      </a:extLst>
                    </a:gridCol>
                  </a:tblGrid>
                  <a:tr h="370840">
                    <a:tc>
                      <a:txBody>
                        <a:bodyPr/>
                        <a:lstStyle/>
                        <a:p>
                          <a:r>
                            <a:rPr lang="en-US" dirty="0"/>
                            <a:t>T</a:t>
                          </a:r>
                        </a:p>
                      </a:txBody>
                      <a:tcPr/>
                    </a:tc>
                    <a:tc>
                      <a:txBody>
                        <a:bodyPr/>
                        <a:lstStyle/>
                        <a:p>
                          <a:r>
                            <a:rPr lang="en-US" dirty="0"/>
                            <a:t>/</a:t>
                          </a:r>
                        </a:p>
                      </a:txBody>
                      <a:tcPr/>
                    </a:tc>
                    <a:tc>
                      <a:txBody>
                        <a:bodyPr/>
                        <a:lstStyle/>
                        <a:p>
                          <a:r>
                            <a:rPr lang="en-US" dirty="0"/>
                            <a:t>*</a:t>
                          </a:r>
                        </a:p>
                      </a:txBody>
                      <a:tcPr/>
                    </a:tc>
                    <a:tc>
                      <a:txBody>
                        <a:bodyPr/>
                        <a:lstStyle/>
                        <a:p>
                          <a:r>
                            <a:rPr lang="en-US" dirty="0"/>
                            <a:t>x</a:t>
                          </a:r>
                        </a:p>
                      </a:txBody>
                      <a:tcPr/>
                    </a:tc>
                    <a:extLst>
                      <a:ext uri="{0D108BD9-81ED-4DB2-BD59-A6C34878D82A}">
                        <a16:rowId xmlns:a16="http://schemas.microsoft.com/office/drawing/2014/main" val="10000"/>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𝑆</m:t>
                                    </m:r>
                                  </m:e>
                                  <m:sub>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𝑆</m:t>
                                    </m:r>
                                  </m:e>
                                  <m:sub>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𝑆</m:t>
                                    </m:r>
                                  </m:e>
                                  <m:sub>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𝑆</m:t>
                                    </m:r>
                                  </m:e>
                                  <m:sub>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sub>
                                </m:sSub>
                              </m:oMath>
                            </m:oMathPara>
                          </a14:m>
                          <a:endParaRPr lang="en-US" dirty="0"/>
                        </a:p>
                      </a:txBody>
                      <a:tcPr/>
                    </a:tc>
                    <a:extLst>
                      <a:ext uri="{0D108BD9-81ED-4DB2-BD59-A6C34878D82A}">
                        <a16:rowId xmlns:a16="http://schemas.microsoft.com/office/drawing/2014/main" val="1000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𝑆</m:t>
                                    </m:r>
                                  </m:e>
                                  <m:sub>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𝑆</m:t>
                                    </m:r>
                                  </m:e>
                                  <m:sub>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𝑆</m:t>
                                    </m:r>
                                  </m:e>
                                  <m:sub>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𝑆</m:t>
                                    </m:r>
                                  </m:e>
                                  <m:sub>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sub>
                                </m:sSub>
                              </m:oMath>
                            </m:oMathPara>
                          </a14:m>
                          <a:endParaRPr lang="en-US" dirty="0"/>
                        </a:p>
                      </a:txBody>
                      <a:tcPr/>
                    </a:tc>
                    <a:extLst>
                      <a:ext uri="{0D108BD9-81ED-4DB2-BD59-A6C34878D82A}">
                        <a16:rowId xmlns:a16="http://schemas.microsoft.com/office/drawing/2014/main" val="1000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𝑆</m:t>
                                    </m:r>
                                  </m:e>
                                  <m:sub>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𝑆</m:t>
                                    </m:r>
                                  </m:e>
                                  <m:sub>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𝑆</m:t>
                                    </m:r>
                                  </m:e>
                                  <m:sub>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3</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𝑆</m:t>
                                    </m:r>
                                  </m:e>
                                  <m:sub>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10003"/>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𝑆</m:t>
                                    </m:r>
                                  </m:e>
                                  <m:sub>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3</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𝑆</m:t>
                                    </m:r>
                                  </m:e>
                                  <m:sub>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𝑆</m:t>
                                    </m:r>
                                  </m:e>
                                  <m:sub>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3</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𝑆</m:t>
                                    </m:r>
                                  </m:e>
                                  <m:sub>
                                    <m:r>
                                      <a:rPr lang="en-US" sz="18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10004"/>
                      </a:ext>
                    </a:extLst>
                  </a:tr>
                </a:tbl>
              </a:graphicData>
            </a:graphic>
          </p:graphicFrame>
        </mc:Choice>
        <mc:Fallback xmlns="">
          <p:graphicFrame>
            <p:nvGraphicFramePr>
              <p:cNvPr id="64" name="Table 63"/>
              <p:cNvGraphicFramePr>
                <a:graphicFrameLocks noGrp="1"/>
              </p:cNvGraphicFramePr>
              <p:nvPr>
                <p:extLst>
                  <p:ext uri="{D42A27DB-BD31-4B8C-83A1-F6EECF244321}">
                    <p14:modId xmlns:p14="http://schemas.microsoft.com/office/powerpoint/2010/main" val="1473385792"/>
                  </p:ext>
                </p:extLst>
              </p:nvPr>
            </p:nvGraphicFramePr>
            <p:xfrm>
              <a:off x="2245384" y="3517641"/>
              <a:ext cx="1808736" cy="1854200"/>
            </p:xfrm>
            <a:graphic>
              <a:graphicData uri="http://schemas.openxmlformats.org/drawingml/2006/table">
                <a:tbl>
                  <a:tblPr firstRow="1" bandRow="1">
                    <a:tableStyleId>{5C22544A-7EE6-4342-B048-85BDC9FD1C3A}</a:tableStyleId>
                  </a:tblPr>
                  <a:tblGrid>
                    <a:gridCol w="452184"/>
                    <a:gridCol w="452184"/>
                    <a:gridCol w="452184"/>
                    <a:gridCol w="452184"/>
                  </a:tblGrid>
                  <a:tr h="370840">
                    <a:tc>
                      <a:txBody>
                        <a:bodyPr/>
                        <a:lstStyle/>
                        <a:p>
                          <a:r>
                            <a:rPr lang="en-US" dirty="0" smtClean="0"/>
                            <a:t>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x</a:t>
                          </a:r>
                          <a:endParaRPr lang="en-US" dirty="0"/>
                        </a:p>
                      </a:txBody>
                      <a:tcPr/>
                    </a:tc>
                  </a:tr>
                  <a:tr h="370840">
                    <a:tc>
                      <a:txBody>
                        <a:bodyPr/>
                        <a:lstStyle/>
                        <a:p>
                          <a:endParaRPr lang="en-US"/>
                        </a:p>
                      </a:txBody>
                      <a:tcPr>
                        <a:blipFill rotWithShape="0">
                          <a:blip r:embed="rId7"/>
                          <a:stretch>
                            <a:fillRect l="-1333" t="-108197" r="-302667" b="-303279"/>
                          </a:stretch>
                        </a:blipFill>
                      </a:tcPr>
                    </a:tc>
                    <a:tc>
                      <a:txBody>
                        <a:bodyPr/>
                        <a:lstStyle/>
                        <a:p>
                          <a:endParaRPr lang="en-US"/>
                        </a:p>
                      </a:txBody>
                      <a:tcPr>
                        <a:blipFill rotWithShape="0">
                          <a:blip r:embed="rId7"/>
                          <a:stretch>
                            <a:fillRect l="-102703" t="-108197" r="-206757" b="-303279"/>
                          </a:stretch>
                        </a:blipFill>
                      </a:tcPr>
                    </a:tc>
                    <a:tc>
                      <a:txBody>
                        <a:bodyPr/>
                        <a:lstStyle/>
                        <a:p>
                          <a:endParaRPr lang="en-US"/>
                        </a:p>
                      </a:txBody>
                      <a:tcPr>
                        <a:blipFill rotWithShape="0">
                          <a:blip r:embed="rId7"/>
                          <a:stretch>
                            <a:fillRect l="-200000" t="-108197" r="-104000" b="-303279"/>
                          </a:stretch>
                        </a:blipFill>
                      </a:tcPr>
                    </a:tc>
                    <a:tc>
                      <a:txBody>
                        <a:bodyPr/>
                        <a:lstStyle/>
                        <a:p>
                          <a:endParaRPr lang="en-US"/>
                        </a:p>
                      </a:txBody>
                      <a:tcPr>
                        <a:blipFill rotWithShape="0">
                          <a:blip r:embed="rId7"/>
                          <a:stretch>
                            <a:fillRect l="-304054" t="-108197" r="-5405" b="-303279"/>
                          </a:stretch>
                        </a:blipFill>
                      </a:tcPr>
                    </a:tc>
                  </a:tr>
                  <a:tr h="370840">
                    <a:tc>
                      <a:txBody>
                        <a:bodyPr/>
                        <a:lstStyle/>
                        <a:p>
                          <a:endParaRPr lang="en-US"/>
                        </a:p>
                      </a:txBody>
                      <a:tcPr>
                        <a:blipFill rotWithShape="0">
                          <a:blip r:embed="rId7"/>
                          <a:stretch>
                            <a:fillRect l="-1333" t="-208197" r="-302667" b="-203279"/>
                          </a:stretch>
                        </a:blipFill>
                      </a:tcPr>
                    </a:tc>
                    <a:tc>
                      <a:txBody>
                        <a:bodyPr/>
                        <a:lstStyle/>
                        <a:p>
                          <a:endParaRPr lang="en-US"/>
                        </a:p>
                      </a:txBody>
                      <a:tcPr>
                        <a:blipFill rotWithShape="0">
                          <a:blip r:embed="rId7"/>
                          <a:stretch>
                            <a:fillRect l="-102703" t="-208197" r="-206757" b="-203279"/>
                          </a:stretch>
                        </a:blipFill>
                      </a:tcPr>
                    </a:tc>
                    <a:tc>
                      <a:txBody>
                        <a:bodyPr/>
                        <a:lstStyle/>
                        <a:p>
                          <a:endParaRPr lang="en-US"/>
                        </a:p>
                      </a:txBody>
                      <a:tcPr>
                        <a:blipFill rotWithShape="0">
                          <a:blip r:embed="rId7"/>
                          <a:stretch>
                            <a:fillRect l="-200000" t="-208197" r="-104000" b="-203279"/>
                          </a:stretch>
                        </a:blipFill>
                      </a:tcPr>
                    </a:tc>
                    <a:tc>
                      <a:txBody>
                        <a:bodyPr/>
                        <a:lstStyle/>
                        <a:p>
                          <a:endParaRPr lang="en-US"/>
                        </a:p>
                      </a:txBody>
                      <a:tcPr>
                        <a:blipFill rotWithShape="0">
                          <a:blip r:embed="rId7"/>
                          <a:stretch>
                            <a:fillRect l="-304054" t="-208197" r="-5405" b="-203279"/>
                          </a:stretch>
                        </a:blipFill>
                      </a:tcPr>
                    </a:tc>
                  </a:tr>
                  <a:tr h="370840">
                    <a:tc>
                      <a:txBody>
                        <a:bodyPr/>
                        <a:lstStyle/>
                        <a:p>
                          <a:endParaRPr lang="en-US"/>
                        </a:p>
                      </a:txBody>
                      <a:tcPr>
                        <a:blipFill rotWithShape="0">
                          <a:blip r:embed="rId7"/>
                          <a:stretch>
                            <a:fillRect l="-1333" t="-308197" r="-302667" b="-103279"/>
                          </a:stretch>
                        </a:blipFill>
                      </a:tcPr>
                    </a:tc>
                    <a:tc>
                      <a:txBody>
                        <a:bodyPr/>
                        <a:lstStyle/>
                        <a:p>
                          <a:endParaRPr lang="en-US"/>
                        </a:p>
                      </a:txBody>
                      <a:tcPr>
                        <a:blipFill rotWithShape="0">
                          <a:blip r:embed="rId7"/>
                          <a:stretch>
                            <a:fillRect l="-102703" t="-308197" r="-206757" b="-103279"/>
                          </a:stretch>
                        </a:blipFill>
                      </a:tcPr>
                    </a:tc>
                    <a:tc>
                      <a:txBody>
                        <a:bodyPr/>
                        <a:lstStyle/>
                        <a:p>
                          <a:endParaRPr lang="en-US"/>
                        </a:p>
                      </a:txBody>
                      <a:tcPr>
                        <a:blipFill rotWithShape="0">
                          <a:blip r:embed="rId7"/>
                          <a:stretch>
                            <a:fillRect l="-200000" t="-308197" r="-104000" b="-103279"/>
                          </a:stretch>
                        </a:blipFill>
                      </a:tcPr>
                    </a:tc>
                    <a:tc>
                      <a:txBody>
                        <a:bodyPr/>
                        <a:lstStyle/>
                        <a:p>
                          <a:endParaRPr lang="en-US"/>
                        </a:p>
                      </a:txBody>
                      <a:tcPr>
                        <a:blipFill rotWithShape="0">
                          <a:blip r:embed="rId7"/>
                          <a:stretch>
                            <a:fillRect l="-304054" t="-308197" r="-5405" b="-103279"/>
                          </a:stretch>
                        </a:blipFill>
                      </a:tcPr>
                    </a:tc>
                  </a:tr>
                  <a:tr h="370840">
                    <a:tc>
                      <a:txBody>
                        <a:bodyPr/>
                        <a:lstStyle/>
                        <a:p>
                          <a:endParaRPr lang="en-US"/>
                        </a:p>
                      </a:txBody>
                      <a:tcPr>
                        <a:blipFill rotWithShape="0">
                          <a:blip r:embed="rId7"/>
                          <a:stretch>
                            <a:fillRect l="-1333" t="-408197" r="-302667" b="-3279"/>
                          </a:stretch>
                        </a:blipFill>
                      </a:tcPr>
                    </a:tc>
                    <a:tc>
                      <a:txBody>
                        <a:bodyPr/>
                        <a:lstStyle/>
                        <a:p>
                          <a:endParaRPr lang="en-US"/>
                        </a:p>
                      </a:txBody>
                      <a:tcPr>
                        <a:blipFill rotWithShape="0">
                          <a:blip r:embed="rId7"/>
                          <a:stretch>
                            <a:fillRect l="-102703" t="-408197" r="-206757" b="-3279"/>
                          </a:stretch>
                        </a:blipFill>
                      </a:tcPr>
                    </a:tc>
                    <a:tc>
                      <a:txBody>
                        <a:bodyPr/>
                        <a:lstStyle/>
                        <a:p>
                          <a:endParaRPr lang="en-US"/>
                        </a:p>
                      </a:txBody>
                      <a:tcPr>
                        <a:blipFill rotWithShape="0">
                          <a:blip r:embed="rId7"/>
                          <a:stretch>
                            <a:fillRect l="-200000" t="-408197" r="-104000" b="-3279"/>
                          </a:stretch>
                        </a:blipFill>
                      </a:tcPr>
                    </a:tc>
                    <a:tc>
                      <a:txBody>
                        <a:bodyPr/>
                        <a:lstStyle/>
                        <a:p>
                          <a:endParaRPr lang="en-US"/>
                        </a:p>
                      </a:txBody>
                      <a:tcPr>
                        <a:blipFill rotWithShape="0">
                          <a:blip r:embed="rId7"/>
                          <a:stretch>
                            <a:fillRect l="-304054" t="-408197" r="-5405" b="-3279"/>
                          </a:stretch>
                        </a:blipFill>
                      </a:tcPr>
                    </a:tc>
                  </a:tr>
                </a:tbl>
              </a:graphicData>
            </a:graphic>
          </p:graphicFrame>
        </mc:Fallback>
      </mc:AlternateContent>
      <mc:AlternateContent xmlns:mc="http://schemas.openxmlformats.org/markup-compatibility/2006" xmlns:a14="http://schemas.microsoft.com/office/drawing/2010/main">
        <mc:Choice Requires="a14">
          <p:sp>
            <p:nvSpPr>
              <p:cNvPr id="65" name="Rectangle 64"/>
              <p:cNvSpPr/>
              <p:nvPr/>
            </p:nvSpPr>
            <p:spPr>
              <a:xfrm>
                <a:off x="5521873" y="4284094"/>
                <a:ext cx="6096000" cy="923330"/>
              </a:xfrm>
              <a:prstGeom prst="rect">
                <a:avLst/>
              </a:prstGeom>
            </p:spPr>
            <p:txBody>
              <a:bodyPr>
                <a:spAutoFit/>
              </a:bodyPr>
              <a:lstStyle/>
              <a:p>
                <a:r>
                  <a:rPr lang="en-US" dirty="0">
                    <a:solidFill>
                      <a:srgbClr val="000000"/>
                    </a:solidFill>
                    <a:highlight>
                      <a:srgbClr val="FFFFFF"/>
                    </a:highlight>
                    <a:latin typeface="Consolas" panose="020B0609020204030204" pitchFamily="49" charset="0"/>
                  </a:rPr>
                  <a:t>state = </a:t>
                </a:r>
                <a14:m>
                  <m:oMath xmlns:m="http://schemas.openxmlformats.org/officeDocument/2006/math">
                    <m:sSub>
                      <m:sSubPr>
                        <m:ctrlPr>
                          <a:rPr lang="en-US" i="1" dirty="0">
                            <a:ln w="0"/>
                            <a:effectLst>
                              <a:outerShdw blurRad="38100" dist="19050" dir="2700000" algn="tl" rotWithShape="0">
                                <a:schemeClr val="dk1">
                                  <a:alpha val="40000"/>
                                </a:schemeClr>
                              </a:outerShdw>
                            </a:effectLst>
                            <a:latin typeface="Cambria Math" panose="02040503050406030204" pitchFamily="18" charset="0"/>
                          </a:rPr>
                        </m:ctrlPr>
                      </m:sSubPr>
                      <m:e>
                        <m:r>
                          <a:rPr lang="en-US" i="1" dirty="0">
                            <a:ln w="0"/>
                            <a:effectLst>
                              <a:outerShdw blurRad="38100" dist="19050" dir="2700000" algn="tl" rotWithShape="0">
                                <a:schemeClr val="dk1">
                                  <a:alpha val="40000"/>
                                </a:schemeClr>
                              </a:outerShdw>
                            </a:effectLst>
                            <a:latin typeface="Cambria Math" panose="02040503050406030204" pitchFamily="18" charset="0"/>
                          </a:rPr>
                          <m:t>𝑆</m:t>
                        </m:r>
                      </m:e>
                      <m:sub>
                        <m:r>
                          <a:rPr lang="en-US" i="1" dirty="0">
                            <a:ln w="0"/>
                            <a:effectLst>
                              <a:outerShdw blurRad="38100" dist="19050" dir="2700000" algn="tl" rotWithShape="0">
                                <a:schemeClr val="dk1">
                                  <a:alpha val="40000"/>
                                </a:schemeClr>
                              </a:outerShdw>
                            </a:effectLst>
                            <a:latin typeface="Cambria Math" panose="02040503050406030204" pitchFamily="18" charset="0"/>
                          </a:rPr>
                          <m:t>0</m:t>
                        </m:r>
                      </m:sub>
                    </m:sSub>
                  </m:oMath>
                </a14:m>
                <a:r>
                  <a:rPr lang="en-US" dirty="0">
                    <a:solidFill>
                      <a:srgbClr val="000000"/>
                    </a:solidFill>
                    <a:highlight>
                      <a:srgbClr val="FFFFFF"/>
                    </a:highlight>
                    <a:latin typeface="Consolas" panose="020B0609020204030204" pitchFamily="49" charset="0"/>
                  </a:rPr>
                  <a:t>;</a:t>
                </a:r>
              </a:p>
              <a:p>
                <a:r>
                  <a:rPr lang="en-US" dirty="0" err="1">
                    <a:solidFill>
                      <a:schemeClr val="accent1">
                        <a:lumMod val="50000"/>
                      </a:schemeClr>
                    </a:solidFill>
                    <a:highlight>
                      <a:srgbClr val="FFFFFF"/>
                    </a:highlight>
                    <a:latin typeface="Consolas" panose="020B0609020204030204" pitchFamily="49" charset="0"/>
                  </a:rPr>
                  <a:t>foreach</a:t>
                </a:r>
                <a:r>
                  <a:rPr lang="en-US" dirty="0">
                    <a:solidFill>
                      <a:srgbClr val="000000"/>
                    </a:solidFill>
                    <a:highlight>
                      <a:srgbClr val="FFFFFF"/>
                    </a:highlight>
                    <a:latin typeface="Consolas" panose="020B0609020204030204" pitchFamily="49" charset="0"/>
                  </a:rPr>
                  <a:t>(input in)</a:t>
                </a:r>
              </a:p>
              <a:p>
                <a:r>
                  <a:rPr lang="en-US" dirty="0">
                    <a:solidFill>
                      <a:srgbClr val="000000"/>
                    </a:solidFill>
                    <a:highlight>
                      <a:srgbClr val="FFFFFF"/>
                    </a:highlight>
                    <a:latin typeface="Consolas" panose="020B0609020204030204" pitchFamily="49" charset="0"/>
                  </a:rPr>
                  <a:t>  state = T[in][state];</a:t>
                </a:r>
              </a:p>
            </p:txBody>
          </p:sp>
        </mc:Choice>
        <mc:Fallback xmlns="">
          <p:sp>
            <p:nvSpPr>
              <p:cNvPr id="65" name="Rectangle 64"/>
              <p:cNvSpPr>
                <a:spLocks noRot="1" noChangeAspect="1" noMove="1" noResize="1" noEditPoints="1" noAdjustHandles="1" noChangeArrowheads="1" noChangeShapeType="1" noTextEdit="1"/>
              </p:cNvSpPr>
              <p:nvPr/>
            </p:nvSpPr>
            <p:spPr>
              <a:xfrm>
                <a:off x="5521873" y="4284094"/>
                <a:ext cx="6096000" cy="923330"/>
              </a:xfrm>
              <a:prstGeom prst="rect">
                <a:avLst/>
              </a:prstGeom>
              <a:blipFill rotWithShape="0">
                <a:blip r:embed="rId8"/>
                <a:stretch>
                  <a:fillRect l="-900" t="-3974" b="-9934"/>
                </a:stretch>
              </a:blipFill>
            </p:spPr>
            <p:txBody>
              <a:bodyPr/>
              <a:lstStyle/>
              <a:p>
                <a:r>
                  <a:rPr lang="en-US">
                    <a:noFill/>
                  </a:rPr>
                  <a:t> </a:t>
                </a:r>
              </a:p>
            </p:txBody>
          </p:sp>
        </mc:Fallback>
      </mc:AlternateContent>
      <p:sp>
        <p:nvSpPr>
          <p:cNvPr id="67" name="TextBox 66"/>
          <p:cNvSpPr txBox="1"/>
          <p:nvPr/>
        </p:nvSpPr>
        <p:spPr>
          <a:xfrm>
            <a:off x="2627870" y="5974737"/>
            <a:ext cx="7638375" cy="461665"/>
          </a:xfrm>
          <a:prstGeom prst="rect">
            <a:avLst/>
          </a:prstGeom>
          <a:noFill/>
        </p:spPr>
        <p:txBody>
          <a:bodyPr wrap="square" rtlCol="0">
            <a:spAutoFit/>
          </a:bodyPr>
          <a:lstStyle/>
          <a:p>
            <a:r>
              <a:rPr lang="en-US" sz="2400" dirty="0"/>
              <a:t>Data Dependence limits ILP, SIMD, and multicore parallelism</a:t>
            </a:r>
          </a:p>
        </p:txBody>
      </p:sp>
    </p:spTree>
    <p:extLst>
      <p:ext uri="{BB962C8B-B14F-4D97-AF65-F5344CB8AC3E}">
        <p14:creationId xmlns:p14="http://schemas.microsoft.com/office/powerpoint/2010/main" val="852562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UTF-8 Encoding</a:t>
            </a:r>
          </a:p>
        </p:txBody>
      </p:sp>
    </p:spTree>
    <p:extLst>
      <p:ext uri="{BB962C8B-B14F-4D97-AF65-F5344CB8AC3E}">
        <p14:creationId xmlns:p14="http://schemas.microsoft.com/office/powerpoint/2010/main" val="3330397786"/>
      </p:ext>
    </p:extLst>
  </p:cSld>
  <p:clrMapOvr>
    <a:masterClrMapping/>
  </p:clrMapOvr>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15870</TotalTime>
  <Words>3020</Words>
  <Application>Microsoft Macintosh PowerPoint</Application>
  <PresentationFormat>Widescreen</PresentationFormat>
  <Paragraphs>513</Paragraphs>
  <Slides>55</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Calibri</vt:lpstr>
      <vt:lpstr>Cambria Math</vt:lpstr>
      <vt:lpstr>Consolas</vt:lpstr>
      <vt:lpstr>Helvetica</vt:lpstr>
      <vt:lpstr>Trebuchet MS</vt:lpstr>
      <vt:lpstr>Office Theme</vt:lpstr>
      <vt:lpstr>CS 3100, Models of Computation, Spring 20, Lec16</vt:lpstr>
      <vt:lpstr>Motivations for studying DFA and PDA</vt:lpstr>
      <vt:lpstr>PowerPoint Presentation</vt:lpstr>
      <vt:lpstr>Talk in PPoPP 2020 on FSM !!</vt:lpstr>
      <vt:lpstr>The idea was spurred by this paper from 2014 Data-Parallel Finite-State Machines</vt:lpstr>
      <vt:lpstr>New method to break data dependencies</vt:lpstr>
      <vt:lpstr>FSMs contain an important class of algorithms</vt:lpstr>
      <vt:lpstr>PowerPoint Presentation</vt:lpstr>
      <vt:lpstr>Demo UTF-8 Encoding</vt:lpstr>
      <vt:lpstr>Breaking data dependences with enumeration</vt:lpstr>
      <vt:lpstr>Intuition: Exploit convergence in enumeration</vt:lpstr>
      <vt:lpstr>Back to what we are studying now</vt:lpstr>
      <vt:lpstr>Context-free Grammars (CFG)</vt:lpstr>
      <vt:lpstr>The language of a CFG</vt:lpstr>
      <vt:lpstr>Context-free Grammars: Derivation Sequences</vt:lpstr>
      <vt:lpstr>Goals of Grammar Design</vt:lpstr>
      <vt:lpstr>Grammar Desiderata</vt:lpstr>
      <vt:lpstr>Summary: Properties of good grammars</vt:lpstr>
      <vt:lpstr>Arguing Consistency: Induction on CFG </vt:lpstr>
      <vt:lpstr>Arguing Consistency: Induction on CFG </vt:lpstr>
      <vt:lpstr>Arguing Consistency: Testing your knowledge</vt:lpstr>
      <vt:lpstr>Completeness: Equal number of a’s and b’s</vt:lpstr>
      <vt:lpstr>Completeness: Equal number of a’s and b’s</vt:lpstr>
      <vt:lpstr>Arguing Completeness (in general)</vt:lpstr>
      <vt:lpstr>Arguing Completeness: Hill/Valley Plots</vt:lpstr>
      <vt:lpstr>Arguing Completeness: Hill/Valley Plots</vt:lpstr>
      <vt:lpstr>Arguing Completeness: Hill/Valley Plots</vt:lpstr>
      <vt:lpstr>Arguing Completeness: Hill/Valley Plots</vt:lpstr>
      <vt:lpstr>Arguing Completeness: Hill/Valley Plots</vt:lpstr>
      <vt:lpstr>Arguing Completeness: Hill/Valley Plots</vt:lpstr>
      <vt:lpstr>Argue for “starts with a, ends with b”</vt:lpstr>
      <vt:lpstr>Another example to test your understanding</vt:lpstr>
      <vt:lpstr>#1 &gt; #0</vt:lpstr>
      <vt:lpstr>Consistency/Completeness proof for #a = 2 . #b</vt:lpstr>
      <vt:lpstr>Grammars vs. Ambiguity</vt:lpstr>
      <vt:lpstr>Ambiguity and Disambiguation</vt:lpstr>
      <vt:lpstr>Ambiguity sometimes possible to eliminate</vt:lpstr>
      <vt:lpstr>In general….</vt:lpstr>
      <vt:lpstr>Inherently Ambiguous CF Languages</vt:lpstr>
      <vt:lpstr>DFA are a special case of CFGs…</vt:lpstr>
      <vt:lpstr>DFA and CFGs describing them</vt:lpstr>
      <vt:lpstr>DFA via CFG: Purely Right Linear CFGs</vt:lpstr>
      <vt:lpstr>Purely Left Linear CFGs “are reversed DFA”</vt:lpstr>
      <vt:lpstr>Obtaining Purely L. Lin. from Purely R. Lin.</vt:lpstr>
      <vt:lpstr>Mixed Linearity is NOT Guaranteed Regular!</vt:lpstr>
      <vt:lpstr>Which are CFL and which aren’t? (intuitively)</vt:lpstr>
      <vt:lpstr>How to prove that a language is NOT a CFL?</vt:lpstr>
      <vt:lpstr>Getting to Pump CFGs: Part 1 of 4</vt:lpstr>
      <vt:lpstr>Getting to Pump CFGs: Part 2 of 4</vt:lpstr>
      <vt:lpstr>Getting to Pump CFGs: Part 3 of 4</vt:lpstr>
      <vt:lpstr>Getting to Pump CFGs: Part 4 of 4</vt:lpstr>
      <vt:lpstr>Summary of Example</vt:lpstr>
      <vt:lpstr>CFL PL in Pictures</vt:lpstr>
      <vt:lpstr>The CFL PL finally! (pictures)</vt:lpstr>
      <vt:lpstr>The CFL PL finally! (words)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rrr</dc:title>
  <dc:creator>Ganesh Gopalakrishnan</dc:creator>
  <cp:lastModifiedBy>Ganesh Gopalakrishnan</cp:lastModifiedBy>
  <cp:revision>454</cp:revision>
  <cp:lastPrinted>2018-09-12T17:40:35Z</cp:lastPrinted>
  <dcterms:created xsi:type="dcterms:W3CDTF">2017-08-23T19:27:01Z</dcterms:created>
  <dcterms:modified xsi:type="dcterms:W3CDTF">2020-02-26T19:56:47Z</dcterms:modified>
</cp:coreProperties>
</file>