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14" r:id="rId2"/>
    <p:sldId id="891" r:id="rId3"/>
    <p:sldId id="905" r:id="rId4"/>
    <p:sldId id="815" r:id="rId5"/>
    <p:sldId id="902" r:id="rId6"/>
    <p:sldId id="816" r:id="rId7"/>
    <p:sldId id="831" r:id="rId8"/>
    <p:sldId id="832" r:id="rId9"/>
    <p:sldId id="821" r:id="rId10"/>
    <p:sldId id="830" r:id="rId11"/>
    <p:sldId id="853" r:id="rId12"/>
    <p:sldId id="906" r:id="rId13"/>
    <p:sldId id="907" r:id="rId14"/>
    <p:sldId id="9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/>
    <p:restoredTop sz="93680"/>
  </p:normalViewPr>
  <p:slideViewPr>
    <p:cSldViewPr snapToGrid="0" snapToObjects="1">
      <p:cViewPr varScale="1">
        <p:scale>
          <a:sx n="116" d="100"/>
          <a:sy n="116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3975227" y="3412192"/>
            <a:ext cx="4315284" cy="38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: bit.ly/3100s20Syllabus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3100, Models of Computation, Spring 20, Lec15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CFL PL finally! (words)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6E4AF-2AEE-9F47-9F0E-D54CAF25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167"/>
            <a:ext cx="12192000" cy="54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Context-free Grammars (CFG)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8E7157-B403-F84B-A633-7293EE43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4" y="1137476"/>
            <a:ext cx="9564928" cy="55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5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1FE6-D82F-BD4B-BCBC-41DA1AF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complete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3DE1-9F03-9241-8B5D-8AAF4858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that </a:t>
            </a:r>
          </a:p>
          <a:p>
            <a:pPr marL="0" indent="0">
              <a:buNone/>
            </a:pPr>
            <a:r>
              <a:rPr lang="en-US" dirty="0"/>
              <a:t> { w w : w in Sigma* }  is not a CFL  but its complement is a CFL</a:t>
            </a:r>
          </a:p>
        </p:txBody>
      </p:sp>
    </p:spTree>
    <p:extLst>
      <p:ext uri="{BB962C8B-B14F-4D97-AF65-F5344CB8AC3E}">
        <p14:creationId xmlns:p14="http://schemas.microsoft.com/office/powerpoint/2010/main" val="221494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7E8F-5DE2-0F42-8EB0-4E9778D7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exercise on consistency and 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B01E-88C7-4840-94FE-B0418664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CFG</a:t>
            </a: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 -&gt; ( W S | ’’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W -&gt; ( W W |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language does S generate? Prove via </a:t>
            </a:r>
            <a:r>
              <a:rPr lang="en-US" dirty="0" err="1"/>
              <a:t>Consis</a:t>
            </a:r>
            <a:r>
              <a:rPr lang="en-US" dirty="0"/>
              <a:t>. </a:t>
            </a:r>
            <a:r>
              <a:rPr lang="en-US" dirty="0" err="1"/>
              <a:t>Compl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Consistency: State the consistency goals of S and W </a:t>
            </a:r>
          </a:p>
          <a:p>
            <a:pPr lvl="1"/>
            <a:r>
              <a:rPr lang="en-US" dirty="0"/>
              <a:t>Prove the consistency of S and 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Completenes</a:t>
            </a:r>
            <a:r>
              <a:rPr lang="en-US" dirty="0"/>
              <a:t>: State the completeness goals of S and 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Prove the completeness goals of S and 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4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7E8F-5DE2-0F42-8EB0-4E9778D7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Makeup Midterm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B01E-88C7-4840-94FE-B0418664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#1 &gt; #0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Draw hill-valley plots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Dissect the plot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Express as a CFG!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9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7813-695C-FE4F-B55B-4E987B46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1713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A1AE-4D89-054B-9B53-020A9499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DFA </a:t>
            </a:r>
            <a:r>
              <a:rPr lang="en-US" dirty="0">
                <a:sym typeface="Wingdings" pitchFamily="2" charset="2"/>
              </a:rPr>
              <a:t> Purely right-linear</a:t>
            </a:r>
          </a:p>
          <a:p>
            <a:r>
              <a:rPr lang="en-US" dirty="0">
                <a:sym typeface="Wingdings" pitchFamily="2" charset="2"/>
              </a:rPr>
              <a:t>Take purely right-linear productions and reverse each rule to obtain a purely left-linear production system</a:t>
            </a:r>
          </a:p>
          <a:p>
            <a:pPr lvl="1"/>
            <a:r>
              <a:rPr lang="en-US" dirty="0">
                <a:sym typeface="Wingdings" pitchFamily="2" charset="2"/>
              </a:rPr>
              <a:t>By doing so, we would have reversed the language of a DFA </a:t>
            </a:r>
          </a:p>
          <a:p>
            <a:pPr lvl="1"/>
            <a:r>
              <a:rPr lang="en-US" dirty="0">
                <a:sym typeface="Wingdings" pitchFamily="2" charset="2"/>
              </a:rPr>
              <a:t>This result (after reversal) is also regular</a:t>
            </a:r>
          </a:p>
          <a:p>
            <a:pPr lvl="1"/>
            <a:r>
              <a:rPr lang="en-US" dirty="0">
                <a:sym typeface="Wingdings" pitchFamily="2" charset="2"/>
              </a:rPr>
              <a:t>Thus we can argue that purely left-linear productions also denote regular languages</a:t>
            </a:r>
          </a:p>
          <a:p>
            <a:r>
              <a:rPr lang="en-US" dirty="0">
                <a:sym typeface="Wingdings" pitchFamily="2" charset="2"/>
              </a:rPr>
              <a:t>Thus, purely right-linear and purely left-linear productions denote regular languages</a:t>
            </a:r>
          </a:p>
          <a:p>
            <a:r>
              <a:rPr lang="en-US" dirty="0">
                <a:sym typeface="Wingdings" pitchFamily="2" charset="2"/>
              </a:rPr>
              <a:t>With mixed linearity, we don’t have this guarantee</a:t>
            </a:r>
          </a:p>
          <a:p>
            <a:pPr lvl="1"/>
            <a:r>
              <a:rPr lang="en-US" dirty="0">
                <a:sym typeface="Wingdings" pitchFamily="2" charset="2"/>
              </a:rPr>
              <a:t>S -&gt; ( A    | ‘’          </a:t>
            </a:r>
          </a:p>
          <a:p>
            <a:pPr lvl="1"/>
            <a:r>
              <a:rPr lang="en-US" dirty="0"/>
              <a:t>A -&gt; S )    | ‘’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7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7813-695C-FE4F-B55B-4E987B46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1713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A1AE-4D89-054B-9B53-020A9499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Consistency:</a:t>
            </a:r>
          </a:p>
          <a:p>
            <a:pPr lvl="1"/>
            <a:r>
              <a:rPr lang="en-US" dirty="0"/>
              <a:t>Are we producing ONLY legal strings?</a:t>
            </a:r>
          </a:p>
          <a:p>
            <a:pPr lvl="1"/>
            <a:r>
              <a:rPr lang="en-US" dirty="0"/>
              <a:t>S -&gt; a S b S | ‘’       as a single rule is consistent (it is not complete)</a:t>
            </a:r>
          </a:p>
          <a:p>
            <a:pPr lvl="1"/>
            <a:r>
              <a:rPr lang="en-US" dirty="0"/>
              <a:t>Proof by induction:</a:t>
            </a:r>
          </a:p>
          <a:p>
            <a:pPr lvl="2"/>
            <a:r>
              <a:rPr lang="en-US" dirty="0"/>
              <a:t>Assume that the RHS “S” are consistent; </a:t>
            </a:r>
            <a:r>
              <a:rPr lang="en-US" dirty="0" err="1"/>
              <a:t>showthat</a:t>
            </a:r>
            <a:r>
              <a:rPr lang="en-US" dirty="0"/>
              <a:t> the LHS “S” are consistent</a:t>
            </a:r>
          </a:p>
          <a:p>
            <a:r>
              <a:rPr lang="en-US" dirty="0"/>
              <a:t>Completeness:</a:t>
            </a:r>
          </a:p>
          <a:p>
            <a:pPr lvl="1"/>
            <a:r>
              <a:rPr lang="en-US" dirty="0"/>
              <a:t>Are we producing ALL legal strings?</a:t>
            </a:r>
          </a:p>
          <a:p>
            <a:pPr lvl="1"/>
            <a:r>
              <a:rPr lang="en-US" dirty="0"/>
              <a:t>S -&gt; a S b S | b S a S | ‘’      makes it complete for “equal a’s and b’s”</a:t>
            </a:r>
          </a:p>
          <a:p>
            <a:pPr lvl="2"/>
            <a:r>
              <a:rPr lang="en-US" dirty="0"/>
              <a:t>Assume that all strings of length &lt;= N and in the language of interest are derivable. Show that the next eligible length of stings are derivable</a:t>
            </a:r>
          </a:p>
          <a:p>
            <a:r>
              <a:rPr lang="en-US" dirty="0"/>
              <a:t>Proof by visualizing the strings</a:t>
            </a:r>
          </a:p>
          <a:p>
            <a:pPr lvl="1"/>
            <a:r>
              <a:rPr lang="en-US" dirty="0"/>
              <a:t>“hill/valley” plots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8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are CFL and which aren’t? (intuitively)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8FBAC-D960-D440-BB26-3A17F153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6" y="983412"/>
            <a:ext cx="10956787" cy="55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8CD6-CAF1-9D43-BD4A-099FE20A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prove that a language is NOT a CFL?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B4B2-D2F8-B54D-852A-EA62A03E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Pumping Lemma for CFLs!</a:t>
            </a:r>
          </a:p>
          <a:p>
            <a:r>
              <a:rPr lang="en-US" dirty="0"/>
              <a:t>Used to show that a given language is not context-free</a:t>
            </a:r>
          </a:p>
          <a:p>
            <a:r>
              <a:rPr lang="en-US" dirty="0"/>
              <a:t>Usage similar to the regular-language pumping lemma </a:t>
            </a:r>
          </a:p>
          <a:p>
            <a:r>
              <a:rPr lang="en-US" dirty="0"/>
              <a:t>The “pump” happens for a different reason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Long strings have tall parse trees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In any tall parse tree, some nonterminal repeats along a tree path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This gives us the opportunity to generate LONGER or SHORTER strings </a:t>
            </a:r>
          </a:p>
          <a:p>
            <a:pPr marL="914400" lvl="2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pPr lvl="1"/>
            <a:endParaRPr lang="en-US" dirty="0">
              <a:solidFill>
                <a:srgbClr val="0432FF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6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this CFG… let’s show the pump.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1AB30-7202-EA42-9D73-2AE87857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983412"/>
            <a:ext cx="5600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9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04ED9-DA8A-3849-B86A-275BE6E2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0" y="983411"/>
            <a:ext cx="8787258" cy="4767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DF4D94-6BA4-0941-8552-037C1FC00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43" y="983412"/>
            <a:ext cx="3103084" cy="14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CFL PL in Pictures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6EBF2-3142-DE4D-89E6-C5317657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66" y="0"/>
            <a:ext cx="6272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CFL PL finally! (pictures)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6191-A6E8-9D48-8641-1DBF593D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813"/>
            <a:ext cx="12192000" cy="26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15897</TotalTime>
  <Words>477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Trebuchet MS</vt:lpstr>
      <vt:lpstr>Office Theme</vt:lpstr>
      <vt:lpstr>CS 3100, Models of Computation, Spring 20, Lec15</vt:lpstr>
      <vt:lpstr>Recap</vt:lpstr>
      <vt:lpstr>Recap</vt:lpstr>
      <vt:lpstr>Which are CFL and which aren’t? (intuitively)</vt:lpstr>
      <vt:lpstr>How to prove that a language is NOT a CFL?</vt:lpstr>
      <vt:lpstr>Consider this CFG… let’s show the pump.</vt:lpstr>
      <vt:lpstr>Summary of Example</vt:lpstr>
      <vt:lpstr>CFL PL in Pictures</vt:lpstr>
      <vt:lpstr>The CFL PL finally! (pictures)</vt:lpstr>
      <vt:lpstr>The CFL PL finally! (words)</vt:lpstr>
      <vt:lpstr>Context-free Grammars (CFG)</vt:lpstr>
      <vt:lpstr>A complete exercise</vt:lpstr>
      <vt:lpstr>An exercise on consistency and completeness</vt:lpstr>
      <vt:lpstr>The Makeup Midterm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458</cp:revision>
  <cp:lastPrinted>2018-09-12T17:40:35Z</cp:lastPrinted>
  <dcterms:created xsi:type="dcterms:W3CDTF">2017-08-23T19:27:01Z</dcterms:created>
  <dcterms:modified xsi:type="dcterms:W3CDTF">2020-03-02T04:19:04Z</dcterms:modified>
</cp:coreProperties>
</file>