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4" r:id="rId2"/>
    <p:sldId id="922" r:id="rId3"/>
    <p:sldId id="937" r:id="rId4"/>
    <p:sldId id="932" r:id="rId5"/>
    <p:sldId id="933" r:id="rId6"/>
    <p:sldId id="931" r:id="rId7"/>
    <p:sldId id="934" r:id="rId8"/>
    <p:sldId id="935" r:id="rId9"/>
    <p:sldId id="936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23" r:id="rId18"/>
    <p:sldId id="945" r:id="rId19"/>
    <p:sldId id="946" r:id="rId20"/>
    <p:sldId id="947" r:id="rId21"/>
    <p:sldId id="948" r:id="rId22"/>
    <p:sldId id="949" r:id="rId23"/>
    <p:sldId id="950" r:id="rId24"/>
    <p:sldId id="95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4E8F00"/>
    <a:srgbClr val="9452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83"/>
    <p:restoredTop sz="93797"/>
  </p:normalViewPr>
  <p:slideViewPr>
    <p:cSldViewPr snapToGrid="0" snapToObjects="1">
      <p:cViewPr varScale="1">
        <p:scale>
          <a:sx n="80" d="100"/>
          <a:sy n="80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</a:t>
            </a:r>
            <a:r>
              <a:rPr lang="en-US" sz="3600" dirty="0" smtClean="0"/>
              <a:t>Spring 20, </a:t>
            </a:r>
            <a:r>
              <a:rPr lang="en-US" sz="3600" dirty="0" err="1"/>
              <a:t>Lec</a:t>
            </a:r>
            <a:r>
              <a:rPr lang="en-US" sz="3600"/>
              <a:t> </a:t>
            </a:r>
            <a:r>
              <a:rPr lang="en-US" sz="3600" smtClean="0"/>
              <a:t>15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bit.ly</a:t>
            </a:r>
            <a:r>
              <a:rPr lang="en-US" dirty="0" smtClean="0"/>
              <a:t>/3100s20Syllabus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18383"/>
            <a:ext cx="10515600" cy="462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PDA ex2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6" y="580571"/>
            <a:ext cx="9505308" cy="5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375103"/>
          </a:xfrm>
        </p:spPr>
        <p:txBody>
          <a:bodyPr>
            <a:normAutofit fontScale="90000"/>
          </a:bodyPr>
          <a:lstStyle/>
          <a:p>
            <a:r>
              <a:rPr lang="en-US" smtClean="0"/>
              <a:t>PDA ex3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4885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2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2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PDA ex4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3" y="-72571"/>
            <a:ext cx="838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86" y="161926"/>
            <a:ext cx="10515600" cy="404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PDA ex5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4" y="0"/>
            <a:ext cx="865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176440"/>
            <a:ext cx="10515600" cy="4186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PDA ex6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4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1328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smtClean="0"/>
              <a:t>Once you are an expert, do this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01900"/>
            <a:ext cx="8216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9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1328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smtClean="0"/>
              <a:t>Once you are an expert, do this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60500"/>
            <a:ext cx="960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 PDA for (^n )^n : n &gt;=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9020" cy="4351338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The PDA starts with # on top of the stack</a:t>
            </a:r>
          </a:p>
          <a:p>
            <a:r>
              <a:rPr lang="en-US" dirty="0"/>
              <a:t>What state should we be in when # is on top of stack initially?</a:t>
            </a:r>
          </a:p>
          <a:p>
            <a:pPr lvl="1"/>
            <a:r>
              <a:rPr lang="en-US" dirty="0"/>
              <a:t>Accept? Not accept?</a:t>
            </a:r>
          </a:p>
          <a:p>
            <a:r>
              <a:rPr lang="en-US" dirty="0"/>
              <a:t>Suppose we stay in the initial state and do the push/pop game</a:t>
            </a:r>
          </a:p>
          <a:p>
            <a:pPr lvl="1"/>
            <a:r>
              <a:rPr lang="en-US" dirty="0"/>
              <a:t>And decide to accept when # shows up…</a:t>
            </a:r>
          </a:p>
          <a:p>
            <a:r>
              <a:rPr lang="en-US" dirty="0"/>
              <a:t>Suppose we just provide ((( )) what must we do?</a:t>
            </a:r>
          </a:p>
          <a:p>
            <a:endParaRPr lang="en-US" dirty="0"/>
          </a:p>
          <a:p>
            <a:r>
              <a:rPr lang="en-US" dirty="0"/>
              <a:t>OK we will interactively program the machine with your help!</a:t>
            </a:r>
          </a:p>
        </p:txBody>
      </p:sp>
    </p:spTree>
    <p:extLst>
      <p:ext uri="{BB962C8B-B14F-4D97-AF65-F5344CB8AC3E}">
        <p14:creationId xmlns:p14="http://schemas.microsoft.com/office/powerpoint/2010/main" val="57736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 with any new programming language, there are standard approaches for programming multiple situations</a:t>
            </a:r>
          </a:p>
          <a:p>
            <a:endParaRPr lang="en-US" dirty="0"/>
          </a:p>
          <a:p>
            <a:r>
              <a:rPr lang="en-US" dirty="0"/>
              <a:t>In these slides (and the accompanying </a:t>
            </a:r>
            <a:r>
              <a:rPr lang="en-US" dirty="0" err="1"/>
              <a:t>Jupyter</a:t>
            </a:r>
            <a:r>
              <a:rPr lang="en-US" dirty="0"/>
              <a:t> notebook), we will present many PDA designs</a:t>
            </a:r>
          </a:p>
          <a:p>
            <a:endParaRPr lang="en-US" dirty="0"/>
          </a:p>
          <a:p>
            <a:r>
              <a:rPr lang="en-US" dirty="0"/>
              <a:t>These designs are significantly harder than those asked in our Asg-3. But practicing on these PDAs is highly recommended </a:t>
            </a:r>
          </a:p>
          <a:p>
            <a:pPr lvl="1"/>
            <a:r>
              <a:rPr lang="en-US" dirty="0"/>
              <a:t>Then you can discover your own programming idioms</a:t>
            </a:r>
          </a:p>
        </p:txBody>
      </p:sp>
    </p:spTree>
    <p:extLst>
      <p:ext uri="{BB962C8B-B14F-4D97-AF65-F5344CB8AC3E}">
        <p14:creationId xmlns:p14="http://schemas.microsoft.com/office/powerpoint/2010/main" val="112547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C33BA-730E-A443-9AAC-41EC159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PDAs and their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ECABD7-BB32-ED46-B6D5-A83AACD7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r>
              <a:rPr lang="en-US" dirty="0"/>
              <a:t>pdaeven1 : Checks whether the input string is even in length</a:t>
            </a:r>
          </a:p>
          <a:p>
            <a:pPr lvl="1"/>
            <a:r>
              <a:rPr lang="en-US" dirty="0"/>
              <a:t>Approach: Ignore the stack, and pretend to be an NFA for this language!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Interaction: Students now help define pdaodd1 – checking for odd-length inputs, pretending to be NFA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Allow 5 minutes and then show solution, eliciting feedback/input</a:t>
            </a:r>
          </a:p>
        </p:txBody>
      </p:sp>
    </p:spTree>
    <p:extLst>
      <p:ext uri="{BB962C8B-B14F-4D97-AF65-F5344CB8AC3E}">
        <p14:creationId xmlns:p14="http://schemas.microsoft.com/office/powerpoint/2010/main" val="7791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Finite control (like DFA/NFA)</a:t>
            </a:r>
          </a:p>
          <a:p>
            <a:endParaRPr lang="en-US" dirty="0"/>
          </a:p>
          <a:p>
            <a:r>
              <a:rPr lang="en-US" dirty="0"/>
              <a:t>Unbounded stack added</a:t>
            </a:r>
          </a:p>
          <a:p>
            <a:endParaRPr lang="en-US" dirty="0"/>
          </a:p>
          <a:p>
            <a:r>
              <a:rPr lang="en-US" dirty="0"/>
              <a:t>The stack models the recursion stack (in a prog language)</a:t>
            </a:r>
          </a:p>
          <a:p>
            <a:endParaRPr lang="en-US" dirty="0"/>
          </a:p>
          <a:p>
            <a:r>
              <a:rPr lang="en-US" dirty="0"/>
              <a:t>Allows us to store away information and match</a:t>
            </a:r>
          </a:p>
          <a:p>
            <a:endParaRPr lang="en-US" dirty="0"/>
          </a:p>
          <a:p>
            <a:r>
              <a:rPr lang="en-US" dirty="0"/>
              <a:t>Still no “arbitrary counting” (other than matching in stack order)</a:t>
            </a:r>
          </a:p>
        </p:txBody>
      </p:sp>
    </p:spTree>
    <p:extLst>
      <p:ext uri="{BB962C8B-B14F-4D97-AF65-F5344CB8AC3E}">
        <p14:creationId xmlns:p14="http://schemas.microsoft.com/office/powerpoint/2010/main" val="2369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C33BA-730E-A443-9AAC-41EC159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PDAs and their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ECABD7-BB32-ED46-B6D5-A83AACD7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r>
              <a:rPr lang="en-US" dirty="0"/>
              <a:t>pdaeven2 : Same specification as pdaeven1</a:t>
            </a:r>
          </a:p>
          <a:p>
            <a:pPr lvl="1"/>
            <a:r>
              <a:rPr lang="en-US" dirty="0"/>
              <a:t>Approach: Keep stacking {</a:t>
            </a:r>
            <a:r>
              <a:rPr lang="en-US" dirty="0" err="1"/>
              <a:t>a,b</a:t>
            </a:r>
            <a:r>
              <a:rPr lang="en-US" dirty="0"/>
              <a:t>}. Then </a:t>
            </a:r>
            <a:r>
              <a:rPr lang="en-US" dirty="0" err="1"/>
              <a:t>nondeterministically</a:t>
            </a:r>
            <a:r>
              <a:rPr lang="en-US" dirty="0"/>
              <a:t> switch over to matching something on the stack with something in the input</a:t>
            </a:r>
          </a:p>
          <a:p>
            <a:pPr lvl="1"/>
            <a:r>
              <a:rPr lang="en-US" dirty="0"/>
              <a:t>If there is an exact match, the length of the input string must be even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Interaction: Students now help define pdaodd2 – checking for odd length using </a:t>
            </a:r>
            <a:r>
              <a:rPr lang="en-US" dirty="0" err="1">
                <a:solidFill>
                  <a:srgbClr val="0432FF"/>
                </a:solidFill>
              </a:rPr>
              <a:t>nondet</a:t>
            </a:r>
            <a:r>
              <a:rPr lang="en-US" dirty="0">
                <a:solidFill>
                  <a:srgbClr val="0432FF"/>
                </a:solidFill>
              </a:rPr>
              <a:t>. Hint: guess some input to be the midpoint and skip over it; then match around that input!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i.e. Keep stacking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Boom! Guess that this is the midpoint, skip over one character</a:t>
            </a:r>
          </a:p>
          <a:p>
            <a:pPr lvl="3"/>
            <a:r>
              <a:rPr lang="en-US" dirty="0">
                <a:solidFill>
                  <a:srgbClr val="0432FF"/>
                </a:solidFill>
              </a:rPr>
              <a:t>go to another state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Now match what is in the stack… 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Students finish this design at home</a:t>
            </a:r>
          </a:p>
        </p:txBody>
      </p:sp>
    </p:spTree>
    <p:extLst>
      <p:ext uri="{BB962C8B-B14F-4D97-AF65-F5344CB8AC3E}">
        <p14:creationId xmlns:p14="http://schemas.microsoft.com/office/powerpoint/2010/main" val="170776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C33BA-730E-A443-9AAC-41EC159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Involved PDAs and their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ECABD7-BB32-ED46-B6D5-A83AACD7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pdaabc</a:t>
            </a:r>
            <a:r>
              <a:rPr lang="en-US" dirty="0"/>
              <a:t> = a PDA that implements the equation</a:t>
            </a:r>
          </a:p>
          <a:p>
            <a:pPr lvl="1"/>
            <a:r>
              <a:rPr lang="en-US" dirty="0"/>
              <a:t># a = 2 #b + 3 #c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Approach: </a:t>
            </a:r>
          </a:p>
          <a:p>
            <a:pPr lvl="2"/>
            <a:r>
              <a:rPr lang="en-US" dirty="0"/>
              <a:t>Convert each b to two B’s when stacking</a:t>
            </a:r>
          </a:p>
          <a:p>
            <a:pPr lvl="2"/>
            <a:r>
              <a:rPr lang="en-US" dirty="0"/>
              <a:t>Convert each c to three C’s when stacking</a:t>
            </a:r>
          </a:p>
          <a:p>
            <a:pPr lvl="3"/>
            <a:r>
              <a:rPr lang="en-US" dirty="0"/>
              <a:t>i.e. “we change the currency”</a:t>
            </a:r>
          </a:p>
          <a:p>
            <a:pPr lvl="2"/>
            <a:r>
              <a:rPr lang="en-US" dirty="0"/>
              <a:t>This way, an ‘a’ and a ‘B’ have the same ”value”</a:t>
            </a:r>
          </a:p>
          <a:p>
            <a:pPr lvl="2"/>
            <a:r>
              <a:rPr lang="en-US" dirty="0"/>
              <a:t>The same way, an ‘a’ and a ‘C’ have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24675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C33BA-730E-A443-9AAC-41EC159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Involved PDAs and their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ECABD7-BB32-ED46-B6D5-A83AACD7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pdaabc</a:t>
            </a:r>
            <a:r>
              <a:rPr lang="en-US" dirty="0"/>
              <a:t> = a PDA that implements the equation</a:t>
            </a:r>
          </a:p>
          <a:p>
            <a:pPr lvl="1"/>
            <a:r>
              <a:rPr lang="en-US" dirty="0"/>
              <a:t># a = 2 #b + 3 #c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Approach (continued) </a:t>
            </a:r>
          </a:p>
          <a:p>
            <a:pPr lvl="2"/>
            <a:r>
              <a:rPr lang="en-US" dirty="0"/>
              <a:t>When we get a ‘b’, we must check to see if there are two stacked and waiting ‘a’ on the stack; if so, cancel; else push the “unmet obligations” on the stack</a:t>
            </a:r>
          </a:p>
          <a:p>
            <a:pPr lvl="2"/>
            <a:r>
              <a:rPr lang="en-US" dirty="0"/>
              <a:t>When we get a ‘c’, we must check to see if there are three stacked and waiting ‘a’ on the stack; if so, cancel; else push the ”unmet obligations” on the stack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Students can be asked to solve #a = 2 #b alone. Then introduce the Cs and then finish the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1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145A2-9B79-E44C-BF7D-A9BE172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involved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D541-DDB0-194E-931E-6E283F25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PDA </a:t>
            </a:r>
            <a:r>
              <a:rPr lang="en-US" dirty="0" err="1"/>
              <a:t>aibjck</a:t>
            </a:r>
            <a:r>
              <a:rPr lang="en-US" dirty="0"/>
              <a:t> does this</a:t>
            </a:r>
          </a:p>
          <a:p>
            <a:r>
              <a:rPr lang="en-US" dirty="0"/>
              <a:t>{ </a:t>
            </a:r>
            <a:r>
              <a:rPr lang="en-US" dirty="0" err="1"/>
              <a:t>a^i</a:t>
            </a:r>
            <a:r>
              <a:rPr lang="en-US" dirty="0"/>
              <a:t> </a:t>
            </a:r>
            <a:r>
              <a:rPr lang="en-US" dirty="0" err="1"/>
              <a:t>b^j</a:t>
            </a:r>
            <a:r>
              <a:rPr lang="en-US" dirty="0"/>
              <a:t> </a:t>
            </a:r>
            <a:r>
              <a:rPr lang="en-US" dirty="0" err="1"/>
              <a:t>c^k</a:t>
            </a:r>
            <a:r>
              <a:rPr lang="en-US" dirty="0"/>
              <a:t> </a:t>
            </a:r>
            <a:r>
              <a:rPr lang="en-US" dirty="0" err="1"/>
              <a:t>d^l</a:t>
            </a:r>
            <a:r>
              <a:rPr lang="en-US" dirty="0"/>
              <a:t> : if </a:t>
            </a:r>
            <a:r>
              <a:rPr lang="en-US" dirty="0" err="1"/>
              <a:t>i</a:t>
            </a:r>
            <a:r>
              <a:rPr lang="en-US" dirty="0"/>
              <a:t>=2 then j=k else l &gt; k }</a:t>
            </a:r>
          </a:p>
          <a:p>
            <a:r>
              <a:rPr lang="en-US" dirty="0"/>
              <a:t>This means, we have a leading path that checks for the number of a’s which could be 0, 1, 2, or more than 2</a:t>
            </a:r>
          </a:p>
          <a:p>
            <a:r>
              <a:rPr lang="en-US" dirty="0"/>
              <a:t>Based on the # a’s seen, we can take multiple actions</a:t>
            </a:r>
          </a:p>
          <a:p>
            <a:pPr lvl="1"/>
            <a:r>
              <a:rPr lang="en-US" dirty="0"/>
              <a:t>0 or 1 a’s : look for #d &gt; #c</a:t>
            </a:r>
          </a:p>
          <a:p>
            <a:pPr lvl="1"/>
            <a:r>
              <a:rPr lang="en-US" dirty="0"/>
              <a:t>2 a’s : look for #b = #c</a:t>
            </a:r>
          </a:p>
          <a:p>
            <a:pPr lvl="1"/>
            <a:r>
              <a:rPr lang="en-US" dirty="0"/>
              <a:t>3 or more a’s : look for #d &gt; #c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18308-BA25-3D45-BFEE-B0A32EDC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76AEA-6220-764A-85B9-9FEE555A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PDAs were hastily designed (during an airplane ride)</a:t>
            </a:r>
          </a:p>
          <a:p>
            <a:pPr lvl="1"/>
            <a:r>
              <a:rPr lang="en-US" dirty="0"/>
              <a:t>They could have bugs</a:t>
            </a:r>
          </a:p>
          <a:p>
            <a:pPr lvl="1"/>
            <a:r>
              <a:rPr lang="en-US" dirty="0"/>
              <a:t>Finding and fixing them would be good</a:t>
            </a:r>
          </a:p>
          <a:p>
            <a:r>
              <a:rPr lang="en-US" dirty="0"/>
              <a:t>PDAs are very low level code</a:t>
            </a:r>
          </a:p>
          <a:p>
            <a:pPr lvl="1"/>
            <a:r>
              <a:rPr lang="en-US" dirty="0"/>
              <a:t>The only way to get them right is through a rigorous mathematical proof</a:t>
            </a:r>
          </a:p>
          <a:p>
            <a:pPr lvl="1"/>
            <a:r>
              <a:rPr lang="en-US" dirty="0"/>
              <a:t>In this class, we will:</a:t>
            </a:r>
          </a:p>
          <a:p>
            <a:pPr lvl="2"/>
            <a:r>
              <a:rPr lang="en-US" dirty="0"/>
              <a:t>Document their design well</a:t>
            </a:r>
          </a:p>
          <a:p>
            <a:pPr lvl="2"/>
            <a:r>
              <a:rPr lang="en-US" dirty="0"/>
              <a:t>Test well</a:t>
            </a:r>
          </a:p>
          <a:p>
            <a:pPr lvl="2"/>
            <a:r>
              <a:rPr lang="en-US" dirty="0"/>
              <a:t>Think of all the ”invariant conditions” </a:t>
            </a:r>
          </a:p>
          <a:p>
            <a:pPr lvl="3"/>
            <a:r>
              <a:rPr lang="en-US" dirty="0"/>
              <a:t>E.g. Can the stack contain </a:t>
            </a:r>
            <a:r>
              <a:rPr lang="en-US" dirty="0" err="1"/>
              <a:t>aaaBaaa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? This is not allowed</a:t>
            </a:r>
          </a:p>
          <a:p>
            <a:pPr lvl="3"/>
            <a:r>
              <a:rPr lang="en-US" dirty="0"/>
              <a:t>Such conditions need to be thought of in looking for “2 a’s underneath”</a:t>
            </a:r>
          </a:p>
        </p:txBody>
      </p:sp>
    </p:spTree>
    <p:extLst>
      <p:ext uri="{BB962C8B-B14F-4D97-AF65-F5344CB8AC3E}">
        <p14:creationId xmlns:p14="http://schemas.microsoft.com/office/powerpoint/2010/main" val="1494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PDA 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489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our PDAs are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7"/>
            <a:ext cx="10515600" cy="4675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input is as before</a:t>
            </a:r>
          </a:p>
          <a:p>
            <a:pPr lvl="1"/>
            <a:r>
              <a:rPr lang="en-US" dirty="0"/>
              <a:t>Contains the string to be examined</a:t>
            </a:r>
          </a:p>
          <a:p>
            <a:endParaRPr lang="en-US" dirty="0"/>
          </a:p>
          <a:p>
            <a:r>
              <a:rPr lang="en-US" dirty="0"/>
              <a:t>The stack is an unbounded last-in first-out stack</a:t>
            </a:r>
          </a:p>
          <a:p>
            <a:pPr lvl="1"/>
            <a:r>
              <a:rPr lang="en-US" dirty="0"/>
              <a:t>Like any other unbounded stack</a:t>
            </a:r>
          </a:p>
          <a:p>
            <a:pPr lvl="1"/>
            <a:endParaRPr lang="en-US" dirty="0"/>
          </a:p>
          <a:p>
            <a:r>
              <a:rPr lang="en-US" dirty="0"/>
              <a:t>We initialize the stack with # </a:t>
            </a:r>
          </a:p>
          <a:p>
            <a:pPr lvl="1"/>
            <a:r>
              <a:rPr lang="en-US" dirty="0"/>
              <a:t>A single character # sits on top of the stack when the PDA is powered up</a:t>
            </a:r>
          </a:p>
          <a:p>
            <a:pPr lvl="1"/>
            <a:r>
              <a:rPr lang="en-US" dirty="0"/>
              <a:t>The stack has nothing else (i.e. the stack has exactly one thing – the #)</a:t>
            </a:r>
          </a:p>
          <a:p>
            <a:pPr lvl="1"/>
            <a:r>
              <a:rPr lang="en-US" dirty="0"/>
              <a:t>Whenever # is on top of the stack, we know that the stack is empty</a:t>
            </a:r>
          </a:p>
          <a:p>
            <a:pPr lvl="1"/>
            <a:r>
              <a:rPr lang="en-US" dirty="0"/>
              <a:t>When we something else on top of the stack, we know it is not empty</a:t>
            </a:r>
          </a:p>
          <a:p>
            <a:pPr lvl="1"/>
            <a:r>
              <a:rPr lang="en-US" dirty="0"/>
              <a:t>… see next slide for more facts…</a:t>
            </a:r>
          </a:p>
        </p:txBody>
      </p:sp>
    </p:spTree>
    <p:extLst>
      <p:ext uri="{BB962C8B-B14F-4D97-AF65-F5344CB8AC3E}">
        <p14:creationId xmlns:p14="http://schemas.microsoft.com/office/powerpoint/2010/main" val="28238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our PDAs are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We initialize the stack with # </a:t>
            </a:r>
          </a:p>
          <a:p>
            <a:pPr lvl="1"/>
            <a:r>
              <a:rPr lang="en-US" dirty="0"/>
              <a:t>A single character # sits on top of the stack when the PDA is powered up</a:t>
            </a:r>
          </a:p>
          <a:p>
            <a:pPr lvl="1"/>
            <a:r>
              <a:rPr lang="en-US" dirty="0"/>
              <a:t>The stack has nothing else (i.e. the stack has exactly one thing – the #)</a:t>
            </a:r>
          </a:p>
          <a:p>
            <a:pPr lvl="1"/>
            <a:r>
              <a:rPr lang="en-US" dirty="0"/>
              <a:t>Whenever # is on top of the stack, we know that the stack is empty</a:t>
            </a:r>
          </a:p>
          <a:p>
            <a:pPr lvl="1"/>
            <a:r>
              <a:rPr lang="en-US" dirty="0"/>
              <a:t>When we something else on top of the stack, we know it is not empty</a:t>
            </a:r>
          </a:p>
          <a:p>
            <a:r>
              <a:rPr lang="en-US" dirty="0"/>
              <a:t>We put something on the stack by pushing it</a:t>
            </a:r>
          </a:p>
          <a:p>
            <a:pPr lvl="1"/>
            <a:r>
              <a:rPr lang="en-US" dirty="0"/>
              <a:t>Only one character (symbol) at a time is pushed</a:t>
            </a:r>
          </a:p>
          <a:p>
            <a:r>
              <a:rPr lang="en-US" dirty="0"/>
              <a:t>We remove by popping</a:t>
            </a:r>
          </a:p>
          <a:p>
            <a:pPr lvl="1"/>
            <a:r>
              <a:rPr lang="en-US" dirty="0"/>
              <a:t>Only one symbol is popped</a:t>
            </a:r>
          </a:p>
          <a:p>
            <a:r>
              <a:rPr lang="en-US" dirty="0"/>
              <a:t>When we pop all we pushed, we see # reappear on top of the stack</a:t>
            </a:r>
          </a:p>
          <a:p>
            <a:pPr lvl="1"/>
            <a:r>
              <a:rPr lang="en-US" dirty="0"/>
              <a:t>Then we know the stack is empty!</a:t>
            </a:r>
          </a:p>
          <a:p>
            <a:pPr lvl="1"/>
            <a:r>
              <a:rPr lang="en-US" dirty="0"/>
              <a:t>That is the ONLY test for stack emptiness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every state (a “single circle” or ”double circle”)</a:t>
            </a:r>
          </a:p>
          <a:p>
            <a:pPr lvl="1"/>
            <a:r>
              <a:rPr lang="en-US" dirty="0"/>
              <a:t>It CAN looks at both the input </a:t>
            </a:r>
          </a:p>
          <a:p>
            <a:pPr lvl="1"/>
            <a:r>
              <a:rPr lang="en-US" dirty="0"/>
              <a:t>And the stack top</a:t>
            </a:r>
          </a:p>
          <a:p>
            <a:r>
              <a:rPr lang="en-US" dirty="0"/>
              <a:t>In every state</a:t>
            </a:r>
          </a:p>
          <a:p>
            <a:pPr lvl="1"/>
            <a:r>
              <a:rPr lang="en-US" dirty="0"/>
              <a:t>It CAN ALSO IGNORE THE INPUT</a:t>
            </a:r>
          </a:p>
          <a:p>
            <a:pPr lvl="1"/>
            <a:r>
              <a:rPr lang="en-US" dirty="0"/>
              <a:t>It CAN ALSO IGNORE THE STACK</a:t>
            </a:r>
          </a:p>
          <a:p>
            <a:pPr lvl="1"/>
            <a:r>
              <a:rPr lang="en-US" dirty="0"/>
              <a:t>It can ignore both</a:t>
            </a:r>
          </a:p>
          <a:p>
            <a:pPr lvl="1"/>
            <a:r>
              <a:rPr lang="en-US" dirty="0"/>
              <a:t>It can ignore neither</a:t>
            </a:r>
          </a:p>
          <a:p>
            <a:r>
              <a:rPr lang="en-US" dirty="0"/>
              <a:t>It chooses a step based on how you have programmed the PDA</a:t>
            </a:r>
          </a:p>
          <a:p>
            <a:pPr lvl="1"/>
            <a:r>
              <a:rPr lang="en-US" dirty="0"/>
              <a:t>Programming the PDA means providing it with transitions</a:t>
            </a:r>
          </a:p>
          <a:p>
            <a:pPr lvl="1"/>
            <a:r>
              <a:rPr lang="en-US" dirty="0"/>
              <a:t>…more facts next slide…</a:t>
            </a:r>
          </a:p>
        </p:txBody>
      </p:sp>
    </p:spTree>
    <p:extLst>
      <p:ext uri="{BB962C8B-B14F-4D97-AF65-F5344CB8AC3E}">
        <p14:creationId xmlns:p14="http://schemas.microsoft.com/office/powerpoint/2010/main" val="8054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</a:t>
            </a:r>
          </a:p>
          <a:p>
            <a:r>
              <a:rPr lang="en-US" sz="1100" dirty="0"/>
              <a:t>A PDA is also deemed to have accepted a string</a:t>
            </a:r>
          </a:p>
          <a:p>
            <a:pPr marL="0" indent="0">
              <a:buNone/>
            </a:pPr>
            <a:r>
              <a:rPr lang="en-US" sz="1100" dirty="0"/>
              <a:t>      when it empties the stack – we will NEVER study this idea in this course 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431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</a:t>
            </a:r>
          </a:p>
          <a:p>
            <a:r>
              <a:rPr lang="en-US" dirty="0"/>
              <a:t>ALL OUR PDAs are non-deterministic</a:t>
            </a:r>
          </a:p>
          <a:p>
            <a:pPr lvl="1"/>
            <a:r>
              <a:rPr lang="en-US" dirty="0"/>
              <a:t>Deterministic PDAs are there</a:t>
            </a:r>
          </a:p>
          <a:p>
            <a:pPr lvl="1"/>
            <a:r>
              <a:rPr lang="en-US" dirty="0"/>
              <a:t>They are useless for us</a:t>
            </a:r>
          </a:p>
          <a:p>
            <a:pPr lvl="2"/>
            <a:r>
              <a:rPr lang="en-US" dirty="0"/>
              <a:t>Some others care about them</a:t>
            </a:r>
          </a:p>
        </p:txBody>
      </p:sp>
    </p:spTree>
    <p:extLst>
      <p:ext uri="{BB962C8B-B14F-4D97-AF65-F5344CB8AC3E}">
        <p14:creationId xmlns:p14="http://schemas.microsoft.com/office/powerpoint/2010/main" val="17160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7"/>
            <a:ext cx="10515600" cy="48475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 </a:t>
            </a:r>
          </a:p>
          <a:p>
            <a:r>
              <a:rPr lang="en-US" dirty="0"/>
              <a:t>ALL OUR PDAs are non-deterministic</a:t>
            </a:r>
          </a:p>
          <a:p>
            <a:pPr lvl="1"/>
            <a:r>
              <a:rPr lang="en-US" dirty="0"/>
              <a:t>Deterministic PDAs are there</a:t>
            </a:r>
          </a:p>
          <a:p>
            <a:pPr lvl="1"/>
            <a:r>
              <a:rPr lang="en-US" dirty="0"/>
              <a:t>They are useless for us</a:t>
            </a:r>
          </a:p>
          <a:p>
            <a:pPr lvl="2"/>
            <a:r>
              <a:rPr lang="en-US" dirty="0"/>
              <a:t>Some others care about them</a:t>
            </a:r>
          </a:p>
          <a:p>
            <a:r>
              <a:rPr lang="en-US" dirty="0"/>
              <a:t>THEREFORE we can say</a:t>
            </a:r>
          </a:p>
          <a:p>
            <a:pPr lvl="1"/>
            <a:r>
              <a:rPr lang="en-US" dirty="0"/>
              <a:t>A PDA accepts a string when ONE OF ITS NON-DETERMINISTIC journeys ends up in a final state ( an “F” or “IF” state) </a:t>
            </a:r>
          </a:p>
          <a:p>
            <a:pPr lvl="2"/>
            <a:r>
              <a:rPr lang="en-US" dirty="0"/>
              <a:t>With the input all gone – fully consumed</a:t>
            </a:r>
          </a:p>
          <a:p>
            <a:pPr lvl="2"/>
            <a:r>
              <a:rPr lang="en-US" dirty="0"/>
              <a:t>The stack may have stuff in it or nothing in it</a:t>
            </a:r>
          </a:p>
          <a:p>
            <a:pPr lvl="2"/>
            <a:r>
              <a:rPr lang="en-US" dirty="0"/>
              <a:t>The contents of the stack are immaterial when the PDA “accepts”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I.e. acceptance == IN A FINAL STATE + INPUTS ALL-GONE!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</TotalTime>
  <Words>1373</Words>
  <Application>Microsoft Macintosh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Helvetica Light</vt:lpstr>
      <vt:lpstr>Trebuchet MS</vt:lpstr>
      <vt:lpstr>Arial</vt:lpstr>
      <vt:lpstr>Office Theme</vt:lpstr>
      <vt:lpstr>CS 3100, Models of Computation, Spring 20, Lec 15</vt:lpstr>
      <vt:lpstr>Pushdown Automata</vt:lpstr>
      <vt:lpstr>PDA ex</vt:lpstr>
      <vt:lpstr>How our PDAs are set up</vt:lpstr>
      <vt:lpstr>How our PDAs are set up</vt:lpstr>
      <vt:lpstr>How a PDA accepts a string</vt:lpstr>
      <vt:lpstr>How a PDA accepts a string</vt:lpstr>
      <vt:lpstr>How a PDA accepts a string</vt:lpstr>
      <vt:lpstr>How a PDA accepts a string</vt:lpstr>
      <vt:lpstr>PDA ex2</vt:lpstr>
      <vt:lpstr>PDA ex3</vt:lpstr>
      <vt:lpstr>PDA ex4</vt:lpstr>
      <vt:lpstr>PDA ex5</vt:lpstr>
      <vt:lpstr>PDA ex6</vt:lpstr>
      <vt:lpstr>Once you are an expert, do this</vt:lpstr>
      <vt:lpstr>Once you are an expert, do this</vt:lpstr>
      <vt:lpstr>Programming a PDA for (^n )^n : n &gt;= 0</vt:lpstr>
      <vt:lpstr>Designing Pushdown Automata</vt:lpstr>
      <vt:lpstr>Simple PDAs and their languages</vt:lpstr>
      <vt:lpstr>Simple PDAs and their languages</vt:lpstr>
      <vt:lpstr>More Involved PDAs and their languages</vt:lpstr>
      <vt:lpstr>More Involved PDAs and their languages</vt:lpstr>
      <vt:lpstr>One more involved PDA</vt:lpstr>
      <vt:lpstr>Concluding Remarks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504</cp:revision>
  <cp:lastPrinted>2019-09-12T15:19:07Z</cp:lastPrinted>
  <dcterms:created xsi:type="dcterms:W3CDTF">2017-08-23T19:27:01Z</dcterms:created>
  <dcterms:modified xsi:type="dcterms:W3CDTF">2020-01-02T18:43:45Z</dcterms:modified>
</cp:coreProperties>
</file>