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414" r:id="rId2"/>
    <p:sldId id="893" r:id="rId3"/>
    <p:sldId id="894" r:id="rId4"/>
    <p:sldId id="895" r:id="rId5"/>
    <p:sldId id="810" r:id="rId6"/>
    <p:sldId id="896" r:id="rId7"/>
    <p:sldId id="892" r:id="rId8"/>
    <p:sldId id="899" r:id="rId9"/>
    <p:sldId id="900" r:id="rId10"/>
    <p:sldId id="897" r:id="rId11"/>
    <p:sldId id="814" r:id="rId12"/>
    <p:sldId id="901" r:id="rId13"/>
    <p:sldId id="880" r:id="rId14"/>
    <p:sldId id="857" r:id="rId15"/>
    <p:sldId id="858" r:id="rId16"/>
    <p:sldId id="888" r:id="rId17"/>
    <p:sldId id="889" r:id="rId18"/>
    <p:sldId id="890" r:id="rId19"/>
    <p:sldId id="799" r:id="rId20"/>
    <p:sldId id="891" r:id="rId21"/>
    <p:sldId id="902" r:id="rId22"/>
    <p:sldId id="885" r:id="rId23"/>
    <p:sldId id="865" r:id="rId24"/>
    <p:sldId id="866" r:id="rId25"/>
    <p:sldId id="859" r:id="rId26"/>
    <p:sldId id="795" r:id="rId27"/>
    <p:sldId id="884" r:id="rId28"/>
    <p:sldId id="886" r:id="rId29"/>
    <p:sldId id="811" r:id="rId30"/>
    <p:sldId id="815" r:id="rId31"/>
    <p:sldId id="816" r:id="rId32"/>
    <p:sldId id="827" r:id="rId33"/>
    <p:sldId id="828" r:id="rId34"/>
    <p:sldId id="829" r:id="rId35"/>
    <p:sldId id="831" r:id="rId36"/>
    <p:sldId id="832" r:id="rId37"/>
    <p:sldId id="821" r:id="rId38"/>
    <p:sldId id="830" r:id="rId39"/>
    <p:sldId id="903" r:id="rId40"/>
    <p:sldId id="90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945200"/>
    <a:srgbClr val="0096FF"/>
    <a:srgbClr val="FF40FF"/>
    <a:srgbClr val="011893"/>
    <a:srgbClr val="005493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16"/>
    <p:restoredTop sz="93672"/>
  </p:normalViewPr>
  <p:slideViewPr>
    <p:cSldViewPr snapToGrid="0" snapToObjects="1">
      <p:cViewPr varScale="1">
        <p:scale>
          <a:sx n="101" d="100"/>
          <a:sy n="101" d="100"/>
        </p:scale>
        <p:origin x="232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1/2/20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1/2/20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/>
          <p:nvPr/>
        </p:nvSpPr>
        <p:spPr>
          <a:xfrm>
            <a:off x="3975227" y="3412192"/>
            <a:ext cx="4315284" cy="389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1800"/>
            </a:pPr>
            <a:r>
              <a:rPr sz="2531" b="1" dirty="0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rPr>
              <a:t>URL</a:t>
            </a:r>
            <a:r>
              <a:rPr lang="en-US" sz="2531" b="1" dirty="0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rPr>
              <a:t>: </a:t>
            </a:r>
            <a:r>
              <a:rPr lang="en-US" sz="2531" b="1" dirty="0" smtClean="0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rPr>
              <a:t>bit.ly/3100s20Syllabus</a:t>
            </a:r>
            <a:endParaRPr lang="en-US" sz="2531" b="1" dirty="0">
              <a:solidFill>
                <a:srgbClr val="0365C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659468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dirty="0"/>
              <a:t>CS 3100, Models of Computation, </a:t>
            </a:r>
            <a:r>
              <a:rPr lang="en-US" sz="3600" dirty="0" smtClean="0"/>
              <a:t>Spring 20</a:t>
            </a:r>
            <a:r>
              <a:rPr lang="en-US" sz="3600" dirty="0" smtClean="0"/>
              <a:t>, </a:t>
            </a:r>
            <a:r>
              <a:rPr lang="en-US" sz="3600" dirty="0"/>
              <a:t>Lec18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45A40A-066E-8543-836A-BC6B7BCB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 we will study 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283798-AC15-0B49-9536-FAA0CD622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purely left-linear and purely right-linear.</a:t>
            </a:r>
          </a:p>
          <a:p>
            <a:pPr lvl="1"/>
            <a:r>
              <a:rPr lang="en-US" dirty="0"/>
              <a:t>They are equivalent.</a:t>
            </a:r>
          </a:p>
          <a:p>
            <a:endParaRPr lang="en-US" dirty="0"/>
          </a:p>
          <a:p>
            <a:r>
              <a:rPr lang="en-US" dirty="0"/>
              <a:t>Read about this conversion from the book (we will review it before the exam to the extent needed)</a:t>
            </a:r>
          </a:p>
          <a:p>
            <a:pPr lvl="1"/>
            <a:r>
              <a:rPr lang="en-US" dirty="0"/>
              <a:t>Read the portions around the “dog picture”</a:t>
            </a:r>
          </a:p>
        </p:txBody>
      </p:sp>
    </p:spTree>
    <p:extLst>
      <p:ext uri="{BB962C8B-B14F-4D97-AF65-F5344CB8AC3E}">
        <p14:creationId xmlns:p14="http://schemas.microsoft.com/office/powerpoint/2010/main" val="4105251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Obtaining Purely L. Lin. from Purely R. Lin.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3DF312A-580A-5E41-802C-A2073E405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40" y="983412"/>
            <a:ext cx="2825397" cy="58745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B328998-696E-9340-B5F6-77CD34705890}"/>
              </a:ext>
            </a:extLst>
          </p:cNvPr>
          <p:cNvSpPr txBox="1"/>
          <p:nvPr/>
        </p:nvSpPr>
        <p:spPr>
          <a:xfrm>
            <a:off x="5804452" y="1967948"/>
            <a:ext cx="430598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Rotating pair of dogs trick to convert a </a:t>
            </a:r>
          </a:p>
          <a:p>
            <a:r>
              <a:rPr lang="en-US" dirty="0"/>
              <a:t>Purely right linear CFG</a:t>
            </a:r>
          </a:p>
          <a:p>
            <a:r>
              <a:rPr lang="en-US" dirty="0"/>
              <a:t>Into a Purely left linear CFG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r>
              <a:rPr lang="en-US" dirty="0"/>
              <a:t>S -&gt; 0 A B    becomes</a:t>
            </a:r>
          </a:p>
          <a:p>
            <a:endParaRPr lang="en-US" dirty="0"/>
          </a:p>
          <a:p>
            <a:r>
              <a:rPr lang="en-US" dirty="0"/>
              <a:t>Sr -&gt; Br  </a:t>
            </a:r>
            <a:r>
              <a:rPr lang="en-US" dirty="0" err="1"/>
              <a:t>Ar</a:t>
            </a:r>
            <a:r>
              <a:rPr lang="en-US" dirty="0"/>
              <a:t>  0</a:t>
            </a:r>
          </a:p>
          <a:p>
            <a:endParaRPr lang="en-US" dirty="0"/>
          </a:p>
          <a:p>
            <a:r>
              <a:rPr lang="en-US" dirty="0"/>
              <a:t>Etc.</a:t>
            </a:r>
          </a:p>
          <a:p>
            <a:endParaRPr lang="en-US" dirty="0"/>
          </a:p>
          <a:p>
            <a:r>
              <a:rPr lang="en-US" dirty="0"/>
              <a:t>Check previous example.</a:t>
            </a:r>
          </a:p>
          <a:p>
            <a:r>
              <a:rPr lang="en-US" dirty="0"/>
              <a:t>See how I turned the purely right-linear</a:t>
            </a:r>
          </a:p>
          <a:p>
            <a:r>
              <a:rPr lang="en-US" dirty="0"/>
              <a:t>Into a purely left-linear CFG</a:t>
            </a:r>
          </a:p>
        </p:txBody>
      </p:sp>
    </p:spTree>
    <p:extLst>
      <p:ext uri="{BB962C8B-B14F-4D97-AF65-F5344CB8AC3E}">
        <p14:creationId xmlns:p14="http://schemas.microsoft.com/office/powerpoint/2010/main" val="3881558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96ADF1-8C40-D64B-915C-745CFF08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Studying consistency and completeness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E4DB14-0D45-3344-93E4-301C1BD3A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Consistency – only good strings</a:t>
            </a:r>
          </a:p>
          <a:p>
            <a:r>
              <a:rPr lang="en-US" dirty="0"/>
              <a:t>Completeness – all good strings</a:t>
            </a:r>
          </a:p>
        </p:txBody>
      </p:sp>
    </p:spTree>
    <p:extLst>
      <p:ext uri="{BB962C8B-B14F-4D97-AF65-F5344CB8AC3E}">
        <p14:creationId xmlns:p14="http://schemas.microsoft.com/office/powerpoint/2010/main" val="3588091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F4CD8D-B85C-2044-BB7E-D2E7BA56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Exercise: Equal number of a’s and b’s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A15707-11B5-7F4E-A2A9-DB7ABC522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Begin with template</a:t>
            </a:r>
          </a:p>
          <a:p>
            <a:endParaRPr lang="en-US" dirty="0"/>
          </a:p>
          <a:p>
            <a:r>
              <a:rPr lang="en-US" dirty="0"/>
              <a:t>   S -&gt; …..a…..b…..  Or S -&gt; …..b….a…..</a:t>
            </a:r>
          </a:p>
          <a:p>
            <a:endParaRPr lang="en-US" dirty="0"/>
          </a:p>
          <a:p>
            <a:r>
              <a:rPr lang="en-US" dirty="0"/>
              <a:t>Replacing all the … with S is an overkill</a:t>
            </a:r>
          </a:p>
          <a:p>
            <a:endParaRPr lang="en-US" dirty="0"/>
          </a:p>
          <a:p>
            <a:r>
              <a:rPr lang="en-US" dirty="0"/>
              <a:t>Just having S -&gt; a S b  |   b S a   is insufficient  (why?  Ans: </a:t>
            </a:r>
            <a:r>
              <a:rPr lang="en-US" dirty="0">
                <a:solidFill>
                  <a:srgbClr val="FF0000"/>
                </a:solidFill>
              </a:rPr>
              <a:t>Incomplete!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Imagine just enough generality to cover all cases</a:t>
            </a:r>
          </a:p>
          <a:p>
            <a:pPr lvl="1"/>
            <a:r>
              <a:rPr lang="en-US" dirty="0"/>
              <a:t>We arrive at S -&gt; S a S b  |  S b S a | ‘’    </a:t>
            </a:r>
          </a:p>
          <a:p>
            <a:pPr lvl="1"/>
            <a:r>
              <a:rPr lang="en-US" dirty="0"/>
              <a:t>Or it can be  S -&gt; a S b S  |  b S a S | ‘’  (one of these)</a:t>
            </a:r>
          </a:p>
        </p:txBody>
      </p:sp>
    </p:spTree>
    <p:extLst>
      <p:ext uri="{BB962C8B-B14F-4D97-AF65-F5344CB8AC3E}">
        <p14:creationId xmlns:p14="http://schemas.microsoft.com/office/powerpoint/2010/main" val="1994106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7600"/>
          </a:xfrm>
        </p:spPr>
        <p:txBody>
          <a:bodyPr>
            <a:normAutofit/>
          </a:bodyPr>
          <a:lstStyle/>
          <a:p>
            <a:r>
              <a:rPr lang="en-US" sz="3200" dirty="0"/>
              <a:t>Consistency: It is through structural induction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9005EEF-B0F7-FB41-867B-026CF5A37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515" y="1541509"/>
            <a:ext cx="4711700" cy="1117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076F228-D7F0-F64B-A48C-E57C4A56CA86}"/>
              </a:ext>
            </a:extLst>
          </p:cNvPr>
          <p:cNvSpPr txBox="1"/>
          <p:nvPr/>
        </p:nvSpPr>
        <p:spPr>
          <a:xfrm>
            <a:off x="2952205" y="2860766"/>
            <a:ext cx="72125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 string structure (in this case) is elaborated as above</a:t>
            </a:r>
          </a:p>
          <a:p>
            <a:r>
              <a:rPr lang="en-US" dirty="0"/>
              <a:t>i.e. S (“strings from s”) are derived via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‘’ – assert that this string is consistent : has equal a’s and b’s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induction hypothesis, examine all CFG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32FF"/>
                </a:solidFill>
              </a:rPr>
              <a:t>a</a:t>
            </a:r>
            <a:r>
              <a:rPr lang="en-US" dirty="0"/>
              <a:t> followed by simpler strings </a:t>
            </a:r>
            <a:r>
              <a:rPr lang="en-US" dirty="0">
                <a:solidFill>
                  <a:srgbClr val="0432FF"/>
                </a:solidFill>
              </a:rPr>
              <a:t>s1</a:t>
            </a:r>
            <a:r>
              <a:rPr lang="en-US" dirty="0"/>
              <a:t> from S followed by </a:t>
            </a:r>
            <a:r>
              <a:rPr lang="en-US" dirty="0">
                <a:solidFill>
                  <a:srgbClr val="0432FF"/>
                </a:solidFill>
              </a:rPr>
              <a:t>b</a:t>
            </a:r>
            <a:r>
              <a:rPr lang="en-US" dirty="0"/>
              <a:t> followed by simpler strings </a:t>
            </a:r>
            <a:r>
              <a:rPr lang="en-US" dirty="0">
                <a:solidFill>
                  <a:srgbClr val="0432FF"/>
                </a:solidFill>
              </a:rPr>
              <a:t>s2</a:t>
            </a:r>
            <a:r>
              <a:rPr lang="en-US" dirty="0"/>
              <a:t> from S  [  this is for the </a:t>
            </a:r>
            <a:r>
              <a:rPr lang="en-US" dirty="0" err="1"/>
              <a:t>aSbS</a:t>
            </a:r>
            <a:r>
              <a:rPr lang="en-US" dirty="0"/>
              <a:t> rule ]  forming string   </a:t>
            </a:r>
            <a:r>
              <a:rPr lang="en-US" dirty="0">
                <a:solidFill>
                  <a:srgbClr val="0432FF"/>
                </a:solidFill>
              </a:rPr>
              <a:t>a s1 b s2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…or the </a:t>
            </a:r>
            <a:r>
              <a:rPr lang="en-US" dirty="0" err="1"/>
              <a:t>bSaS</a:t>
            </a:r>
            <a:r>
              <a:rPr lang="en-US" dirty="0"/>
              <a:t> rule similarly…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induction hypothesis, </a:t>
            </a:r>
            <a:r>
              <a:rPr lang="en-US" dirty="0">
                <a:solidFill>
                  <a:srgbClr val="0432FF"/>
                </a:solidFill>
              </a:rPr>
              <a:t>s1</a:t>
            </a:r>
            <a:r>
              <a:rPr lang="en-US" dirty="0"/>
              <a:t> and </a:t>
            </a:r>
            <a:r>
              <a:rPr lang="en-US" dirty="0">
                <a:solidFill>
                  <a:srgbClr val="0432FF"/>
                </a:solidFill>
              </a:rPr>
              <a:t>s2</a:t>
            </a:r>
            <a:r>
              <a:rPr lang="en-US" dirty="0"/>
              <a:t> are consistent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the induction step says </a:t>
            </a:r>
            <a:r>
              <a:rPr lang="en-US" dirty="0">
                <a:solidFill>
                  <a:srgbClr val="0432FF"/>
                </a:solidFill>
              </a:rPr>
              <a:t>a s1 b s2 </a:t>
            </a:r>
            <a:r>
              <a:rPr lang="en-US" dirty="0"/>
              <a:t>is consistent</a:t>
            </a:r>
          </a:p>
        </p:txBody>
      </p:sp>
    </p:spTree>
    <p:extLst>
      <p:ext uri="{BB962C8B-B14F-4D97-AF65-F5344CB8AC3E}">
        <p14:creationId xmlns:p14="http://schemas.microsoft.com/office/powerpoint/2010/main" val="1062755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9171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Completeness Illustrated on the Grammar of</a:t>
            </a:r>
            <a:br>
              <a:rPr lang="en-US" dirty="0"/>
            </a:br>
            <a:r>
              <a:rPr lang="en-US" dirty="0"/>
              <a:t> Equal number of a’s and b’s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F4DAD8D-5DCE-1B40-9BCA-9AC3913FB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150" y="1968863"/>
            <a:ext cx="4711700" cy="1117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84A5D1C-DA35-F743-B00D-912FA6E46689}"/>
              </a:ext>
            </a:extLst>
          </p:cNvPr>
          <p:cNvSpPr txBox="1"/>
          <p:nvPr/>
        </p:nvSpPr>
        <p:spPr>
          <a:xfrm>
            <a:off x="3588743" y="3200400"/>
            <a:ext cx="570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Completeness argues that ALL strings can be derived.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80FC42C-7C00-294B-939D-67D1D7369AD7}"/>
              </a:ext>
            </a:extLst>
          </p:cNvPr>
          <p:cNvSpPr txBox="1"/>
          <p:nvPr/>
        </p:nvSpPr>
        <p:spPr>
          <a:xfrm>
            <a:off x="3207386" y="3683669"/>
            <a:ext cx="7807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Induction strategy: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Assume that all “substrings of a given string s can be derived”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Then show that the string s itself can be derived </a:t>
            </a:r>
          </a:p>
        </p:txBody>
      </p:sp>
    </p:spTree>
    <p:extLst>
      <p:ext uri="{BB962C8B-B14F-4D97-AF65-F5344CB8AC3E}">
        <p14:creationId xmlns:p14="http://schemas.microsoft.com/office/powerpoint/2010/main" val="2927984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9171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Completeness Illustrated on the Grammar of</a:t>
            </a:r>
            <a:br>
              <a:rPr lang="en-US" dirty="0"/>
            </a:br>
            <a:r>
              <a:rPr lang="en-US" dirty="0"/>
              <a:t> Equal number of a’s and b’s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F4DAD8D-5DCE-1B40-9BCA-9AC3913FB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150" y="1968863"/>
            <a:ext cx="4711700" cy="1117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84A5D1C-DA35-F743-B00D-912FA6E46689}"/>
              </a:ext>
            </a:extLst>
          </p:cNvPr>
          <p:cNvSpPr txBox="1"/>
          <p:nvPr/>
        </p:nvSpPr>
        <p:spPr>
          <a:xfrm>
            <a:off x="3588743" y="3200400"/>
            <a:ext cx="570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Completeness argues that ALL strings can be derived.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80FC42C-7C00-294B-939D-67D1D7369AD7}"/>
              </a:ext>
            </a:extLst>
          </p:cNvPr>
          <p:cNvSpPr txBox="1"/>
          <p:nvPr/>
        </p:nvSpPr>
        <p:spPr>
          <a:xfrm>
            <a:off x="3313711" y="3683669"/>
            <a:ext cx="7807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Induction strategy: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Assume that all “substrings of a given string s can be derived”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Then show that the string s itself can be derived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Suppose we assume S -&gt; a S b | b S a | ‘’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we argue it is complete?</a:t>
            </a:r>
          </a:p>
        </p:txBody>
      </p:sp>
    </p:spTree>
    <p:extLst>
      <p:ext uri="{BB962C8B-B14F-4D97-AF65-F5344CB8AC3E}">
        <p14:creationId xmlns:p14="http://schemas.microsoft.com/office/powerpoint/2010/main" val="91821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9171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Completeness Illustrated on the Grammar of</a:t>
            </a:r>
            <a:br>
              <a:rPr lang="en-US" dirty="0"/>
            </a:br>
            <a:r>
              <a:rPr lang="en-US" dirty="0"/>
              <a:t> Equal number of a’s and b’s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F4DAD8D-5DCE-1B40-9BCA-9AC3913FB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150" y="1968863"/>
            <a:ext cx="4711700" cy="1117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84A5D1C-DA35-F743-B00D-912FA6E46689}"/>
              </a:ext>
            </a:extLst>
          </p:cNvPr>
          <p:cNvSpPr txBox="1"/>
          <p:nvPr/>
        </p:nvSpPr>
        <p:spPr>
          <a:xfrm>
            <a:off x="3588743" y="3200400"/>
            <a:ext cx="570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Completeness argues that ALL strings can be derived.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80FC42C-7C00-294B-939D-67D1D7369AD7}"/>
              </a:ext>
            </a:extLst>
          </p:cNvPr>
          <p:cNvSpPr txBox="1"/>
          <p:nvPr/>
        </p:nvSpPr>
        <p:spPr>
          <a:xfrm>
            <a:off x="3292446" y="3683669"/>
            <a:ext cx="7807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Induction strategy: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Assume that all “substrings of a given string s can be derived”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Then show that the string s itself can be derived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Suppose we assume S -&gt; a S b | b S a | ‘’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we argue it is complete?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If we consider a long string a……………a   </a:t>
            </a:r>
          </a:p>
          <a:p>
            <a:r>
              <a:rPr lang="en-US" dirty="0"/>
              <a:t>	we immediately see that there is NO parse tree from “S”</a:t>
            </a:r>
          </a:p>
          <a:p>
            <a:r>
              <a:rPr lang="en-US" dirty="0"/>
              <a:t>	hence incomplete!</a:t>
            </a:r>
          </a:p>
        </p:txBody>
      </p:sp>
    </p:spTree>
    <p:extLst>
      <p:ext uri="{BB962C8B-B14F-4D97-AF65-F5344CB8AC3E}">
        <p14:creationId xmlns:p14="http://schemas.microsoft.com/office/powerpoint/2010/main" val="3644309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9171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Completeness Illustrated on the Grammar of</a:t>
            </a:r>
            <a:br>
              <a:rPr lang="en-US" dirty="0"/>
            </a:br>
            <a:r>
              <a:rPr lang="en-US" dirty="0"/>
              <a:t> Equal number of a’s and b’s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F4DAD8D-5DCE-1B40-9BCA-9AC3913FB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150" y="1968863"/>
            <a:ext cx="4711700" cy="1117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84A5D1C-DA35-F743-B00D-912FA6E46689}"/>
              </a:ext>
            </a:extLst>
          </p:cNvPr>
          <p:cNvSpPr txBox="1"/>
          <p:nvPr/>
        </p:nvSpPr>
        <p:spPr>
          <a:xfrm>
            <a:off x="3588743" y="3200400"/>
            <a:ext cx="570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Completeness argues that ALL strings can be derived.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80FC42C-7C00-294B-939D-67D1D7369AD7}"/>
              </a:ext>
            </a:extLst>
          </p:cNvPr>
          <p:cNvSpPr txBox="1"/>
          <p:nvPr/>
        </p:nvSpPr>
        <p:spPr>
          <a:xfrm>
            <a:off x="3292445" y="3683669"/>
            <a:ext cx="83076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tells us that there are FOUR cases to consider</a:t>
            </a:r>
          </a:p>
          <a:p>
            <a:endParaRPr lang="en-US" dirty="0"/>
          </a:p>
          <a:p>
            <a:r>
              <a:rPr lang="en-US" dirty="0"/>
              <a:t>a……………..a  (consider this case now; all other cases have to be considered)</a:t>
            </a:r>
          </a:p>
          <a:p>
            <a:endParaRPr lang="en-US" dirty="0"/>
          </a:p>
          <a:p>
            <a:r>
              <a:rPr lang="en-US" dirty="0"/>
              <a:t>a……………..b</a:t>
            </a:r>
          </a:p>
          <a:p>
            <a:endParaRPr lang="en-US" dirty="0"/>
          </a:p>
          <a:p>
            <a:r>
              <a:rPr lang="en-US" dirty="0"/>
              <a:t>b……………..a</a:t>
            </a:r>
          </a:p>
          <a:p>
            <a:endParaRPr lang="en-US" dirty="0"/>
          </a:p>
          <a:p>
            <a:r>
              <a:rPr lang="en-US" dirty="0"/>
              <a:t>b………………b</a:t>
            </a:r>
          </a:p>
        </p:txBody>
      </p:sp>
    </p:spTree>
    <p:extLst>
      <p:ext uri="{BB962C8B-B14F-4D97-AF65-F5344CB8AC3E}">
        <p14:creationId xmlns:p14="http://schemas.microsoft.com/office/powerpoint/2010/main" val="1093260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Arguing Completeness: Hill/Valley Plots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8EDAF4B-4E11-E247-BF6C-0A9C539C51B1}"/>
              </a:ext>
            </a:extLst>
          </p:cNvPr>
          <p:cNvSpPr txBox="1"/>
          <p:nvPr/>
        </p:nvSpPr>
        <p:spPr>
          <a:xfrm>
            <a:off x="1533703" y="1209323"/>
            <a:ext cx="74082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“hill/valley plot” is just a way to visualize CFL completeness proofs involving counting arguments.</a:t>
            </a:r>
          </a:p>
          <a:p>
            <a:endParaRPr lang="en-US" sz="2400" dirty="0"/>
          </a:p>
          <a:p>
            <a:r>
              <a:rPr lang="en-US" sz="2400" dirty="0"/>
              <a:t>For other completeness proofs, we will need to invent other ways of visualizing the proof (there is no general approach).</a:t>
            </a:r>
          </a:p>
          <a:p>
            <a:endParaRPr lang="en-US" sz="2400" dirty="0"/>
          </a:p>
          <a:p>
            <a:r>
              <a:rPr lang="en-US" sz="2400" dirty="0"/>
              <a:t>Studying one approach thoroughly is all we aim for. </a:t>
            </a:r>
          </a:p>
        </p:txBody>
      </p:sp>
    </p:spTree>
    <p:extLst>
      <p:ext uri="{BB962C8B-B14F-4D97-AF65-F5344CB8AC3E}">
        <p14:creationId xmlns:p14="http://schemas.microsoft.com/office/powerpoint/2010/main" val="170454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4DECC5-7834-0045-9C9E-977528A1B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Connections between regular and CFL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82AB3E-B14B-0349-B514-E873ACF67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regular languages are CFL</a:t>
            </a:r>
          </a:p>
          <a:p>
            <a:pPr lvl="1"/>
            <a:r>
              <a:rPr lang="en-US" dirty="0"/>
              <a:t>Why?</a:t>
            </a:r>
          </a:p>
          <a:p>
            <a:pPr lvl="2"/>
            <a:r>
              <a:rPr lang="en-US" dirty="0"/>
              <a:t>Can you argue via : “given a DFA, I can obtain a PDA” ?</a:t>
            </a:r>
          </a:p>
          <a:p>
            <a:pPr lvl="2"/>
            <a:r>
              <a:rPr lang="en-US" dirty="0"/>
              <a:t>Can you argue via : ”given a DFA, I can obtain a CFL?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The first is easy. (Obtain answer in class.)</a:t>
            </a:r>
          </a:p>
        </p:txBody>
      </p:sp>
    </p:spTree>
    <p:extLst>
      <p:ext uri="{BB962C8B-B14F-4D97-AF65-F5344CB8AC3E}">
        <p14:creationId xmlns:p14="http://schemas.microsoft.com/office/powerpoint/2010/main" val="3104113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Arguing Completeness: Hill/Valley Plots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ACD7517-8FB5-8F4D-ABB1-F417BA03D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3412"/>
            <a:ext cx="8529749" cy="48124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8EDAF4B-4E11-E247-BF6C-0A9C539C51B1}"/>
              </a:ext>
            </a:extLst>
          </p:cNvPr>
          <p:cNvSpPr txBox="1"/>
          <p:nvPr/>
        </p:nvSpPr>
        <p:spPr>
          <a:xfrm>
            <a:off x="7689954" y="1124262"/>
            <a:ext cx="434610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soon as we draw a string that starts and ends with “a”</a:t>
            </a:r>
          </a:p>
          <a:p>
            <a:endParaRPr lang="en-US" sz="2400" dirty="0"/>
          </a:p>
          <a:p>
            <a:r>
              <a:rPr lang="en-US" sz="2400" dirty="0"/>
              <a:t>AND has equal # of 0’s and 1’s</a:t>
            </a:r>
          </a:p>
          <a:p>
            <a:endParaRPr lang="en-US" sz="2400" dirty="0"/>
          </a:p>
          <a:p>
            <a:r>
              <a:rPr lang="en-US" sz="2400" dirty="0"/>
              <a:t>We realize that it must achieve a count &gt; 0 somewhere, then a count = 0, then achieve a count &lt; 0, and the final “a” must restore the count back to 0.</a:t>
            </a:r>
          </a:p>
          <a:p>
            <a:endParaRPr lang="en-US" sz="2400" dirty="0"/>
          </a:p>
          <a:p>
            <a:r>
              <a:rPr lang="en-US" sz="2400" dirty="0"/>
              <a:t>So there are smaller strings that have equal counts!</a:t>
            </a:r>
          </a:p>
          <a:p>
            <a:r>
              <a:rPr lang="en-US" sz="2400" dirty="0">
                <a:solidFill>
                  <a:srgbClr val="0432FF"/>
                </a:solidFill>
              </a:rPr>
              <a:t>Induct on them!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xmlns="" id="{84466FAE-8EE2-7B44-8715-E00EBD0DCC1B}"/>
              </a:ext>
            </a:extLst>
          </p:cNvPr>
          <p:cNvSpPr/>
          <p:nvPr/>
        </p:nvSpPr>
        <p:spPr>
          <a:xfrm>
            <a:off x="1455419" y="4497572"/>
            <a:ext cx="6178758" cy="1789994"/>
          </a:xfrm>
          <a:custGeom>
            <a:avLst/>
            <a:gdLst>
              <a:gd name="connsiteX0" fmla="*/ 6178758 w 6178758"/>
              <a:gd name="connsiteY0" fmla="*/ 1446028 h 1789994"/>
              <a:gd name="connsiteX1" fmla="*/ 777418 w 6178758"/>
              <a:gd name="connsiteY1" fmla="*/ 1690577 h 1789994"/>
              <a:gd name="connsiteX2" fmla="*/ 150097 w 6178758"/>
              <a:gd name="connsiteY2" fmla="*/ 0 h 1789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78758" h="1789994">
                <a:moveTo>
                  <a:pt x="6178758" y="1446028"/>
                </a:moveTo>
                <a:cubicBezTo>
                  <a:pt x="3980476" y="1688805"/>
                  <a:pt x="1782195" y="1931582"/>
                  <a:pt x="777418" y="1690577"/>
                </a:cubicBezTo>
                <a:cubicBezTo>
                  <a:pt x="-227359" y="1449572"/>
                  <a:pt x="-38631" y="724786"/>
                  <a:pt x="150097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AB8AD50E-C598-ED42-BA10-04D3DB1DC01B}"/>
              </a:ext>
            </a:extLst>
          </p:cNvPr>
          <p:cNvSpPr/>
          <p:nvPr/>
        </p:nvSpPr>
        <p:spPr>
          <a:xfrm>
            <a:off x="5510784" y="2962507"/>
            <a:ext cx="2123972" cy="2746182"/>
          </a:xfrm>
          <a:custGeom>
            <a:avLst/>
            <a:gdLst>
              <a:gd name="connsiteX0" fmla="*/ 2060448 w 2123972"/>
              <a:gd name="connsiteY0" fmla="*/ 2743349 h 2746182"/>
              <a:gd name="connsiteX1" fmla="*/ 1889760 w 2123972"/>
              <a:gd name="connsiteY1" fmla="*/ 2389781 h 2746182"/>
              <a:gd name="connsiteX2" fmla="*/ 2048256 w 2123972"/>
              <a:gd name="connsiteY2" fmla="*/ 512213 h 2746182"/>
              <a:gd name="connsiteX3" fmla="*/ 463296 w 2123972"/>
              <a:gd name="connsiteY3" fmla="*/ 12341 h 2746182"/>
              <a:gd name="connsiteX4" fmla="*/ 0 w 2123972"/>
              <a:gd name="connsiteY4" fmla="*/ 877973 h 2746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3972" h="2746182">
                <a:moveTo>
                  <a:pt x="2060448" y="2743349"/>
                </a:moveTo>
                <a:cubicBezTo>
                  <a:pt x="1976120" y="2752493"/>
                  <a:pt x="1891792" y="2761637"/>
                  <a:pt x="1889760" y="2389781"/>
                </a:cubicBezTo>
                <a:cubicBezTo>
                  <a:pt x="1887728" y="2017925"/>
                  <a:pt x="2286000" y="908453"/>
                  <a:pt x="2048256" y="512213"/>
                </a:cubicBezTo>
                <a:cubicBezTo>
                  <a:pt x="1810512" y="115973"/>
                  <a:pt x="804672" y="-48619"/>
                  <a:pt x="463296" y="12341"/>
                </a:cubicBezTo>
                <a:cubicBezTo>
                  <a:pt x="121920" y="73301"/>
                  <a:pt x="60960" y="475637"/>
                  <a:pt x="0" y="877973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82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Arguing Completeness: Hill/Valley Plots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ACD7517-8FB5-8F4D-ABB1-F417BA03D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3412"/>
            <a:ext cx="8529749" cy="48124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8EDAF4B-4E11-E247-BF6C-0A9C539C51B1}"/>
              </a:ext>
            </a:extLst>
          </p:cNvPr>
          <p:cNvSpPr txBox="1"/>
          <p:nvPr/>
        </p:nvSpPr>
        <p:spPr>
          <a:xfrm>
            <a:off x="7768724" y="3305962"/>
            <a:ext cx="43461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Induction argument:</a:t>
            </a:r>
          </a:p>
          <a:p>
            <a:r>
              <a:rPr lang="en-US" sz="2400" dirty="0">
                <a:solidFill>
                  <a:srgbClr val="0432FF"/>
                </a:solidFill>
              </a:rPr>
              <a:t>The small strings in this picture are derivable from S</a:t>
            </a:r>
          </a:p>
          <a:p>
            <a:endParaRPr lang="en-US" sz="2400" dirty="0">
              <a:solidFill>
                <a:srgbClr val="0432FF"/>
              </a:solidFill>
            </a:endParaRPr>
          </a:p>
          <a:p>
            <a:r>
              <a:rPr lang="en-US" sz="2400" dirty="0">
                <a:solidFill>
                  <a:srgbClr val="0432FF"/>
                </a:solidFill>
              </a:rPr>
              <a:t>Then we can piece together a whole parse-tree that explains that the WHOLE string can also be derived!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xmlns="" id="{84466FAE-8EE2-7B44-8715-E00EBD0DCC1B}"/>
              </a:ext>
            </a:extLst>
          </p:cNvPr>
          <p:cNvSpPr/>
          <p:nvPr/>
        </p:nvSpPr>
        <p:spPr>
          <a:xfrm>
            <a:off x="1455419" y="4497572"/>
            <a:ext cx="6178758" cy="1789994"/>
          </a:xfrm>
          <a:custGeom>
            <a:avLst/>
            <a:gdLst>
              <a:gd name="connsiteX0" fmla="*/ 6178758 w 6178758"/>
              <a:gd name="connsiteY0" fmla="*/ 1446028 h 1789994"/>
              <a:gd name="connsiteX1" fmla="*/ 777418 w 6178758"/>
              <a:gd name="connsiteY1" fmla="*/ 1690577 h 1789994"/>
              <a:gd name="connsiteX2" fmla="*/ 150097 w 6178758"/>
              <a:gd name="connsiteY2" fmla="*/ 0 h 1789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78758" h="1789994">
                <a:moveTo>
                  <a:pt x="6178758" y="1446028"/>
                </a:moveTo>
                <a:cubicBezTo>
                  <a:pt x="3980476" y="1688805"/>
                  <a:pt x="1782195" y="1931582"/>
                  <a:pt x="777418" y="1690577"/>
                </a:cubicBezTo>
                <a:cubicBezTo>
                  <a:pt x="-227359" y="1449572"/>
                  <a:pt x="-38631" y="724786"/>
                  <a:pt x="150097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AB8AD50E-C598-ED42-BA10-04D3DB1DC01B}"/>
              </a:ext>
            </a:extLst>
          </p:cNvPr>
          <p:cNvSpPr/>
          <p:nvPr/>
        </p:nvSpPr>
        <p:spPr>
          <a:xfrm>
            <a:off x="5510784" y="2962507"/>
            <a:ext cx="2123972" cy="2746182"/>
          </a:xfrm>
          <a:custGeom>
            <a:avLst/>
            <a:gdLst>
              <a:gd name="connsiteX0" fmla="*/ 2060448 w 2123972"/>
              <a:gd name="connsiteY0" fmla="*/ 2743349 h 2746182"/>
              <a:gd name="connsiteX1" fmla="*/ 1889760 w 2123972"/>
              <a:gd name="connsiteY1" fmla="*/ 2389781 h 2746182"/>
              <a:gd name="connsiteX2" fmla="*/ 2048256 w 2123972"/>
              <a:gd name="connsiteY2" fmla="*/ 512213 h 2746182"/>
              <a:gd name="connsiteX3" fmla="*/ 463296 w 2123972"/>
              <a:gd name="connsiteY3" fmla="*/ 12341 h 2746182"/>
              <a:gd name="connsiteX4" fmla="*/ 0 w 2123972"/>
              <a:gd name="connsiteY4" fmla="*/ 877973 h 2746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3972" h="2746182">
                <a:moveTo>
                  <a:pt x="2060448" y="2743349"/>
                </a:moveTo>
                <a:cubicBezTo>
                  <a:pt x="1976120" y="2752493"/>
                  <a:pt x="1891792" y="2761637"/>
                  <a:pt x="1889760" y="2389781"/>
                </a:cubicBezTo>
                <a:cubicBezTo>
                  <a:pt x="1887728" y="2017925"/>
                  <a:pt x="2286000" y="908453"/>
                  <a:pt x="2048256" y="512213"/>
                </a:cubicBezTo>
                <a:cubicBezTo>
                  <a:pt x="1810512" y="115973"/>
                  <a:pt x="804672" y="-48619"/>
                  <a:pt x="463296" y="12341"/>
                </a:cubicBezTo>
                <a:cubicBezTo>
                  <a:pt x="121920" y="73301"/>
                  <a:pt x="60960" y="475637"/>
                  <a:pt x="0" y="877973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60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26171F-020E-294F-A7B8-A0A10D4B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Nontrivial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29AC5E-5459-D549-86E9-F76658E19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L_{</a:t>
            </a:r>
            <a:r>
              <a:rPr lang="en-US" dirty="0" err="1"/>
              <a:t>ww</a:t>
            </a:r>
            <a:r>
              <a:rPr lang="en-US" dirty="0"/>
              <a:t>} = { w w : w in Sigma^* } ?</a:t>
            </a:r>
          </a:p>
          <a:p>
            <a:r>
              <a:rPr lang="en-US" dirty="0"/>
              <a:t>L_{</a:t>
            </a:r>
            <a:r>
              <a:rPr lang="en-US" dirty="0" err="1"/>
              <a:t>ww</a:t>
            </a:r>
            <a:r>
              <a:rPr lang="en-US" dirty="0"/>
              <a:t>} is not a CFL</a:t>
            </a:r>
          </a:p>
          <a:p>
            <a:r>
              <a:rPr lang="en-US" dirty="0"/>
              <a:t>But the complement of L_{</a:t>
            </a:r>
            <a:r>
              <a:rPr lang="en-US" dirty="0" err="1"/>
              <a:t>ww</a:t>
            </a:r>
            <a:r>
              <a:rPr lang="en-US" dirty="0"/>
              <a:t>} is a CFL</a:t>
            </a:r>
          </a:p>
          <a:p>
            <a:pPr lvl="1"/>
            <a:r>
              <a:rPr lang="en-US" dirty="0"/>
              <a:t>Write its CFG  (maybe part of Asg-4)</a:t>
            </a:r>
          </a:p>
          <a:p>
            <a:endParaRPr lang="en-US" dirty="0"/>
          </a:p>
          <a:p>
            <a:r>
              <a:rPr lang="en-US" dirty="0"/>
              <a:t>Write a CFG for { w : w in {0,1}^* and #1(w) &gt; #0(w) }</a:t>
            </a:r>
          </a:p>
          <a:p>
            <a:pPr lvl="1"/>
            <a:r>
              <a:rPr lang="en-US" dirty="0"/>
              <a:t>Part of Asg-4 most likely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75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43EDCC-7F68-FB4B-8CAC-18A2719D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Grammar Desiderata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9DE891-35A0-D042-8114-A67E5EB01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Grammars must be consistent</a:t>
            </a:r>
          </a:p>
          <a:p>
            <a:pPr lvl="1"/>
            <a:r>
              <a:rPr lang="en-US" dirty="0"/>
              <a:t>With respect to the language you want to capture</a:t>
            </a:r>
          </a:p>
          <a:p>
            <a:r>
              <a:rPr lang="en-US" dirty="0"/>
              <a:t>Grammars must be complete</a:t>
            </a:r>
          </a:p>
          <a:p>
            <a:pPr lvl="1"/>
            <a:r>
              <a:rPr lang="en-US" dirty="0"/>
              <a:t>With respect to the language you want to capture</a:t>
            </a:r>
          </a:p>
          <a:p>
            <a:r>
              <a:rPr lang="en-US" dirty="0"/>
              <a:t>Are there other desirable properties of grammars?</a:t>
            </a:r>
          </a:p>
          <a:p>
            <a:pPr lvl="1"/>
            <a:r>
              <a:rPr lang="en-US" dirty="0"/>
              <a:t>Yes! </a:t>
            </a:r>
            <a:r>
              <a:rPr lang="en-US" dirty="0">
                <a:solidFill>
                  <a:srgbClr val="FF0000"/>
                </a:solidFill>
              </a:rPr>
              <a:t>Grammars must be unambiguous.</a:t>
            </a:r>
          </a:p>
          <a:p>
            <a:r>
              <a:rPr lang="en-US" dirty="0">
                <a:solidFill>
                  <a:srgbClr val="0432FF"/>
                </a:solidFill>
              </a:rPr>
              <a:t>Reason grammars must be unambiguous:</a:t>
            </a:r>
          </a:p>
          <a:p>
            <a:pPr lvl="1"/>
            <a:r>
              <a:rPr lang="en-US" dirty="0">
                <a:solidFill>
                  <a:srgbClr val="945200"/>
                </a:solidFill>
              </a:rPr>
              <a:t>Grammars are used to generate code, implement interpreters, etc.</a:t>
            </a:r>
          </a:p>
          <a:p>
            <a:pPr lvl="1"/>
            <a:r>
              <a:rPr lang="en-US" dirty="0">
                <a:solidFill>
                  <a:srgbClr val="945200"/>
                </a:solidFill>
              </a:rPr>
              <a:t>Example: Our calculator grammar (let us take a look)</a:t>
            </a:r>
          </a:p>
        </p:txBody>
      </p:sp>
    </p:spTree>
    <p:extLst>
      <p:ext uri="{BB962C8B-B14F-4D97-AF65-F5344CB8AC3E}">
        <p14:creationId xmlns:p14="http://schemas.microsoft.com/office/powerpoint/2010/main" val="2848846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AC0C2C-7713-0641-B1D1-B27D73E49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Grammars vs.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7C1592-1E36-1643-B03C-2A15031F5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grammar G1 may be ambiguous</a:t>
            </a:r>
          </a:p>
          <a:p>
            <a:r>
              <a:rPr lang="en-US" dirty="0"/>
              <a:t>Another grammar G2 such that L(G1) = L(G2) may be unambiguous</a:t>
            </a:r>
          </a:p>
          <a:p>
            <a:pPr lvl="1"/>
            <a:r>
              <a:rPr lang="en-US" dirty="0"/>
              <a:t>I.e. no string has two distinct parse trees</a:t>
            </a:r>
          </a:p>
          <a:p>
            <a:pPr lvl="1"/>
            <a:endParaRPr lang="en-US" dirty="0"/>
          </a:p>
          <a:p>
            <a:r>
              <a:rPr lang="en-US" dirty="0"/>
              <a:t>While L(G1) = L(G2), there is only one parse-tree for L(G2)</a:t>
            </a:r>
          </a:p>
          <a:p>
            <a:r>
              <a:rPr lang="en-US" dirty="0"/>
              <a:t>Parse trees determine how </a:t>
            </a:r>
          </a:p>
          <a:p>
            <a:pPr lvl="1"/>
            <a:r>
              <a:rPr lang="en-US" dirty="0"/>
              <a:t>A calculator evaluates</a:t>
            </a:r>
          </a:p>
          <a:p>
            <a:pPr lvl="1"/>
            <a:r>
              <a:rPr lang="en-US" dirty="0"/>
              <a:t>A compiler generates code</a:t>
            </a:r>
          </a:p>
          <a:p>
            <a:r>
              <a:rPr lang="en-US" dirty="0"/>
              <a:t>Let us review the expression grammar (next slide)</a:t>
            </a:r>
          </a:p>
        </p:txBody>
      </p:sp>
    </p:spTree>
    <p:extLst>
      <p:ext uri="{BB962C8B-B14F-4D97-AF65-F5344CB8AC3E}">
        <p14:creationId xmlns:p14="http://schemas.microsoft.com/office/powerpoint/2010/main" val="92639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Ambiguity and Disambiguation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D44DFE7-1EA2-B249-AD5D-89E1364AC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72" y="2838780"/>
            <a:ext cx="5105400" cy="246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0D1C061-C62E-0C4D-B4A2-3AC7FD7A0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1295146"/>
            <a:ext cx="7429500" cy="1231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A32530C-D2F9-0B4C-A79B-516CD1181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760" y="1133856"/>
            <a:ext cx="3334987" cy="564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35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Ambiguity and disambiguation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D44DFE7-1EA2-B249-AD5D-89E1364AC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72" y="2838780"/>
            <a:ext cx="5105400" cy="246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0D1C061-C62E-0C4D-B4A2-3AC7FD7A0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1295146"/>
            <a:ext cx="7429500" cy="1231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A32530C-D2F9-0B4C-A79B-516CD1181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760" y="1133856"/>
            <a:ext cx="3334987" cy="56476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9BD752A-6F42-154C-A490-6C09B036975D}"/>
              </a:ext>
            </a:extLst>
          </p:cNvPr>
          <p:cNvSpPr txBox="1"/>
          <p:nvPr/>
        </p:nvSpPr>
        <p:spPr>
          <a:xfrm>
            <a:off x="838200" y="5302580"/>
            <a:ext cx="52341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Gist : by changing the grammar,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same set of strings are still derivable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Ambiguity goes away 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basic idea is to “layer the grammar”</a:t>
            </a:r>
          </a:p>
        </p:txBody>
      </p:sp>
    </p:spTree>
    <p:extLst>
      <p:ext uri="{BB962C8B-B14F-4D97-AF65-F5344CB8AC3E}">
        <p14:creationId xmlns:p14="http://schemas.microsoft.com/office/powerpoint/2010/main" val="4246279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5A1D18-B282-C544-BA81-52624AE2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Calculator Problem of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CC902A-8655-674C-B9C0-5F21F0D80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this assignment, you get to see, for the first time, how the theory of regular languages and context-free languages helps you build a calculator</a:t>
            </a:r>
          </a:p>
          <a:p>
            <a:endParaRPr lang="en-US" dirty="0"/>
          </a:p>
          <a:p>
            <a:r>
              <a:rPr lang="en-US" dirty="0"/>
              <a:t>You must understand the calculator</a:t>
            </a:r>
          </a:p>
          <a:p>
            <a:endParaRPr lang="en-US" dirty="0"/>
          </a:p>
          <a:p>
            <a:r>
              <a:rPr lang="en-US" dirty="0"/>
              <a:t>You must then modify it to have a new operator called ”!” or successor</a:t>
            </a:r>
          </a:p>
          <a:p>
            <a:r>
              <a:rPr lang="en-US" dirty="0"/>
              <a:t>3 + !4 = 3 + (4+1) = 8</a:t>
            </a:r>
          </a:p>
          <a:p>
            <a:r>
              <a:rPr lang="en-US" dirty="0"/>
              <a:t>!(3+!4 - !!1) * !5 = ?</a:t>
            </a:r>
          </a:p>
        </p:txBody>
      </p:sp>
    </p:spTree>
    <p:extLst>
      <p:ext uri="{BB962C8B-B14F-4D97-AF65-F5344CB8AC3E}">
        <p14:creationId xmlns:p14="http://schemas.microsoft.com/office/powerpoint/2010/main" val="493569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2D7820-1CB9-184D-8111-6C293A3C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Notes on the Calculator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9AAB25-D38D-084C-9A3A-4A6689C07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relied on PLY to disambiguate for us</a:t>
            </a:r>
          </a:p>
          <a:p>
            <a:pPr lvl="1"/>
            <a:r>
              <a:rPr lang="en-US" dirty="0"/>
              <a:t>Defines associativity</a:t>
            </a:r>
          </a:p>
          <a:p>
            <a:pPr lvl="1"/>
            <a:r>
              <a:rPr lang="en-US" dirty="0"/>
              <a:t>Defines </a:t>
            </a:r>
            <a:r>
              <a:rPr lang="en-US" dirty="0" err="1"/>
              <a:t>precedences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But we can also modify the grammar and achieve this</a:t>
            </a:r>
          </a:p>
          <a:p>
            <a:pPr lvl="1"/>
            <a:r>
              <a:rPr lang="en-US" dirty="0"/>
              <a:t>More on that on Thursday next week</a:t>
            </a:r>
          </a:p>
          <a:p>
            <a:pPr lvl="1"/>
            <a:r>
              <a:rPr lang="en-US" dirty="0"/>
              <a:t>We will also study Jove’s parsers (we have 3 of them inside Jove)</a:t>
            </a:r>
          </a:p>
        </p:txBody>
      </p:sp>
    </p:spTree>
    <p:extLst>
      <p:ext uri="{BB962C8B-B14F-4D97-AF65-F5344CB8AC3E}">
        <p14:creationId xmlns:p14="http://schemas.microsoft.com/office/powerpoint/2010/main" val="4048174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Inherently Ambiguous CF Languages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181FED3-CDE4-5C44-8B19-D831530B1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0" y="1590813"/>
            <a:ext cx="9207500" cy="1092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3EF5159-E2E0-F249-A862-58DA6B1AE068}"/>
              </a:ext>
            </a:extLst>
          </p:cNvPr>
          <p:cNvSpPr txBox="1"/>
          <p:nvPr/>
        </p:nvSpPr>
        <p:spPr>
          <a:xfrm>
            <a:off x="1828800" y="3552669"/>
            <a:ext cx="93089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matter which CFG we try --- layering or otherwise --- ambiguity NEVER goes away !!!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proof  that the above language is inherently ambiguous  is long, and is skipped.</a:t>
            </a:r>
          </a:p>
          <a:p>
            <a:endParaRPr lang="en-US" dirty="0"/>
          </a:p>
          <a:p>
            <a:r>
              <a:rPr lang="en-US" dirty="0"/>
              <a:t>But I can give you papers that cover it (if you wish).</a:t>
            </a:r>
          </a:p>
        </p:txBody>
      </p:sp>
    </p:spTree>
    <p:extLst>
      <p:ext uri="{BB962C8B-B14F-4D97-AF65-F5344CB8AC3E}">
        <p14:creationId xmlns:p14="http://schemas.microsoft.com/office/powerpoint/2010/main" val="351906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4DECC5-7834-0045-9C9E-977528A1B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Connections between regular and CFL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82AB3E-B14B-0349-B514-E873ACF67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regular languages are CFL</a:t>
            </a:r>
          </a:p>
          <a:p>
            <a:pPr lvl="1"/>
            <a:r>
              <a:rPr lang="en-US" dirty="0"/>
              <a:t>Why?</a:t>
            </a:r>
          </a:p>
          <a:p>
            <a:pPr lvl="2"/>
            <a:r>
              <a:rPr lang="en-US" dirty="0"/>
              <a:t>Can you argue via : “given a DFA, I can obtain a PDA” ?</a:t>
            </a:r>
          </a:p>
          <a:p>
            <a:pPr lvl="2"/>
            <a:r>
              <a:rPr lang="en-US" dirty="0"/>
              <a:t>Can you argue via : ”given a DFA, I can obtain a CFL?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For the second, let’s state a mechanical construction algorithm</a:t>
            </a:r>
          </a:p>
        </p:txBody>
      </p:sp>
    </p:spTree>
    <p:extLst>
      <p:ext uri="{BB962C8B-B14F-4D97-AF65-F5344CB8AC3E}">
        <p14:creationId xmlns:p14="http://schemas.microsoft.com/office/powerpoint/2010/main" val="616758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are CFL and which aren’t?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AD8FBAC-D960-D440-BB26-3A17F153D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06" y="983412"/>
            <a:ext cx="10956787" cy="550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30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to Pump CFGs: Part 1 of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251AB30-7202-EA42-9D73-2AE878571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2152650"/>
            <a:ext cx="56007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26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to Pump CFGs: Part 2 of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33BF150-EA7C-DD4E-95A9-2EF010770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7836"/>
            <a:ext cx="12192000" cy="38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90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to Pump CFGs: Part 3 of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3DB3F17-9020-814E-8643-042330983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9599"/>
            <a:ext cx="12192000" cy="29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343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to Pump CFGs: Part 4 of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5E06715-1FE7-B24B-9A24-29884BBD3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2216150"/>
            <a:ext cx="83058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720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of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0304ED9-DA8A-3849-B86A-275BE6E27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91" y="983412"/>
            <a:ext cx="10621617" cy="576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27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CFL PL in Pictures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B86EBF2-3142-DE4D-89E6-C5317657D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566" y="0"/>
            <a:ext cx="6272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1225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CFL PL finally! (pictures)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B6A6191-A6E8-9D48-8641-1DBF593DE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5813"/>
            <a:ext cx="12192000" cy="268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61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CFL PL finally! (words)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F66E4AF-2AEE-9F47-9F0E-D54CAF254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3167"/>
            <a:ext cx="12192000" cy="540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308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791A60-E32A-FE40-B5F3-1891C22A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on CFL PL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364361-B8FE-9F4A-83EF-DDB8E070E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Show that { 0^{i^2} : </a:t>
            </a:r>
            <a:r>
              <a:rPr lang="en-US" dirty="0" err="1"/>
              <a:t>i</a:t>
            </a:r>
            <a:r>
              <a:rPr lang="en-US" dirty="0"/>
              <a:t> &gt;= 0 }  is not a CFL</a:t>
            </a:r>
          </a:p>
        </p:txBody>
      </p:sp>
    </p:spTree>
    <p:extLst>
      <p:ext uri="{BB962C8B-B14F-4D97-AF65-F5344CB8AC3E}">
        <p14:creationId xmlns:p14="http://schemas.microsoft.com/office/powerpoint/2010/main" val="4264835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822786-1E58-9A41-831B-A25A9DA03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DFA to CFL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E9CA19-8787-324F-B1C7-AEEB9F6BB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DFA with initial state I</a:t>
            </a:r>
          </a:p>
          <a:p>
            <a:r>
              <a:rPr lang="en-US" dirty="0"/>
              <a:t>And final states F1 F2 …</a:t>
            </a:r>
          </a:p>
          <a:p>
            <a:endParaRPr lang="en-US" dirty="0"/>
          </a:p>
          <a:p>
            <a:r>
              <a:rPr lang="en-US" dirty="0"/>
              <a:t>Obtain a set of productions </a:t>
            </a:r>
          </a:p>
          <a:p>
            <a:pPr lvl="1"/>
            <a:r>
              <a:rPr lang="en-US" dirty="0"/>
              <a:t>Let state “S” of the CFG correspond to (or model) the initial state I</a:t>
            </a:r>
          </a:p>
          <a:p>
            <a:pPr lvl="1"/>
            <a:r>
              <a:rPr lang="en-US" dirty="0"/>
              <a:t>For every   move   A : a -&gt; B   in the DFA,  introduce a rule   like that in the CFG</a:t>
            </a:r>
          </a:p>
          <a:p>
            <a:pPr lvl="1"/>
            <a:r>
              <a:rPr lang="en-US" dirty="0"/>
              <a:t>For every final state F1 F2 …, introduce a rule  F1 </a:t>
            </a:r>
            <a:r>
              <a:rPr lang="en-US" dirty="0">
                <a:sym typeface="Wingdings" pitchFamily="2" charset="2"/>
              </a:rPr>
              <a:t> ‘’   F2  ‘’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Try an example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991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791A60-E32A-FE40-B5F3-1891C22A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on CFL PL from </a:t>
            </a:r>
            <a:r>
              <a:rPr lang="en-US" dirty="0" err="1"/>
              <a:t>Sipser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364361-B8FE-9F4A-83EF-DDB8E070E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Show that this language is not a CFL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 w # x : w is a substring of x, where  w in {</a:t>
            </a:r>
            <a:r>
              <a:rPr lang="en-US" dirty="0" err="1"/>
              <a:t>a,b</a:t>
            </a:r>
            <a:r>
              <a:rPr lang="en-US" dirty="0"/>
              <a:t>}* }</a:t>
            </a:r>
          </a:p>
          <a:p>
            <a:pPr marL="0" indent="0">
              <a:buNone/>
            </a:pPr>
            <a:r>
              <a:rPr lang="en-US" dirty="0"/>
              <a:t> here # is a simple delimiter character</a:t>
            </a:r>
          </a:p>
          <a:p>
            <a:pPr marL="0" indent="0">
              <a:buNone/>
            </a:pPr>
            <a:endParaRPr lang="en-US" dirty="0">
              <a:solidFill>
                <a:srgbClr val="0432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A substring is a contiguous sequence of strings embedded in another</a:t>
            </a:r>
          </a:p>
          <a:p>
            <a:pPr marL="0" indent="0">
              <a:buNone/>
            </a:pPr>
            <a:endParaRPr lang="en-US" dirty="0">
              <a:solidFill>
                <a:srgbClr val="0432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A subsequence is more general – need not be contiguous</a:t>
            </a:r>
          </a:p>
        </p:txBody>
      </p:sp>
    </p:spTree>
    <p:extLst>
      <p:ext uri="{BB962C8B-B14F-4D97-AF65-F5344CB8AC3E}">
        <p14:creationId xmlns:p14="http://schemas.microsoft.com/office/powerpoint/2010/main" val="398833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Write a CFG for this DFA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D2A9AE0-2F67-A54C-B7DF-240ED8322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83412"/>
            <a:ext cx="6365301" cy="4383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7487665-6DA4-6546-97AD-A1CD6ED7881E}"/>
              </a:ext>
            </a:extLst>
          </p:cNvPr>
          <p:cNvSpPr txBox="1"/>
          <p:nvPr/>
        </p:nvSpPr>
        <p:spPr>
          <a:xfrm>
            <a:off x="1903751" y="5516380"/>
            <a:ext cx="7952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DFA has an “easy” CFG one can obtained “just by staring at the DFA”</a:t>
            </a:r>
          </a:p>
          <a:p>
            <a:endParaRPr lang="en-US" dirty="0"/>
          </a:p>
          <a:p>
            <a:r>
              <a:rPr lang="en-US" dirty="0"/>
              <a:t>Hence all regular languages are also context-free !!!</a:t>
            </a:r>
          </a:p>
        </p:txBody>
      </p:sp>
    </p:spTree>
    <p:extLst>
      <p:ext uri="{BB962C8B-B14F-4D97-AF65-F5344CB8AC3E}">
        <p14:creationId xmlns:p14="http://schemas.microsoft.com/office/powerpoint/2010/main" val="346662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90CE45-132D-904E-A0C6-29C6BB3A4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 (obtaining a purely right-linear 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CBD867-62DA-4E47-9FB9-FA76ECF69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34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”S” of the CFG models state “IF” of the DFA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 </a:t>
            </a:r>
            <a:r>
              <a:rPr lang="en-US" dirty="0">
                <a:sym typeface="Wingdings" pitchFamily="2" charset="2"/>
              </a:rPr>
              <a:t> ‘’     (since IF is a final state)</a:t>
            </a:r>
          </a:p>
          <a:p>
            <a:pPr marL="0" indent="0">
              <a:buNone/>
            </a:pPr>
            <a:r>
              <a:rPr lang="en-US" dirty="0"/>
              <a:t>S </a:t>
            </a:r>
            <a:r>
              <a:rPr lang="en-US" dirty="0">
                <a:sym typeface="Wingdings" pitchFamily="2" charset="2"/>
              </a:rPr>
              <a:t> 0 F0  (there are these transitions in the DFA)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S  1 F1  (there are these transitions in the DFA)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F0  ‘’  (it is a final state)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F1  ‘’  (it is a final state)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…finish this construction…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875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BFAB8F-F5AC-A245-B879-1DB249D1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1633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Use the info from prev. slide to handle this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412729-0790-9847-88FB-156DE0744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S’s language?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you write it as a regular expression?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 </a:t>
            </a:r>
            <a:r>
              <a:rPr lang="en-US" dirty="0">
                <a:sym typeface="Wingdings" pitchFamily="2" charset="2"/>
              </a:rPr>
              <a:t> a S b  | b Y | Y a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Y  b Y | a Y | ‘’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BFAB8F-F5AC-A245-B879-1DB249D1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1633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Draw a parse-tree for </a:t>
            </a:r>
            <a:r>
              <a:rPr lang="en-US" dirty="0" err="1"/>
              <a:t>ababb</a:t>
            </a:r>
            <a:r>
              <a:rPr lang="en-US" dirty="0"/>
              <a:t> using this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412729-0790-9847-88FB-156DE0744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 </a:t>
            </a:r>
            <a:r>
              <a:rPr lang="en-US" dirty="0">
                <a:sym typeface="Wingdings" pitchFamily="2" charset="2"/>
              </a:rPr>
              <a:t> a S b  | b Y | Y a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Y  b Y | a Y | ‘’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2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B90D05-72D5-3A43-B2ED-46D6A2D3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Calculator with Parse-tree Drawing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604254-BADC-2943-9527-FFE691368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be part of Asg4</a:t>
            </a:r>
          </a:p>
          <a:p>
            <a:r>
              <a:rPr lang="en-US" dirty="0"/>
              <a:t>This Jove file draws parse-trees for you!</a:t>
            </a:r>
          </a:p>
          <a:p>
            <a:r>
              <a:rPr lang="en-US" dirty="0"/>
              <a:t>Look for</a:t>
            </a:r>
          </a:p>
          <a:p>
            <a:pPr lvl="1"/>
            <a:r>
              <a:rPr lang="en-US" dirty="0" err="1"/>
              <a:t>First_Jove_Tutorial</a:t>
            </a:r>
            <a:r>
              <a:rPr lang="en-US" dirty="0"/>
              <a:t>/ACMDSP/</a:t>
            </a:r>
            <a:r>
              <a:rPr lang="en-US" dirty="0" err="1"/>
              <a:t>Calculator_with_Parse_Tree_Drawing.ipynb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Look for </a:t>
            </a:r>
            <a:r>
              <a:rPr lang="en-US" dirty="0" err="1"/>
              <a:t>First_Jove_Tutorial</a:t>
            </a:r>
            <a:r>
              <a:rPr lang="en-US" dirty="0"/>
              <a:t>/ACMDSP/</a:t>
            </a:r>
            <a:r>
              <a:rPr lang="en-US" dirty="0" err="1"/>
              <a:t>Drive_Chatty_Parser.ipynb</a:t>
            </a:r>
            <a:endParaRPr lang="en-US" dirty="0"/>
          </a:p>
          <a:p>
            <a:pPr lvl="1"/>
            <a:r>
              <a:rPr lang="en-US" dirty="0"/>
              <a:t>Will be in Asg4</a:t>
            </a:r>
          </a:p>
          <a:p>
            <a:pPr lvl="1"/>
            <a:r>
              <a:rPr lang="en-US" dirty="0"/>
              <a:t>Shows how Jove’s internals work !!</a:t>
            </a:r>
          </a:p>
        </p:txBody>
      </p:sp>
    </p:spTree>
    <p:extLst>
      <p:ext uri="{BB962C8B-B14F-4D97-AF65-F5344CB8AC3E}">
        <p14:creationId xmlns:p14="http://schemas.microsoft.com/office/powerpoint/2010/main" val="137024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14771</TotalTime>
  <Words>1750</Words>
  <Application>Microsoft Macintosh PowerPoint</Application>
  <PresentationFormat>Widescreen</PresentationFormat>
  <Paragraphs>248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Calibri</vt:lpstr>
      <vt:lpstr>Helvetica</vt:lpstr>
      <vt:lpstr>Helvetica Light</vt:lpstr>
      <vt:lpstr>Trebuchet MS</vt:lpstr>
      <vt:lpstr>Wingdings</vt:lpstr>
      <vt:lpstr>Arial</vt:lpstr>
      <vt:lpstr>Office Theme</vt:lpstr>
      <vt:lpstr>CS 3100, Models of Computation, Spring 20, Lec18</vt:lpstr>
      <vt:lpstr>Connections between regular and CFL</vt:lpstr>
      <vt:lpstr>Connections between regular and CFL</vt:lpstr>
      <vt:lpstr>DFA to CFL</vt:lpstr>
      <vt:lpstr>Write a CFG for this DFA</vt:lpstr>
      <vt:lpstr>Solution (obtaining a purely right-linear CFG)</vt:lpstr>
      <vt:lpstr>Use the info from prev. slide to handle this CFG</vt:lpstr>
      <vt:lpstr>Draw a parse-tree for ababb using this grammar</vt:lpstr>
      <vt:lpstr>Calculator with Parse-tree Drawing</vt:lpstr>
      <vt:lpstr>Now we will study linearity</vt:lpstr>
      <vt:lpstr>Obtaining Purely L. Lin. from Purely R. Lin.</vt:lpstr>
      <vt:lpstr>Studying consistency and completeness</vt:lpstr>
      <vt:lpstr>Exercise: Equal number of a’s and b’s</vt:lpstr>
      <vt:lpstr>Consistency: It is through structural induction</vt:lpstr>
      <vt:lpstr>Completeness Illustrated on the Grammar of  Equal number of a’s and b’s</vt:lpstr>
      <vt:lpstr>Completeness Illustrated on the Grammar of  Equal number of a’s and b’s</vt:lpstr>
      <vt:lpstr>Completeness Illustrated on the Grammar of  Equal number of a’s and b’s</vt:lpstr>
      <vt:lpstr>Completeness Illustrated on the Grammar of  Equal number of a’s and b’s</vt:lpstr>
      <vt:lpstr>Arguing Completeness: Hill/Valley Plots</vt:lpstr>
      <vt:lpstr>Arguing Completeness: Hill/Valley Plots</vt:lpstr>
      <vt:lpstr>Arguing Completeness: Hill/Valley Plots</vt:lpstr>
      <vt:lpstr>Two Nontrivial Exercises</vt:lpstr>
      <vt:lpstr>Grammar Desiderata</vt:lpstr>
      <vt:lpstr>Grammars vs. Ambiguity</vt:lpstr>
      <vt:lpstr>Ambiguity and Disambiguation</vt:lpstr>
      <vt:lpstr>Ambiguity and disambiguation</vt:lpstr>
      <vt:lpstr>Calculator Problem of Assignment</vt:lpstr>
      <vt:lpstr>Notes on the Calculator Problem</vt:lpstr>
      <vt:lpstr>Inherently Ambiguous CF Languages</vt:lpstr>
      <vt:lpstr>Which are CFL and which aren’t?</vt:lpstr>
      <vt:lpstr>Getting to Pump CFGs: Part 1 of 4</vt:lpstr>
      <vt:lpstr>Getting to Pump CFGs: Part 2 of 4</vt:lpstr>
      <vt:lpstr>Getting to Pump CFGs: Part 3 of 4</vt:lpstr>
      <vt:lpstr>Getting to Pump CFGs: Part 4 of 4</vt:lpstr>
      <vt:lpstr>Summary of Example</vt:lpstr>
      <vt:lpstr>CFL PL in Pictures</vt:lpstr>
      <vt:lpstr>The CFL PL finally! (pictures)</vt:lpstr>
      <vt:lpstr>The CFL PL finally! (words)</vt:lpstr>
      <vt:lpstr>Exercise on CFL PL</vt:lpstr>
      <vt:lpstr>Exercise on CFL PL from Sipser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456</cp:revision>
  <cp:lastPrinted>2018-09-12T17:40:35Z</cp:lastPrinted>
  <dcterms:created xsi:type="dcterms:W3CDTF">2017-08-23T19:27:01Z</dcterms:created>
  <dcterms:modified xsi:type="dcterms:W3CDTF">2020-01-02T19:23:24Z</dcterms:modified>
</cp:coreProperties>
</file>