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14" r:id="rId2"/>
    <p:sldId id="958" r:id="rId3"/>
    <p:sldId id="940" r:id="rId4"/>
    <p:sldId id="941" r:id="rId5"/>
    <p:sldId id="942" r:id="rId6"/>
    <p:sldId id="943" r:id="rId7"/>
    <p:sldId id="944" r:id="rId8"/>
    <p:sldId id="945" r:id="rId9"/>
    <p:sldId id="866" r:id="rId10"/>
    <p:sldId id="856" r:id="rId11"/>
    <p:sldId id="857" r:id="rId12"/>
    <p:sldId id="861" r:id="rId13"/>
    <p:sldId id="813" r:id="rId14"/>
    <p:sldId id="948" r:id="rId15"/>
    <p:sldId id="949" r:id="rId16"/>
    <p:sldId id="950" r:id="rId17"/>
    <p:sldId id="947" r:id="rId18"/>
    <p:sldId id="946" r:id="rId19"/>
    <p:sldId id="951" r:id="rId20"/>
    <p:sldId id="952" r:id="rId21"/>
    <p:sldId id="927" r:id="rId22"/>
    <p:sldId id="953" r:id="rId23"/>
    <p:sldId id="935" r:id="rId24"/>
    <p:sldId id="954" r:id="rId25"/>
    <p:sldId id="890" r:id="rId26"/>
    <p:sldId id="892" r:id="rId27"/>
    <p:sldId id="932" r:id="rId28"/>
    <p:sldId id="933" r:id="rId29"/>
    <p:sldId id="934" r:id="rId30"/>
    <p:sldId id="936" r:id="rId31"/>
    <p:sldId id="937" r:id="rId32"/>
    <p:sldId id="938" r:id="rId33"/>
    <p:sldId id="955" r:id="rId34"/>
    <p:sldId id="876" r:id="rId35"/>
    <p:sldId id="902" r:id="rId36"/>
    <p:sldId id="903" r:id="rId37"/>
    <p:sldId id="928" r:id="rId38"/>
    <p:sldId id="893" r:id="rId39"/>
    <p:sldId id="894" r:id="rId40"/>
    <p:sldId id="895" r:id="rId41"/>
    <p:sldId id="858" r:id="rId42"/>
    <p:sldId id="859" r:id="rId43"/>
    <p:sldId id="860" r:id="rId44"/>
    <p:sldId id="834" r:id="rId45"/>
    <p:sldId id="929" r:id="rId46"/>
    <p:sldId id="885" r:id="rId47"/>
    <p:sldId id="886" r:id="rId48"/>
    <p:sldId id="873" r:id="rId49"/>
    <p:sldId id="930" r:id="rId50"/>
    <p:sldId id="931" r:id="rId51"/>
    <p:sldId id="867" r:id="rId52"/>
    <p:sldId id="869" r:id="rId53"/>
    <p:sldId id="884" r:id="rId54"/>
    <p:sldId id="914" r:id="rId55"/>
    <p:sldId id="863" r:id="rId56"/>
    <p:sldId id="899" r:id="rId57"/>
    <p:sldId id="900" r:id="rId58"/>
    <p:sldId id="901" r:id="rId59"/>
    <p:sldId id="904" r:id="rId60"/>
    <p:sldId id="906" r:id="rId61"/>
    <p:sldId id="905" r:id="rId62"/>
    <p:sldId id="917" r:id="rId63"/>
    <p:sldId id="918" r:id="rId64"/>
    <p:sldId id="919" r:id="rId65"/>
    <p:sldId id="957" r:id="rId66"/>
    <p:sldId id="920" r:id="rId67"/>
    <p:sldId id="921" r:id="rId68"/>
    <p:sldId id="922" r:id="rId69"/>
    <p:sldId id="923" r:id="rId70"/>
    <p:sldId id="924" r:id="rId71"/>
    <p:sldId id="925" r:id="rId72"/>
    <p:sldId id="926" r:id="rId73"/>
    <p:sldId id="915" r:id="rId74"/>
    <p:sldId id="881" r:id="rId75"/>
    <p:sldId id="897" r:id="rId76"/>
    <p:sldId id="896" r:id="rId77"/>
    <p:sldId id="883" r:id="rId78"/>
    <p:sldId id="916" r:id="rId79"/>
    <p:sldId id="8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4E8F00"/>
    <a:srgbClr val="FF0000"/>
    <a:srgbClr val="011893"/>
    <a:srgbClr val="0096FF"/>
    <a:srgbClr val="FF2F92"/>
    <a:srgbClr val="FF40FF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94944"/>
  </p:normalViewPr>
  <p:slideViewPr>
    <p:cSldViewPr snapToGrid="0" snapToObjects="1">
      <p:cViewPr varScale="1">
        <p:scale>
          <a:sx n="106" d="100"/>
          <a:sy n="10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00f19Syllab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zz/PCPSol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055904" y="339148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 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https://bit.ly/3100s20Syllabus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97756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19,20</a:t>
            </a:r>
            <a:br>
              <a:rPr lang="en-US" sz="3600" dirty="0"/>
            </a:br>
            <a:r>
              <a:rPr lang="en-US" sz="3600" dirty="0"/>
              <a:t>March 23, 25,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TM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0405"/>
            <a:ext cx="11060875" cy="52424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Initialize input on tape</a:t>
            </a:r>
          </a:p>
          <a:p>
            <a:pPr lvl="1"/>
            <a:r>
              <a:rPr lang="en-US" dirty="0"/>
              <a:t>don’t put blanks in the middle of your input</a:t>
            </a:r>
          </a:p>
          <a:p>
            <a:r>
              <a:rPr lang="en-US" dirty="0"/>
              <a:t>End input with blanks</a:t>
            </a:r>
          </a:p>
          <a:p>
            <a:pPr lvl="1"/>
            <a:r>
              <a:rPr lang="en-US" dirty="0"/>
              <a:t>To present “epsilon”, leave a complete blank tape</a:t>
            </a:r>
          </a:p>
          <a:p>
            <a:pPr lvl="1"/>
            <a:r>
              <a:rPr lang="en-US" dirty="0"/>
              <a:t>Blanks denoted by “.” in our Jove input</a:t>
            </a:r>
          </a:p>
          <a:p>
            <a:pPr lvl="2"/>
            <a:r>
              <a:rPr lang="en-US" dirty="0"/>
              <a:t>“readable blank”</a:t>
            </a:r>
          </a:p>
          <a:p>
            <a:r>
              <a:rPr lang="en-US" dirty="0"/>
              <a:t>A TM may read an input multiple times</a:t>
            </a:r>
          </a:p>
          <a:p>
            <a:pPr lvl="1"/>
            <a:r>
              <a:rPr lang="en-US" dirty="0"/>
              <a:t>It can move its head back to an already read input</a:t>
            </a:r>
          </a:p>
          <a:p>
            <a:pPr lvl="1"/>
            <a:r>
              <a:rPr lang="en-US" dirty="0"/>
              <a:t>It can modify a tape cell and read that modified value also</a:t>
            </a:r>
          </a:p>
          <a:p>
            <a:r>
              <a:rPr lang="en-US" dirty="0"/>
              <a:t>A TM halts when it gets “stuck”</a:t>
            </a:r>
          </a:p>
          <a:p>
            <a:pPr lvl="1"/>
            <a:r>
              <a:rPr lang="en-US" dirty="0"/>
              <a:t>It may not have read any of its input</a:t>
            </a:r>
          </a:p>
          <a:p>
            <a:pPr lvl="1"/>
            <a:r>
              <a:rPr lang="en-US" dirty="0"/>
              <a:t>Still, if it gets stuck in the accept state, that input which was laid out on the tape is deemed to have been accepted</a:t>
            </a:r>
          </a:p>
          <a:p>
            <a:pPr lvl="1"/>
            <a:r>
              <a:rPr lang="en-US" dirty="0"/>
              <a:t>All other states are “reject” states – being stuck in a non-accept state is tantamount to rejecting the input</a:t>
            </a:r>
          </a:p>
          <a:p>
            <a:pPr lvl="1"/>
            <a:r>
              <a:rPr lang="en-US" dirty="0"/>
              <a:t>A TM may never get stuck (in an accept or a non-accept state)</a:t>
            </a:r>
          </a:p>
          <a:p>
            <a:pPr lvl="2"/>
            <a:r>
              <a:rPr lang="en-US" dirty="0"/>
              <a:t>It is then said to loop</a:t>
            </a:r>
          </a:p>
          <a:p>
            <a:pPr lvl="2"/>
            <a:r>
              <a:rPr lang="en-US" dirty="0"/>
              <a:t>It may zig-zag away .. Never repeating any looping pattern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0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“Care and feeding”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To feed a TM epsilon</a:t>
            </a:r>
          </a:p>
          <a:p>
            <a:pPr lvl="1"/>
            <a:r>
              <a:rPr lang="en-US" dirty="0"/>
              <a:t>Leave its tape fully blank</a:t>
            </a:r>
          </a:p>
          <a:p>
            <a:r>
              <a:rPr lang="en-US" dirty="0"/>
              <a:t>To feed a TM something else other than Epsilon</a:t>
            </a:r>
          </a:p>
          <a:p>
            <a:pPr lvl="1"/>
            <a:r>
              <a:rPr lang="en-US" dirty="0"/>
              <a:t>Make sure that we don’t put anything outside of its Sigma on the tape</a:t>
            </a:r>
          </a:p>
          <a:p>
            <a:pPr lvl="1"/>
            <a:r>
              <a:rPr lang="en-US" dirty="0"/>
              <a:t>The TM may in fact put things outside of Sigma on its tape</a:t>
            </a:r>
          </a:p>
          <a:p>
            <a:pPr lvl="2"/>
            <a:r>
              <a:rPr lang="en-US" dirty="0"/>
              <a:t>But it can do so as special “markers”</a:t>
            </a:r>
          </a:p>
          <a:p>
            <a:pPr lvl="3"/>
            <a:r>
              <a:rPr lang="en-US" dirty="0"/>
              <a:t>This was allowed even for a PDA, so a TM is also allowed</a:t>
            </a:r>
          </a:p>
          <a:p>
            <a:pPr lvl="1"/>
            <a:r>
              <a:rPr lang="en-US" dirty="0"/>
              <a:t>But when a string from Sigma* is to be presented,</a:t>
            </a:r>
          </a:p>
          <a:p>
            <a:pPr lvl="2"/>
            <a:r>
              <a:rPr lang="en-US" dirty="0"/>
              <a:t>DO NOT insert any blanks in the middle!</a:t>
            </a:r>
          </a:p>
          <a:p>
            <a:pPr lvl="3"/>
            <a:r>
              <a:rPr lang="en-US" dirty="0"/>
              <a:t>A TM “thinks” that a blank in the middle is the end of your string.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506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367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3412"/>
            <a:ext cx="10952181" cy="5672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of a TM is the set of inputs that lead to the TM eventually being stuck in an accepting state</a:t>
            </a:r>
          </a:p>
          <a:p>
            <a:pPr lvl="1"/>
            <a:r>
              <a:rPr lang="en-US" dirty="0"/>
              <a:t>A TM may </a:t>
            </a:r>
            <a:r>
              <a:rPr lang="en-US" dirty="0">
                <a:solidFill>
                  <a:srgbClr val="C00000"/>
                </a:solidFill>
              </a:rPr>
              <a:t>halt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loop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”Loop” means “not stuck yet” </a:t>
            </a:r>
            <a:r>
              <a:rPr lang="en-US" dirty="0">
                <a:solidFill>
                  <a:srgbClr val="945200"/>
                </a:solidFill>
              </a:rPr>
              <a:t>(I’m still a journey-man)</a:t>
            </a:r>
          </a:p>
          <a:p>
            <a:pPr lvl="2"/>
            <a:endParaRPr lang="en-US" dirty="0">
              <a:solidFill>
                <a:srgbClr val="9452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Halt </a:t>
            </a:r>
            <a:r>
              <a:rPr lang="en-US" dirty="0">
                <a:solidFill>
                  <a:srgbClr val="945200"/>
                </a:solidFill>
              </a:rPr>
              <a:t>means found stuck in an “F” state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We will make sure that </a:t>
            </a:r>
            <a:r>
              <a:rPr lang="en-US" dirty="0">
                <a:solidFill>
                  <a:srgbClr val="C00000"/>
                </a:solidFill>
              </a:rPr>
              <a:t>all useful TMs </a:t>
            </a:r>
            <a:r>
              <a:rPr lang="en-US" dirty="0">
                <a:solidFill>
                  <a:srgbClr val="945200"/>
                </a:solidFill>
              </a:rPr>
              <a:t>(from which we want an accept/reject decision)</a:t>
            </a:r>
          </a:p>
          <a:p>
            <a:pPr lvl="3"/>
            <a:r>
              <a:rPr lang="en-US" dirty="0">
                <a:solidFill>
                  <a:srgbClr val="945200"/>
                </a:solidFill>
              </a:rPr>
              <a:t>Go to an ”F” state from which there are no outlets (no moves possible) for announcing “success”</a:t>
            </a:r>
          </a:p>
          <a:p>
            <a:pPr lvl="4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like a program that  goes to the “success label”</a:t>
            </a:r>
          </a:p>
          <a:p>
            <a:pPr lvl="4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>
                <a:solidFill>
                  <a:srgbClr val="945200"/>
                </a:solidFill>
              </a:rPr>
              <a:t>Go to a ”non-F” state to announce rejection (no outlets from there either)</a:t>
            </a:r>
          </a:p>
          <a:p>
            <a:pPr lvl="4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like a program that goes to a label “unsuccessful”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Till there is positive evidence (of being stuck in an F state), we can’t say what is in the language of a TM</a:t>
            </a:r>
          </a:p>
          <a:p>
            <a:r>
              <a:rPr lang="en-US" dirty="0"/>
              <a:t>A TM may never have read the input or only </a:t>
            </a:r>
            <a:r>
              <a:rPr lang="en-US" dirty="0" err="1"/>
              <a:t>parially</a:t>
            </a:r>
            <a:r>
              <a:rPr lang="en-US" dirty="0"/>
              <a:t> read the input or read the input multiple times….</a:t>
            </a:r>
          </a:p>
          <a:p>
            <a:pPr lvl="1"/>
            <a:r>
              <a:rPr lang="en-US" dirty="0"/>
              <a:t>Just the mere act of placing ”w” on the tape and later finding the Turing machine stuck at “F” is enough to declare “w is accepted”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91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</a:t>
            </a:r>
            <a:r>
              <a:rPr lang="en-US" sz="2400" dirty="0" err="1">
                <a:solidFill>
                  <a:srgbClr val="0432FF"/>
                </a:solidFill>
              </a:rPr>
              <a:t>Start_with_These_Animations.ipynb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Study the basics of DTM and NDTM behavior from there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9C67-E85F-FC41-9B2C-6C821D01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now see what the book 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126B-BD9E-0A40-8E06-6B3C616C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Sections 13.1 through 13.4</a:t>
            </a:r>
          </a:p>
        </p:txBody>
      </p:sp>
    </p:spTree>
    <p:extLst>
      <p:ext uri="{BB962C8B-B14F-4D97-AF65-F5344CB8AC3E}">
        <p14:creationId xmlns:p14="http://schemas.microsoft.com/office/powerpoint/2010/main" val="233420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9C67-E85F-FC41-9B2C-6C821D01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now see what Asg-6 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126B-BD9E-0A40-8E06-6B3C616C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Problems 1 and 2</a:t>
            </a:r>
          </a:p>
        </p:txBody>
      </p:sp>
    </p:spTree>
    <p:extLst>
      <p:ext uri="{BB962C8B-B14F-4D97-AF65-F5344CB8AC3E}">
        <p14:creationId xmlns:p14="http://schemas.microsoft.com/office/powerpoint/2010/main" val="341773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9C67-E85F-FC41-9B2C-6C821D01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Consult the book for larger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126B-BD9E-0A40-8E06-6B3C616C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Problems 1 and 2, we need to learn about larger TMs</a:t>
            </a:r>
          </a:p>
          <a:p>
            <a:endParaRPr lang="en-US" dirty="0"/>
          </a:p>
          <a:p>
            <a:r>
              <a:rPr lang="en-US" dirty="0"/>
              <a:t>Chapters 13.1 through 13.6 cover these (take a look)</a:t>
            </a:r>
          </a:p>
        </p:txBody>
      </p:sp>
    </p:spTree>
    <p:extLst>
      <p:ext uri="{BB962C8B-B14F-4D97-AF65-F5344CB8AC3E}">
        <p14:creationId xmlns:p14="http://schemas.microsoft.com/office/powerpoint/2010/main" val="157986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/CH13/CH13.ipynb 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See some serious TMs from here, and get ideas for Asg-6 from here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6874-4612-C840-83B0-8E410E51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a look at Asg-6,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92D7-E377-EA48-810D-85AC1FAC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topic is the Post Correspondence Problem (Chapter 15)</a:t>
            </a:r>
          </a:p>
          <a:p>
            <a:endParaRPr lang="en-US" dirty="0"/>
          </a:p>
          <a:p>
            <a:r>
              <a:rPr lang="en-US" dirty="0"/>
              <a:t>Let us examine its significance</a:t>
            </a:r>
          </a:p>
          <a:p>
            <a:endParaRPr lang="en-US" dirty="0"/>
          </a:p>
          <a:p>
            <a:pPr lvl="1"/>
            <a:r>
              <a:rPr lang="en-US" dirty="0"/>
              <a:t>A hugely important problem in CS --- yet, easily explained even to a 7-year old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as the starting point to show that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CFG Ambiguity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  <a:p>
            <a:pPr lvl="2"/>
            <a:r>
              <a:rPr lang="en-US" dirty="0"/>
              <a:t>First-order Validity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  <a:p>
            <a:pPr lvl="2"/>
            <a:r>
              <a:rPr lang="en-US" dirty="0"/>
              <a:t>Checking the reachability of communicating finite-state machines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</p:txBody>
      </p:sp>
    </p:spTree>
    <p:extLst>
      <p:ext uri="{BB962C8B-B14F-4D97-AF65-F5344CB8AC3E}">
        <p14:creationId xmlns:p14="http://schemas.microsoft.com/office/powerpoint/2010/main" val="342357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/CH15/CH15.ipynb 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Get to use a PCP-solver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The only one out there that solves hard problems (as far as I know)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Authored by Ling Zhao of Univ of Alberta in early 2000’s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(posted by some kind person at </a:t>
            </a:r>
            <a:r>
              <a:rPr lang="en-US" sz="2400" dirty="0">
                <a:hlinkClick r:id="rId2"/>
              </a:rPr>
              <a:t>https://github.com/chrozz/PCPSolver</a:t>
            </a:r>
            <a:r>
              <a:rPr lang="en-US" sz="2400" dirty="0"/>
              <a:t> )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7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D96-ED8C-0945-AA19-8213BFF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Wed March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DAF9-31AE-3346-8319-DF7DFD8C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 through </a:t>
            </a:r>
            <a:r>
              <a:rPr lang="en-US" dirty="0" err="1"/>
              <a:t>First_Jove_Tutorial</a:t>
            </a:r>
            <a:r>
              <a:rPr lang="en-US" dirty="0"/>
              <a:t>/CH13/CH13.ipynb in full detail</a:t>
            </a:r>
          </a:p>
          <a:p>
            <a:r>
              <a:rPr lang="en-US" dirty="0"/>
              <a:t>Live-code a TM for </a:t>
            </a:r>
            <a:r>
              <a:rPr lang="en-US" dirty="0" err="1"/>
              <a:t>w#w</a:t>
            </a:r>
            <a:r>
              <a:rPr lang="en-US" dirty="0"/>
              <a:t> where w in {0}*</a:t>
            </a:r>
          </a:p>
          <a:p>
            <a:pPr lvl="1"/>
            <a:r>
              <a:rPr lang="en-US" dirty="0"/>
              <a:t>At this point, expect students to read and try out the other examples suggested in these notebooks and successfully code-up a DTM</a:t>
            </a:r>
          </a:p>
          <a:p>
            <a:pPr lvl="1"/>
            <a:r>
              <a:rPr lang="en-US" dirty="0"/>
              <a:t>Also expect them to do Asg-6 Problem-1</a:t>
            </a:r>
          </a:p>
          <a:p>
            <a:pPr lvl="2"/>
            <a:r>
              <a:rPr lang="en-US" dirty="0"/>
              <a:t>START EARLY! This is potentially tricky!</a:t>
            </a:r>
          </a:p>
          <a:p>
            <a:r>
              <a:rPr lang="en-US" dirty="0"/>
              <a:t>Live-code an NDTM to look for “11” in a string</a:t>
            </a:r>
          </a:p>
          <a:p>
            <a:pPr lvl="1"/>
            <a:r>
              <a:rPr lang="en-US" dirty="0"/>
              <a:t>At this point, assume the students can do Asg-6 Problem-2</a:t>
            </a:r>
          </a:p>
          <a:p>
            <a:r>
              <a:rPr lang="en-US" dirty="0"/>
              <a:t>Go over PCP once more</a:t>
            </a:r>
          </a:p>
          <a:p>
            <a:pPr lvl="1"/>
            <a:r>
              <a:rPr lang="en-US" dirty="0"/>
              <a:t>At this point, assume the students can do Asg-6 Problem-3</a:t>
            </a:r>
          </a:p>
          <a:p>
            <a:r>
              <a:rPr lang="en-US" dirty="0"/>
              <a:t>Devote the rest of the lecture to Quiz-7 and Asg-6 </a:t>
            </a:r>
            <a:r>
              <a:rPr lang="en-US" dirty="0" err="1"/>
              <a:t>Qn</a:t>
            </a:r>
            <a:r>
              <a:rPr lang="en-US" dirty="0"/>
              <a:t> 4,5</a:t>
            </a:r>
          </a:p>
          <a:p>
            <a:pPr lvl="1"/>
            <a:r>
              <a:rPr lang="en-US" dirty="0"/>
              <a:t>2-stack simulation of a TM</a:t>
            </a:r>
          </a:p>
          <a:p>
            <a:pPr lvl="1"/>
            <a:r>
              <a:rPr lang="en-US" dirty="0"/>
              <a:t>RE and Recursive Sets</a:t>
            </a:r>
          </a:p>
          <a:p>
            <a:r>
              <a:rPr lang="en-US" dirty="0"/>
              <a:t>But we will go thru all the basic material </a:t>
            </a:r>
            <a:r>
              <a:rPr lang="en-US" dirty="0" err="1"/>
              <a:t>quicky</a:t>
            </a:r>
            <a:r>
              <a:rPr lang="en-US" dirty="0"/>
              <a:t>, do quizzes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AA85-0AEF-724A-B8D1-1C8F14DF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all this material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81C-88F3-6148-8686-31BEAF57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study the Chomsky Hierarchy</a:t>
            </a:r>
          </a:p>
          <a:p>
            <a:endParaRPr lang="en-US" dirty="0"/>
          </a:p>
          <a:p>
            <a:r>
              <a:rPr lang="en-US" dirty="0"/>
              <a:t>We will understand the full picture of formal language results</a:t>
            </a:r>
          </a:p>
        </p:txBody>
      </p:sp>
    </p:spTree>
    <p:extLst>
      <p:ext uri="{BB962C8B-B14F-4D97-AF65-F5344CB8AC3E}">
        <p14:creationId xmlns:p14="http://schemas.microsoft.com/office/powerpoint/2010/main" val="423309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8ED-BBDF-9841-91AD-08B3F2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Chomsky Hierarchy of Machines/Languages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84EA-8321-284B-A5A5-76E042CB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52281-82B9-C644-BD91-B465D533228B}"/>
              </a:ext>
            </a:extLst>
          </p:cNvPr>
          <p:cNvSpPr txBox="1"/>
          <p:nvPr/>
        </p:nvSpPr>
        <p:spPr>
          <a:xfrm>
            <a:off x="838200" y="5142155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Studying</a:t>
            </a:r>
          </a:p>
          <a:p>
            <a:r>
              <a:rPr lang="en-US" dirty="0">
                <a:solidFill>
                  <a:srgbClr val="C00000"/>
                </a:solidFill>
              </a:rPr>
              <a:t>This </a:t>
            </a:r>
          </a:p>
          <a:p>
            <a:r>
              <a:rPr lang="en-US" dirty="0">
                <a:solidFill>
                  <a:srgbClr val="C00000"/>
                </a:solidFill>
              </a:rPr>
              <a:t>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7A79C4-9A7B-544A-B614-931990D8DF2D}"/>
              </a:ext>
            </a:extLst>
          </p:cNvPr>
          <p:cNvCxnSpPr/>
          <p:nvPr/>
        </p:nvCxnSpPr>
        <p:spPr>
          <a:xfrm flipV="1">
            <a:off x="1678193" y="5486400"/>
            <a:ext cx="537882" cy="8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F82ECBD-9063-B947-AF1C-9E1AEC7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57" y="1380192"/>
            <a:ext cx="2380343" cy="31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77B-0663-5542-ABEC-14361391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2674257" cy="5179331"/>
          </a:xfrm>
        </p:spPr>
        <p:txBody>
          <a:bodyPr>
            <a:normAutofit/>
          </a:bodyPr>
          <a:lstStyle/>
          <a:p>
            <a:r>
              <a:rPr lang="en-US" dirty="0"/>
              <a:t>Full picture of Formal Language Results</a:t>
            </a:r>
            <a:br>
              <a:rPr lang="en-US" dirty="0"/>
            </a:br>
            <a:r>
              <a:rPr lang="en-US" dirty="0"/>
              <a:t>(Ch 14, Fig 14.2)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D28E4-9522-3F4E-8566-3C78637C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7" y="0"/>
            <a:ext cx="7235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4054-E5B2-DE4C-B580-1E28EB6A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TM in Turing’s Own Words… (Hodge’s biography)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4DCAA-531B-034B-8738-9C1D2980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15" y="1449980"/>
            <a:ext cx="8601102" cy="3697602"/>
          </a:xfrm>
          <a:prstGeom prst="rect">
            <a:avLst/>
          </a:prstGeom>
        </p:spPr>
      </p:pic>
      <p:pic>
        <p:nvPicPr>
          <p:cNvPr id="7" name="Picture 6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05D29128-655D-684F-9F74-E08CDF35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4299857"/>
            <a:ext cx="1314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4DE1-D795-A24F-B0D4-B60E496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in-depth study of TMs and Computability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AFB5-4185-144D-A4B8-4731C9E1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go through the details of TMs</a:t>
            </a:r>
          </a:p>
          <a:p>
            <a:endParaRPr lang="en-US" dirty="0"/>
          </a:p>
          <a:p>
            <a:r>
              <a:rPr lang="en-US" dirty="0"/>
              <a:t>This will be followed by results from Computability</a:t>
            </a:r>
          </a:p>
          <a:p>
            <a:endParaRPr lang="en-US" dirty="0"/>
          </a:p>
          <a:p>
            <a:r>
              <a:rPr lang="en-US" dirty="0"/>
              <a:t>We will need to carefully understand the notions of recursively enumerable and recursive sets (Asg-6, Question-4’s parts)</a:t>
            </a:r>
          </a:p>
          <a:p>
            <a:endParaRPr lang="en-US" dirty="0"/>
          </a:p>
          <a:p>
            <a:r>
              <a:rPr lang="en-US" dirty="0"/>
              <a:t>The goal of Wed’s lecture (3/25) will be to cover these topics</a:t>
            </a:r>
          </a:p>
        </p:txBody>
      </p:sp>
    </p:spTree>
    <p:extLst>
      <p:ext uri="{BB962C8B-B14F-4D97-AF65-F5344CB8AC3E}">
        <p14:creationId xmlns:p14="http://schemas.microsoft.com/office/powerpoint/2010/main" val="105640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628961" y="1281955"/>
            <a:ext cx="45622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 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945200"/>
              </a:solidFill>
            </a:endParaRPr>
          </a:p>
          <a:p>
            <a:r>
              <a:rPr lang="en-US" dirty="0">
                <a:solidFill>
                  <a:srgbClr val="945200"/>
                </a:solidFill>
              </a:rPr>
              <a:t>How do you feed an ‘’ to any TM? This TM?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5" y="1161942"/>
            <a:ext cx="7521716" cy="3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5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0BBDE-7673-0040-B614-7A6A651A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3330091"/>
            <a:ext cx="7023100" cy="30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the rest of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topics of Turing Machines and Computability Theory</a:t>
            </a:r>
          </a:p>
          <a:p>
            <a:pPr lvl="1"/>
            <a:r>
              <a:rPr lang="en-US" dirty="0"/>
              <a:t>By solving Asg-6,7, Quiz-7,8,9, Midterm-3, and Finals</a:t>
            </a:r>
          </a:p>
          <a:p>
            <a:pPr lvl="1"/>
            <a:r>
              <a:rPr lang="en-US" dirty="0"/>
              <a:t>Lectures will focus on these mileposts</a:t>
            </a:r>
          </a:p>
          <a:p>
            <a:r>
              <a:rPr lang="en-US" dirty="0"/>
              <a:t>Quizzes posted; Asg-6 posted; Asg-7 will soon be</a:t>
            </a:r>
          </a:p>
        </p:txBody>
      </p:sp>
    </p:spTree>
    <p:extLst>
      <p:ext uri="{BB962C8B-B14F-4D97-AF65-F5344CB8AC3E}">
        <p14:creationId xmlns:p14="http://schemas.microsoft.com/office/powerpoint/2010/main" val="2775759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various moves as follows</a:t>
            </a:r>
          </a:p>
          <a:p>
            <a:endParaRPr lang="en-US" dirty="0"/>
          </a:p>
          <a:p>
            <a:r>
              <a:rPr lang="en-US" dirty="0"/>
              <a:t>Let [ ….)   mean the left stack</a:t>
            </a:r>
          </a:p>
          <a:p>
            <a:endParaRPr lang="en-US" dirty="0"/>
          </a:p>
          <a:p>
            <a:r>
              <a:rPr lang="en-US" dirty="0"/>
              <a:t>Let    ( …. ]  mean the right stack</a:t>
            </a:r>
          </a:p>
          <a:p>
            <a:endParaRPr lang="en-US" dirty="0"/>
          </a:p>
          <a:p>
            <a:r>
              <a:rPr lang="en-US" dirty="0"/>
              <a:t>[….a)   means “a” is on top of the left stack</a:t>
            </a:r>
          </a:p>
          <a:p>
            <a:endParaRPr lang="en-US" dirty="0"/>
          </a:p>
          <a:p>
            <a:r>
              <a:rPr lang="en-US" dirty="0"/>
              <a:t>   (b….. ]   means “b” is on top of the right stack</a:t>
            </a:r>
          </a:p>
          <a:p>
            <a:endParaRPr lang="en-US" dirty="0"/>
          </a:p>
          <a:p>
            <a:r>
              <a:rPr lang="en-US" dirty="0"/>
              <a:t>[…..a)  (b….]   means that we have L-stack and R-stack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This is how the “TM” tape is modeled: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[…</a:t>
            </a:r>
            <a:r>
              <a:rPr lang="en-US" dirty="0" err="1">
                <a:solidFill>
                  <a:srgbClr val="0432FF"/>
                </a:solidFill>
              </a:rPr>
              <a:t>xa</a:t>
            </a:r>
            <a:r>
              <a:rPr lang="en-US" dirty="0">
                <a:solidFill>
                  <a:srgbClr val="0432FF"/>
                </a:solidFill>
              </a:rPr>
              <a:t>) (by….]   … i.e. we choose to show what’s under the T.O.S. also!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We are always looking at the top of the right-hand side stack – arrange things to be so!</a:t>
            </a:r>
          </a:p>
        </p:txBody>
      </p:sp>
    </p:spTree>
    <p:extLst>
      <p:ext uri="{BB962C8B-B14F-4D97-AF65-F5344CB8AC3E}">
        <p14:creationId xmlns:p14="http://schemas.microsoft.com/office/powerpoint/2010/main" val="315731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right”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</a:t>
            </a:r>
            <a:r>
              <a:rPr lang="en-US" dirty="0" err="1">
                <a:sym typeface="Wingdings" pitchFamily="2" charset="2"/>
              </a:rPr>
              <a:t>abx</a:t>
            </a:r>
            <a:r>
              <a:rPr lang="en-US" dirty="0">
                <a:sym typeface="Wingdings" pitchFamily="2" charset="2"/>
              </a:rPr>
              <a:t>) (p…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0; 1,R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) (p…]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3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left”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….a) (</a:t>
            </a:r>
            <a:r>
              <a:rPr lang="en-US" dirty="0" err="1">
                <a:sym typeface="Wingdings" pitchFamily="2" charset="2"/>
              </a:rPr>
              <a:t>bxp</a:t>
            </a:r>
            <a:r>
              <a:rPr lang="en-US" dirty="0">
                <a:sym typeface="Wingdings" pitchFamily="2" charset="2"/>
              </a:rPr>
              <a:t>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Capture the top of the left stack (call it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it (left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 and then push b on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 ; 0, L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[..a) (b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1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22A-7BC5-A04D-89F5-AAC529BF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Checklist to do Quiz-7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D21B-F418-C948-BB03-BC456A9C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 </a:t>
            </a:r>
          </a:p>
          <a:p>
            <a:pPr lvl="1"/>
            <a:r>
              <a:rPr lang="en-US" dirty="0"/>
              <a:t>Alphabets, looping, language</a:t>
            </a:r>
          </a:p>
          <a:p>
            <a:pPr lvl="1"/>
            <a:r>
              <a:rPr lang="en-US" dirty="0"/>
              <a:t>NDTM versus DTM (go over more)</a:t>
            </a:r>
          </a:p>
          <a:p>
            <a:pPr lvl="1"/>
            <a:r>
              <a:rPr lang="en-US" dirty="0"/>
              <a:t>Two-stack simulation (TODAY)</a:t>
            </a:r>
          </a:p>
          <a:p>
            <a:pPr lvl="1"/>
            <a:r>
              <a:rPr lang="en-US" dirty="0"/>
              <a:t>RE versus Recursive languages (TODAY)</a:t>
            </a:r>
          </a:p>
        </p:txBody>
      </p:sp>
    </p:spTree>
    <p:extLst>
      <p:ext uri="{BB962C8B-B14F-4D97-AF65-F5344CB8AC3E}">
        <p14:creationId xmlns:p14="http://schemas.microsoft.com/office/powerpoint/2010/main" val="2893309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versus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a program is known to halt on all inputs, it is said to realize 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program may loop on some of its inputs (we don’t know whether it would halt on all inputs), we say that the program realizes a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652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Algorithms are special cases of procedures (”always halt”)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It is only for algorithms that we meaningfully specify the runtime using the Big-O notation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a procedure, </a:t>
            </a:r>
            <a:r>
              <a:rPr lang="en-US" dirty="0">
                <a:solidFill>
                  <a:srgbClr val="FF0000"/>
                </a:solidFill>
              </a:rPr>
              <a:t>the Big-O runtime is INFINITY!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 ?</a:t>
            </a: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504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REASON: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Big-O tracks the worst-case runtime of a program.</a:t>
            </a: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If a program can loop, the worst-case is infinity.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68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3734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>
                <a:solidFill>
                  <a:srgbClr val="945200"/>
                </a:solidFill>
              </a:rPr>
              <a:t>Does this TM realize a procedure</a:t>
            </a:r>
          </a:p>
          <a:p>
            <a:r>
              <a:rPr lang="en-US" b="1" dirty="0">
                <a:solidFill>
                  <a:srgbClr val="945200"/>
                </a:solidFill>
              </a:rPr>
              <a:t>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3" y="1281955"/>
            <a:ext cx="6211759" cy="3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8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" y="1281955"/>
            <a:ext cx="788746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of the upcoming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52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practical topics, many theoretical topics</a:t>
            </a:r>
          </a:p>
          <a:p>
            <a:r>
              <a:rPr lang="en-US" dirty="0"/>
              <a:t>A huge number of notions, individually not hard, together tricky</a:t>
            </a:r>
          </a:p>
          <a:p>
            <a:r>
              <a:rPr lang="en-US" dirty="0"/>
              <a:t>Will provide glossary of terms you’ll need to learn</a:t>
            </a:r>
          </a:p>
          <a:p>
            <a:r>
              <a:rPr lang="en-US" dirty="0"/>
              <a:t>Will provide summary of approaches also</a:t>
            </a:r>
          </a:p>
          <a:p>
            <a:r>
              <a:rPr lang="en-US" dirty="0"/>
              <a:t>Four uses of Jove and allied software</a:t>
            </a:r>
          </a:p>
          <a:p>
            <a:pPr lvl="1"/>
            <a:r>
              <a:rPr lang="en-US" dirty="0"/>
              <a:t>Build and simulate Turing machines (Asg-6)</a:t>
            </a:r>
          </a:p>
          <a:p>
            <a:pPr lvl="1"/>
            <a:r>
              <a:rPr lang="en-US" dirty="0"/>
              <a:t>Solve the Post Correspondence Problem (Asg-6)</a:t>
            </a:r>
          </a:p>
          <a:p>
            <a:pPr lvl="1"/>
            <a:r>
              <a:rPr lang="en-US" dirty="0"/>
              <a:t>Refresh Boolean (Propositional) Logic (Asg-7)</a:t>
            </a:r>
          </a:p>
          <a:p>
            <a:pPr lvl="1"/>
            <a:r>
              <a:rPr lang="en-US" dirty="0"/>
              <a:t>Experience the power of Boolean Satisfiability, or SAT (Asg-7)</a:t>
            </a:r>
          </a:p>
          <a:p>
            <a:r>
              <a:rPr lang="en-US" dirty="0"/>
              <a:t>To see if you are following along (and in lieu of “in class” quizzes) I’ll set up mini Canvas quizzes due at the end of the day</a:t>
            </a:r>
          </a:p>
          <a:p>
            <a:pPr lvl="1"/>
            <a:r>
              <a:rPr lang="en-US" dirty="0"/>
              <a:t>Will record and save Zoom session (hopefully will work)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9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875"/>
            <a:ext cx="8263788" cy="41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Example-1: Flip bits given on input tape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1779979"/>
          </a:xfrm>
        </p:spPr>
        <p:txBody>
          <a:bodyPr>
            <a:normAutofit/>
          </a:bodyPr>
          <a:lstStyle/>
          <a:p>
            <a:r>
              <a:rPr lang="en-US" dirty="0"/>
              <a:t>Initialize input on tape</a:t>
            </a:r>
          </a:p>
          <a:p>
            <a:r>
              <a:rPr lang="en-US" dirty="0"/>
              <a:t>Fire-up the machine</a:t>
            </a:r>
          </a:p>
          <a:p>
            <a:r>
              <a:rPr lang="en-US" dirty="0"/>
              <a:t>See how it gets stuck (with input-tape flipped)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AB2C-895D-3449-8596-73C2AE9C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0" y="2889432"/>
            <a:ext cx="3530600" cy="223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92CC7-98BE-B841-B813-3330B39E35F4}"/>
              </a:ext>
            </a:extLst>
          </p:cNvPr>
          <p:cNvSpPr txBox="1"/>
          <p:nvPr/>
        </p:nvSpPr>
        <p:spPr>
          <a:xfrm>
            <a:off x="838200" y="4820921"/>
            <a:ext cx="4111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Jove markdown description:</a:t>
            </a:r>
          </a:p>
          <a:p>
            <a:r>
              <a:rPr lang="en-US" sz="2400" dirty="0"/>
              <a:t>I : 0 ; 1,R -&gt; I</a:t>
            </a:r>
          </a:p>
          <a:p>
            <a:r>
              <a:rPr lang="en-US" sz="2400" dirty="0"/>
              <a:t>I : 1 ; 0,R -&gt; I</a:t>
            </a:r>
          </a:p>
          <a:p>
            <a:r>
              <a:rPr lang="en-US" sz="2400" dirty="0"/>
              <a:t>I : . ; .,S  -&gt; 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2AC3F-5953-9F4C-85BC-799E04EA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831" y="1075736"/>
            <a:ext cx="3223215" cy="5743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16525B-2A8D-DE4E-9EA6-ACAFA2525F0D}"/>
              </a:ext>
            </a:extLst>
          </p:cNvPr>
          <p:cNvSpPr txBox="1"/>
          <p:nvPr/>
        </p:nvSpPr>
        <p:spPr>
          <a:xfrm>
            <a:off x="4949371" y="3193143"/>
            <a:ext cx="3702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How to run it:</a:t>
            </a:r>
          </a:p>
          <a:p>
            <a:endParaRPr lang="en-US" dirty="0"/>
          </a:p>
          <a:p>
            <a:r>
              <a:rPr lang="en-US" dirty="0" err="1"/>
              <a:t>explore_tm</a:t>
            </a:r>
            <a:r>
              <a:rPr lang="en-US" dirty="0"/>
              <a:t>(TM, input, fuel)</a:t>
            </a:r>
          </a:p>
          <a:p>
            <a:endParaRPr lang="en-US" dirty="0"/>
          </a:p>
          <a:p>
            <a:r>
              <a:rPr lang="en-US" dirty="0"/>
              <a:t>“fuel” = number of allowed </a:t>
            </a:r>
          </a:p>
          <a:p>
            <a:r>
              <a:rPr lang="en-US" dirty="0"/>
              <a:t>             time-steps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“run-away”  looping</a:t>
            </a:r>
          </a:p>
          <a:p>
            <a:r>
              <a:rPr lang="en-US" dirty="0"/>
              <a:t>     (no ^C)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time-complexity </a:t>
            </a:r>
          </a:p>
          <a:p>
            <a:r>
              <a:rPr lang="en-US" dirty="0"/>
              <a:t>    (number of TM-steps executed)</a:t>
            </a:r>
          </a:p>
        </p:txBody>
      </p:sp>
    </p:spTree>
    <p:extLst>
      <p:ext uri="{BB962C8B-B14F-4D97-AF65-F5344CB8AC3E}">
        <p14:creationId xmlns:p14="http://schemas.microsoft.com/office/powerpoint/2010/main" val="235129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Example-2: Look for 0; turn into a 1; accept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FC9EA-7AB3-F348-81BE-2E28C690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350"/>
            <a:ext cx="6362700" cy="405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197019-9E3F-3D4A-B4AE-5704F9FE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16" y="1422400"/>
            <a:ext cx="4013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2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Example-3: Look for 01 or 10 using </a:t>
            </a:r>
            <a:r>
              <a:rPr lang="en-US" dirty="0" err="1"/>
              <a:t>nondet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7A8A-6ED9-D84A-97ED-9E06EC2E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80" y="894623"/>
            <a:ext cx="8754220" cy="591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88C10-9163-0B40-A134-61195375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3" y="894623"/>
            <a:ext cx="3673022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7384206" cy="432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" y="5464174"/>
            <a:ext cx="9416360" cy="1000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969" y="5384800"/>
            <a:ext cx="688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write against each “arrow” </a:t>
            </a:r>
            <a:r>
              <a:rPr lang="en-US"/>
              <a:t>(transition) of </a:t>
            </a:r>
            <a:r>
              <a:rPr lang="en-US" dirty="0"/>
              <a:t>a TM :</a:t>
            </a:r>
          </a:p>
        </p:txBody>
      </p:sp>
    </p:spTree>
    <p:extLst>
      <p:ext uri="{BB962C8B-B14F-4D97-AF65-F5344CB8AC3E}">
        <p14:creationId xmlns:p14="http://schemas.microsoft.com/office/powerpoint/2010/main" val="1667030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7384206" cy="432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" y="5464174"/>
            <a:ext cx="9416360" cy="1000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969" y="5384800"/>
            <a:ext cx="688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write against each “arrow” </a:t>
            </a:r>
            <a:r>
              <a:rPr lang="en-US"/>
              <a:t>(transition) of </a:t>
            </a:r>
            <a:r>
              <a:rPr lang="en-US" dirty="0"/>
              <a:t>a TM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C35C9-55FB-7D4A-9CDD-8FF85E23C2C6}"/>
              </a:ext>
            </a:extLst>
          </p:cNvPr>
          <p:cNvSpPr txBox="1"/>
          <p:nvPr/>
        </p:nvSpPr>
        <p:spPr>
          <a:xfrm>
            <a:off x="7736540" y="1281955"/>
            <a:ext cx="42582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Language of this TM?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Realizes a procedure 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 ?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2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27193-45D8-1844-BC6F-3589A2AF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50" y="3820956"/>
            <a:ext cx="4807794" cy="3000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786"/>
            <a:ext cx="7384206" cy="4322014"/>
          </a:xfrm>
          <a:prstGeom prst="rect">
            <a:avLst/>
          </a:prstGeom>
        </p:spPr>
      </p:pic>
      <p:pic>
        <p:nvPicPr>
          <p:cNvPr id="5" name="Picture 4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5830734F-7238-3146-95AE-2B152570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60" y="1473860"/>
            <a:ext cx="4105415" cy="618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C4C0E-C095-274D-8D41-35A4BE34AB3B}"/>
              </a:ext>
            </a:extLst>
          </p:cNvPr>
          <p:cNvSpPr txBox="1"/>
          <p:nvPr/>
        </p:nvSpPr>
        <p:spPr>
          <a:xfrm>
            <a:off x="838200" y="5195049"/>
            <a:ext cx="2826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Specify the mapping for</a:t>
            </a:r>
          </a:p>
          <a:p>
            <a:r>
              <a:rPr lang="en-US" dirty="0"/>
              <a:t>(Got10Sk1, 0)  that yields</a:t>
            </a:r>
          </a:p>
          <a:p>
            <a:r>
              <a:rPr lang="en-US" dirty="0"/>
              <a:t>(Q, Gamma, {L,R,S}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B8E70-A98B-704A-A981-21DEE122B915}"/>
              </a:ext>
            </a:extLst>
          </p:cNvPr>
          <p:cNvSpPr txBox="1"/>
          <p:nvPr/>
        </p:nvSpPr>
        <p:spPr>
          <a:xfrm>
            <a:off x="3898310" y="537088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Example-5: NDTM to accept inputs with “101” in it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49450"/>
            <a:ext cx="114808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ACBB-C87A-A344-AB34-46E43509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4" y="3950911"/>
            <a:ext cx="6683644" cy="856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838200" y="5176434"/>
            <a:ext cx="3406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Locate nondeterminism</a:t>
            </a:r>
          </a:p>
          <a:p>
            <a:r>
              <a:rPr lang="en-US" dirty="0"/>
              <a:t>in the Delta function above.</a:t>
            </a:r>
          </a:p>
          <a:p>
            <a:r>
              <a:rPr lang="en-US" dirty="0"/>
              <a:t>Express your answer as a set of</a:t>
            </a:r>
          </a:p>
          <a:p>
            <a:r>
              <a:rPr lang="en-US" dirty="0"/>
              <a:t>(Q, Gamma, {L,R,S})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1C108-DFA5-274B-9C9D-89DA86DD5F7D}"/>
              </a:ext>
            </a:extLst>
          </p:cNvPr>
          <p:cNvSpPr txBox="1"/>
          <p:nvPr/>
        </p:nvSpPr>
        <p:spPr>
          <a:xfrm>
            <a:off x="4502815" y="547204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8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DTMs and NDTMs are Equivalent in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Given any DTM, there is a language-equivalent NDTM</a:t>
            </a:r>
          </a:p>
          <a:p>
            <a:pPr lvl="1"/>
            <a:r>
              <a:rPr lang="en-US" dirty="0"/>
              <a:t>Proof: Direct, because any DTM is also an NDTM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Given any NDTM, there is a language-equivalent DTM</a:t>
            </a:r>
          </a:p>
          <a:p>
            <a:pPr lvl="1"/>
            <a:r>
              <a:rPr lang="en-US" dirty="0"/>
              <a:t>Proof Sketch: One can build a DTM that can simulate each non-deterministic option taken along the computational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simulation may increase the runtime exponentially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it still ensures halting!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407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“Determinize” this NDTM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82" y="1226981"/>
            <a:ext cx="7189096" cy="185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2290482" y="3175511"/>
            <a:ext cx="8824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Determinizing any NDTM (the way it is usually done):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Show that a “multi-tape TM” is equivalent to a single-tape 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Keep the ND choices on one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Search through them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this example, this conversion would remember that at “I”, one could have</a:t>
            </a:r>
          </a:p>
          <a:p>
            <a:r>
              <a:rPr lang="en-US" b="1" dirty="0"/>
              <a:t>    executed an ND step, and builds a tree of choices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we will study (and what material tests you)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5212" cy="4351338"/>
          </a:xfrm>
        </p:spPr>
        <p:txBody>
          <a:bodyPr>
            <a:normAutofit/>
          </a:bodyPr>
          <a:lstStyle/>
          <a:p>
            <a:r>
              <a:rPr lang="en-US" dirty="0"/>
              <a:t>13.1-13.3: Turing machines as low-level devices you can program</a:t>
            </a:r>
          </a:p>
          <a:p>
            <a:pPr lvl="1"/>
            <a:r>
              <a:rPr lang="en-US" dirty="0"/>
              <a:t>DTM and NDTM programming in Asg-6</a:t>
            </a:r>
          </a:p>
          <a:p>
            <a:r>
              <a:rPr lang="en-US" dirty="0"/>
              <a:t> 13.2: Simulating a TM using two unbounded stacks</a:t>
            </a:r>
          </a:p>
          <a:p>
            <a:pPr lvl="1"/>
            <a:r>
              <a:rPr lang="en-US" dirty="0"/>
              <a:t>Quizzes ask you about this </a:t>
            </a:r>
          </a:p>
        </p:txBody>
      </p:sp>
    </p:spTree>
    <p:extLst>
      <p:ext uri="{BB962C8B-B14F-4D97-AF65-F5344CB8AC3E}">
        <p14:creationId xmlns:p14="http://schemas.microsoft.com/office/powerpoint/2010/main" val="2522638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8ED-BBDF-9841-91AD-08B3F2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Machines have ND “more powerful”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84EA-8321-284B-A5A5-76E042CB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62367D-2EFE-484A-86C7-A4725ABE7353}"/>
              </a:ext>
            </a:extLst>
          </p:cNvPr>
          <p:cNvSpPr txBox="1"/>
          <p:nvPr/>
        </p:nvSpPr>
        <p:spPr>
          <a:xfrm>
            <a:off x="67482" y="3430431"/>
            <a:ext cx="20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one is known</a:t>
            </a:r>
          </a:p>
          <a:p>
            <a:r>
              <a:rPr lang="en-US" dirty="0">
                <a:solidFill>
                  <a:srgbClr val="0432FF"/>
                </a:solidFill>
              </a:rPr>
              <a:t> to be so (ND </a:t>
            </a:r>
          </a:p>
          <a:p>
            <a:r>
              <a:rPr lang="en-US" dirty="0">
                <a:solidFill>
                  <a:srgbClr val="0432FF"/>
                </a:solidFill>
              </a:rPr>
              <a:t> more powerful)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3C6C7-1705-B442-B165-69A0C92FD6B4}"/>
              </a:ext>
            </a:extLst>
          </p:cNvPr>
          <p:cNvSpPr txBox="1"/>
          <p:nvPr/>
        </p:nvSpPr>
        <p:spPr>
          <a:xfrm>
            <a:off x="118713" y="4467648"/>
            <a:ext cx="196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one is open</a:t>
            </a:r>
          </a:p>
          <a:p>
            <a:r>
              <a:rPr lang="en-US" dirty="0">
                <a:solidFill>
                  <a:srgbClr val="0432FF"/>
                </a:solidFill>
              </a:rPr>
              <a:t>(no one knows</a:t>
            </a:r>
          </a:p>
          <a:p>
            <a:r>
              <a:rPr lang="en-US" dirty="0">
                <a:solidFill>
                  <a:srgbClr val="0432FF"/>
                </a:solidFill>
              </a:rPr>
              <a:t>if NLBA and DLBA</a:t>
            </a:r>
          </a:p>
          <a:p>
            <a:r>
              <a:rPr lang="en-US" dirty="0">
                <a:solidFill>
                  <a:srgbClr val="0432FF"/>
                </a:solidFill>
              </a:rPr>
              <a:t>are equivalent)</a:t>
            </a:r>
          </a:p>
        </p:txBody>
      </p:sp>
    </p:spTree>
    <p:extLst>
      <p:ext uri="{BB962C8B-B14F-4D97-AF65-F5344CB8AC3E}">
        <p14:creationId xmlns:p14="http://schemas.microsoft.com/office/powerpoint/2010/main" val="210237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BB8-D970-8A4F-B892-C3D2961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This Halting Configuration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B9C7F-E607-3040-98DE-AD014FAE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080858"/>
            <a:ext cx="10329333" cy="54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3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TM (formal version)?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412"/>
            <a:ext cx="10688664" cy="57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3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 Functions for DTM and NDTM</a:t>
            </a:r>
          </a:p>
        </p:txBody>
      </p:sp>
      <p:pic>
        <p:nvPicPr>
          <p:cNvPr id="4" name="Picture 3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5B982E76-FD79-E04D-B0FB-3D371D64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6" y="1661832"/>
            <a:ext cx="63246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7778B-E6DF-9D42-905D-8F1B4428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76" y="3166408"/>
            <a:ext cx="7035800" cy="90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1" y="202573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DTM: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37402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NDTM:</a:t>
            </a:r>
          </a:p>
        </p:txBody>
      </p:sp>
    </p:spTree>
    <p:extLst>
      <p:ext uri="{BB962C8B-B14F-4D97-AF65-F5344CB8AC3E}">
        <p14:creationId xmlns:p14="http://schemas.microsoft.com/office/powerpoint/2010/main" val="2971572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Feeding inputs to a TM,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8784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always feed a finitary input to a TM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is, eventually there will be a blank to the RHS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left-side of the head always has an infinite number of blanks</a:t>
            </a:r>
          </a:p>
        </p:txBody>
      </p:sp>
    </p:spTree>
    <p:extLst>
      <p:ext uri="{BB962C8B-B14F-4D97-AF65-F5344CB8AC3E}">
        <p14:creationId xmlns:p14="http://schemas.microsoft.com/office/powerpoint/2010/main" val="2543691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NDTMs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NDTMs can “take a guess”</a:t>
            </a:r>
          </a:p>
          <a:p>
            <a:r>
              <a:rPr lang="en-US" dirty="0"/>
              <a:t>If one of the guesses succeeds, the TM accepts</a:t>
            </a:r>
          </a:p>
          <a:p>
            <a:pPr lvl="1"/>
            <a:r>
              <a:rPr lang="en-US" dirty="0"/>
              <a:t>This makes the construction of NDTMs often “easier”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050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Example-5: NDTM to accept inputs with “101” in it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49450"/>
            <a:ext cx="11480800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838200" y="5176434"/>
            <a:ext cx="388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 </a:t>
            </a:r>
            <a:r>
              <a:rPr lang="en-US" b="1" dirty="0"/>
              <a:t>What is the language</a:t>
            </a:r>
          </a:p>
          <a:p>
            <a:r>
              <a:rPr lang="en-US" b="1" dirty="0"/>
              <a:t>of this NDTM 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1C108-DFA5-274B-9C9D-89DA86DD5F7D}"/>
              </a:ext>
            </a:extLst>
          </p:cNvPr>
          <p:cNvSpPr txBox="1"/>
          <p:nvPr/>
        </p:nvSpPr>
        <p:spPr>
          <a:xfrm>
            <a:off x="5386218" y="4488494"/>
            <a:ext cx="651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Answer, including a definition of the language of an NDTM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28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5"/>
            <a:ext cx="10515600" cy="618286"/>
          </a:xfrm>
        </p:spPr>
        <p:txBody>
          <a:bodyPr>
            <a:normAutofit/>
          </a:bodyPr>
          <a:lstStyle/>
          <a:p>
            <a:r>
              <a:rPr lang="en-US" sz="3200" dirty="0"/>
              <a:t>Example-6: DTM to accept </a:t>
            </a:r>
            <a:r>
              <a:rPr lang="en-US" sz="3200" dirty="0" err="1"/>
              <a:t>w#w</a:t>
            </a:r>
            <a:endParaRPr lang="en-US" sz="3200" dirty="0"/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8C46AE0-ED5E-6441-909B-181B8618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8" y="1202390"/>
            <a:ext cx="7845238" cy="4659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B397B-9E84-1742-A822-638A8AF31192}"/>
              </a:ext>
            </a:extLst>
          </p:cNvPr>
          <p:cNvSpPr txBox="1"/>
          <p:nvPr/>
        </p:nvSpPr>
        <p:spPr>
          <a:xfrm>
            <a:off x="7265894" y="1335743"/>
            <a:ext cx="352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What is the language of this TM?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820D4-6388-244A-B8A5-7C43C11924AB}"/>
              </a:ext>
            </a:extLst>
          </p:cNvPr>
          <p:cNvSpPr txBox="1"/>
          <p:nvPr/>
        </p:nvSpPr>
        <p:spPr>
          <a:xfrm>
            <a:off x="8532147" y="2838034"/>
            <a:ext cx="32133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The set of strings that </a:t>
            </a:r>
          </a:p>
          <a:p>
            <a:r>
              <a:rPr lang="en-US" b="1" dirty="0">
                <a:solidFill>
                  <a:srgbClr val="0432FF"/>
                </a:solidFill>
              </a:rPr>
              <a:t>Make the TM “stuck at Fq6”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Which is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{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,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,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}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/>
              <a:t>OR in set comprehension</a:t>
            </a:r>
            <a:r>
              <a:rPr lang="en-US" b="1" dirty="0">
                <a:solidFill>
                  <a:srgbClr val="0432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1200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Example-7: NDTM to accept </a:t>
            </a:r>
            <a:r>
              <a:rPr lang="en-US" sz="3200" dirty="0" err="1"/>
              <a:t>ww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F9E5F-324E-6549-AC9B-86AC5D43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5" y="674269"/>
            <a:ext cx="10327643" cy="6633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170BD-5EEA-DD44-B537-2C0623C832B0}"/>
              </a:ext>
            </a:extLst>
          </p:cNvPr>
          <p:cNvSpPr txBox="1"/>
          <p:nvPr/>
        </p:nvSpPr>
        <p:spPr>
          <a:xfrm>
            <a:off x="295155" y="1091898"/>
            <a:ext cx="498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 </a:t>
            </a:r>
            <a:r>
              <a:rPr lang="en-US" dirty="0"/>
              <a:t>What is the language of this TM?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3A436-3CF4-D24A-9715-F65C0E07649F}"/>
              </a:ext>
            </a:extLst>
          </p:cNvPr>
          <p:cNvSpPr txBox="1"/>
          <p:nvPr/>
        </p:nvSpPr>
        <p:spPr>
          <a:xfrm>
            <a:off x="295155" y="171018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 </a:t>
            </a:r>
            <a:r>
              <a:rPr lang="en-US" b="1">
                <a:solidFill>
                  <a:srgbClr val="0432FF"/>
                </a:solidFill>
              </a:rPr>
              <a:t>in set-comprehension form: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7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b="1" dirty="0"/>
              <a:t>There is no algorithm to tell whether a given TM realizes a procedure or an algorithm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39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we will study (and what material tests you)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464"/>
            <a:ext cx="10995212" cy="50238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13.3: Formal definition of TMs</a:t>
            </a:r>
          </a:p>
          <a:p>
            <a:pPr lvl="1"/>
            <a:r>
              <a:rPr lang="en-US" dirty="0"/>
              <a:t>You understand the components of a DTM and an NDTM</a:t>
            </a:r>
          </a:p>
          <a:p>
            <a:pPr lvl="2"/>
            <a:r>
              <a:rPr lang="en-US" dirty="0"/>
              <a:t>There is no separate “programming notation” for DTM</a:t>
            </a:r>
          </a:p>
          <a:p>
            <a:pPr lvl="3"/>
            <a:r>
              <a:rPr lang="en-US" dirty="0"/>
              <a:t>Either in Jove or in Mathematics</a:t>
            </a:r>
          </a:p>
          <a:p>
            <a:pPr lvl="2"/>
            <a:r>
              <a:rPr lang="en-US" dirty="0"/>
              <a:t>For example, ”no special Epsilon move” for a TM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 TM MUST always consider the current character under its head</a:t>
            </a:r>
            <a:r>
              <a:rPr lang="en-US" dirty="0"/>
              <a:t> and write a character (</a:t>
            </a:r>
            <a:r>
              <a:rPr lang="en-US" dirty="0">
                <a:solidFill>
                  <a:srgbClr val="FF0000"/>
                </a:solidFill>
              </a:rPr>
              <a:t>maybe the same</a:t>
            </a:r>
            <a:r>
              <a:rPr lang="en-US" dirty="0"/>
              <a:t>)</a:t>
            </a:r>
          </a:p>
          <a:p>
            <a:pPr lvl="4"/>
            <a:r>
              <a:rPr lang="en-US" dirty="0">
                <a:solidFill>
                  <a:srgbClr val="0432FF"/>
                </a:solidFill>
              </a:rPr>
              <a:t>THEN it may move left (L), move right (R ), or stay put at the same place (S)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HOWEVER, we will study NDTMs separately in the following senses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When you want to solve a problem, you can decide -- </a:t>
            </a:r>
            <a:r>
              <a:rPr lang="en-US" i="1" dirty="0"/>
              <a:t>a priori – </a:t>
            </a:r>
            <a:r>
              <a:rPr lang="en-US" dirty="0"/>
              <a:t>whether you are going to define a DETERMINISTIC ALGORITHM or a NONDETERMINISTIC ALGORITHM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you decide to program a deterministic algorithm, pretend you are a low-level programmer…. and program-away!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you decide to program a nondeterministic algorithm, you can “take a guess” and then check whether the guess is true (this will be illustrated)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Later (when we study NP-completeness), you will see how we take into account the “cost of taking a guess”</a:t>
            </a:r>
          </a:p>
        </p:txBody>
      </p:sp>
    </p:spTree>
    <p:extLst>
      <p:ext uri="{BB962C8B-B14F-4D97-AF65-F5344CB8AC3E}">
        <p14:creationId xmlns:p14="http://schemas.microsoft.com/office/powerpoint/2010/main" val="1448155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dirty="0"/>
              <a:t>There is no algorithm to tell whether a given TM realizes a procedure or an algorithm</a:t>
            </a:r>
          </a:p>
          <a:p>
            <a:endParaRPr lang="en-US" sz="4000" b="1" dirty="0"/>
          </a:p>
          <a:p>
            <a:pPr lvl="1"/>
            <a:r>
              <a:rPr lang="en-US" sz="3600" b="1" dirty="0"/>
              <a:t>There are of course procedures that tell whether a given TM realizes a procedure or an algorithm</a:t>
            </a:r>
          </a:p>
          <a:p>
            <a:pPr lvl="2"/>
            <a:r>
              <a:rPr lang="en-US" sz="3200" b="1" dirty="0"/>
              <a:t>But</a:t>
            </a:r>
            <a:r>
              <a:rPr lang="mr-IN" sz="3200" b="1" dirty="0"/>
              <a:t>…</a:t>
            </a:r>
            <a:r>
              <a:rPr lang="en-US" sz="3200" b="1" dirty="0"/>
              <a:t>. It</a:t>
            </a:r>
            <a:r>
              <a:rPr lang="mr-IN" sz="3200" b="1" dirty="0"/>
              <a:t>……</a:t>
            </a:r>
            <a:r>
              <a:rPr lang="en-US" sz="3200" b="1" dirty="0"/>
              <a:t> May</a:t>
            </a:r>
            <a:r>
              <a:rPr lang="mr-IN" sz="3200" b="1" dirty="0"/>
              <a:t>……</a:t>
            </a:r>
            <a:r>
              <a:rPr lang="en-US" sz="3200" b="1" dirty="0"/>
              <a:t> </a:t>
            </a:r>
            <a:r>
              <a:rPr lang="en-US" sz="3200" b="1" dirty="0" err="1"/>
              <a:t>Loooooooooooooooooooooo</a:t>
            </a:r>
            <a:r>
              <a:rPr lang="mr-IN" sz="800" b="1" dirty="0"/>
              <a:t>…</a:t>
            </a:r>
            <a:endParaRPr lang="en-US" sz="800" b="1" dirty="0"/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146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b="1" dirty="0"/>
              <a:t>There is no algorithm to tell whether a given TM realizes a procedure or an algorithm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In other words, the “halting problem” is undecidable.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4853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The language of a TM that always halts (i.e. the language of a TM realizing an algorithm) is a RECURSIVE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term is historic </a:t>
            </a:r>
            <a:r>
              <a:rPr lang="en-US"/>
              <a:t>in importance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353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</a:t>
            </a:r>
            <a:r>
              <a:rPr lang="en-US"/>
              <a:t>of this TM is a recursive set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58" y="2076342"/>
            <a:ext cx="7521716" cy="3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2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Recursively Enumerable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The language of a TM that may loop (i.e. the language of a TM realizing a PROCEDURE) is a RECURSIVELY ENUMERABLE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term is historic in importance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6915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05B-407D-584A-8F57-0094804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proof of a set being RE (14.3.3)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209D6-15A0-CF45-8D1A-5A447833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054100"/>
            <a:ext cx="7736438" cy="5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6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7" y="1853456"/>
            <a:ext cx="6211759" cy="3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4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7" y="1853456"/>
            <a:ext cx="6211759" cy="3263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9149" y="4931929"/>
            <a:ext cx="638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Question: What is that recursive set?</a:t>
            </a:r>
          </a:p>
        </p:txBody>
      </p:sp>
    </p:spTree>
    <p:extLst>
      <p:ext uri="{BB962C8B-B14F-4D97-AF65-F5344CB8AC3E}">
        <p14:creationId xmlns:p14="http://schemas.microsoft.com/office/powerpoint/2010/main" val="280621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8" y="1994877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8" y="1994877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149" y="4931929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Question: What is that RE set?</a:t>
            </a:r>
          </a:p>
        </p:txBody>
      </p:sp>
    </p:spTree>
    <p:extLst>
      <p:ext uri="{BB962C8B-B14F-4D97-AF65-F5344CB8AC3E}">
        <p14:creationId xmlns:p14="http://schemas.microsoft.com/office/powerpoint/2010/main" val="361663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we will study (and what material tests you)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38"/>
            <a:ext cx="10995212" cy="5068925"/>
          </a:xfrm>
        </p:spPr>
        <p:txBody>
          <a:bodyPr>
            <a:normAutofit/>
          </a:bodyPr>
          <a:lstStyle/>
          <a:p>
            <a:r>
              <a:rPr lang="en-US" dirty="0"/>
              <a:t> 13.3: Whether it is a DTM or an NDTM, these ideas are common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Halting</a:t>
            </a:r>
          </a:p>
          <a:p>
            <a:pPr lvl="2"/>
            <a:r>
              <a:rPr lang="en-US" dirty="0"/>
              <a:t>Halting means GETTING STUCK IN A STATE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If we get stuck in a final state, it is called ACCEPTANCE</a:t>
            </a:r>
          </a:p>
          <a:p>
            <a:pPr lvl="3"/>
            <a:r>
              <a:rPr lang="en-US" dirty="0"/>
              <a:t>If we get stuck in a non-final state --- ANY NON-FINAL-STATE --- it is called REJECTION</a:t>
            </a:r>
          </a:p>
          <a:p>
            <a:pPr lvl="3"/>
            <a:r>
              <a:rPr lang="en-US" dirty="0"/>
              <a:t>If neither of the above, then the TM is said to be LOOPING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Language of a TM</a:t>
            </a:r>
          </a:p>
          <a:p>
            <a:pPr lvl="2"/>
            <a:r>
              <a:rPr lang="en-US" dirty="0"/>
              <a:t>For a DTM, it is determined by a single execution that ends and GETS STUCK in a final state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an NDTM, it is determined by ANY ONE of the executions that ends and GETS STUCK in a FINAL STATE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85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enumerate these sets by going by the numeric order over Sigma*</a:t>
            </a:r>
          </a:p>
          <a:p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the TM on each such string under an increasing amount of fuel </a:t>
            </a:r>
          </a:p>
          <a:p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record in an output set IF and WHEN an input string</a:t>
            </a: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causes a TM to halt in the accepting state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029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do it any other way, we may not discover a string in the RE set</a:t>
            </a:r>
          </a:p>
          <a:p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Example: if you run this TM on input 0, the TM </a:t>
            </a:r>
            <a:r>
              <a:rPr lang="en-US" sz="24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loooooooops</a:t>
            </a:r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you don’t get to run “1”</a:t>
            </a: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Hence you cannot discover that ”1” is in the set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150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do it any other way, we may not discover a string in the RE set</a:t>
            </a:r>
          </a:p>
          <a:p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Example: if you run this TM on input 0, the TM </a:t>
            </a:r>
            <a:r>
              <a:rPr lang="en-US" sz="2400" b="1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loooooooops</a:t>
            </a:r>
            <a:endParaRPr lang="en-US" sz="24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you don’t get to run “1”</a:t>
            </a: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Hence you cannot discover that ”1” is in the set</a:t>
            </a:r>
            <a:endParaRPr lang="en-US" sz="28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7801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8BB75-4D92-DC44-8AAC-24C3527A5F41}"/>
              </a:ext>
            </a:extLst>
          </p:cNvPr>
          <p:cNvSpPr txBox="1"/>
          <p:nvPr/>
        </p:nvSpPr>
        <p:spPr>
          <a:xfrm>
            <a:off x="1089212" y="1304365"/>
            <a:ext cx="1018092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ID (instantaneous description, “snapshot”) of a TM is a </a:t>
            </a:r>
          </a:p>
          <a:p>
            <a:r>
              <a:rPr lang="en-US" sz="2800" dirty="0"/>
              <a:t>full description of its state</a:t>
            </a:r>
          </a:p>
          <a:p>
            <a:endParaRPr lang="en-US" sz="2800" dirty="0"/>
          </a:p>
          <a:p>
            <a:r>
              <a:rPr lang="en-US" sz="2800" dirty="0"/>
              <a:t>Knowing the ID of a TM, we can predict its next ID (for a DTM)</a:t>
            </a:r>
          </a:p>
          <a:p>
            <a:endParaRPr lang="en-US" sz="2800" dirty="0"/>
          </a:p>
          <a:p>
            <a:r>
              <a:rPr lang="en-US" sz="2800" dirty="0"/>
              <a:t>Knowing the ID of a TM, we can predict the </a:t>
            </a:r>
          </a:p>
          <a:p>
            <a:r>
              <a:rPr lang="en-US" sz="2800" dirty="0"/>
              <a:t>set of next possible IDs (for an NDTM)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75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8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47412" y="4176682"/>
            <a:ext cx="27013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arrow points to</a:t>
            </a:r>
          </a:p>
          <a:p>
            <a:r>
              <a:rPr lang="en-US" dirty="0">
                <a:solidFill>
                  <a:srgbClr val="0432FF"/>
                </a:solidFill>
              </a:rPr>
              <a:t>the symbol that the</a:t>
            </a:r>
          </a:p>
          <a:p>
            <a:r>
              <a:rPr lang="en-US" dirty="0">
                <a:solidFill>
                  <a:srgbClr val="0432FF"/>
                </a:solidFill>
              </a:rPr>
              <a:t>“TM head” is looking at.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 origin of the arrow</a:t>
            </a:r>
          </a:p>
          <a:p>
            <a:r>
              <a:rPr lang="en-US" dirty="0">
                <a:solidFill>
                  <a:srgbClr val="0432FF"/>
                </a:solidFill>
              </a:rPr>
              <a:t>signifies the current</a:t>
            </a:r>
          </a:p>
          <a:p>
            <a:r>
              <a:rPr lang="en-US" dirty="0">
                <a:solidFill>
                  <a:srgbClr val="0432FF"/>
                </a:solidFill>
              </a:rPr>
              <a:t>control state</a:t>
            </a:r>
          </a:p>
          <a:p>
            <a:r>
              <a:rPr lang="en-US" dirty="0">
                <a:solidFill>
                  <a:srgbClr val="0432FF"/>
                </a:solidFill>
              </a:rPr>
              <a:t>of the 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00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44716" y="5444648"/>
            <a:ext cx="234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the “head” </a:t>
            </a:r>
          </a:p>
          <a:p>
            <a:r>
              <a:rPr lang="en-US" b="1" dirty="0">
                <a:solidFill>
                  <a:srgbClr val="C00000"/>
                </a:solidFill>
              </a:rPr>
              <a:t>looking at now?</a:t>
            </a:r>
          </a:p>
          <a:p>
            <a:r>
              <a:rPr lang="en-US" dirty="0"/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93968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72600" y="2931459"/>
            <a:ext cx="2916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shall use</a:t>
            </a:r>
          </a:p>
          <a:p>
            <a:r>
              <a:rPr lang="en-US" dirty="0">
                <a:solidFill>
                  <a:srgbClr val="FF0000"/>
                </a:solidFill>
              </a:rPr>
              <a:t>the mathematical</a:t>
            </a:r>
          </a:p>
          <a:p>
            <a:r>
              <a:rPr lang="en-US" dirty="0">
                <a:solidFill>
                  <a:srgbClr val="FF0000"/>
                </a:solidFill>
              </a:rPr>
              <a:t>kind when doing</a:t>
            </a:r>
          </a:p>
          <a:p>
            <a:r>
              <a:rPr lang="en-US" dirty="0">
                <a:solidFill>
                  <a:srgbClr val="FF0000"/>
                </a:solidFill>
              </a:rPr>
              <a:t>Proofs.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I’ll remind you of the</a:t>
            </a:r>
          </a:p>
          <a:p>
            <a:r>
              <a:rPr lang="en-US" dirty="0">
                <a:solidFill>
                  <a:srgbClr val="FF0000"/>
                </a:solidFill>
              </a:rPr>
              <a:t>Jove kind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635993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 of a TM: Mathematical 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8341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The language of a TM (DTM or NDTM)  M is the set of strings w such that the ID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q_0 w  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0432FF"/>
                </a:solidFill>
              </a:rPr>
              <a:t>evolves into this ID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w’ f w’’ </a:t>
            </a:r>
          </a:p>
        </p:txBody>
      </p:sp>
    </p:spTree>
    <p:extLst>
      <p:ext uri="{BB962C8B-B14F-4D97-AF65-F5344CB8AC3E}">
        <p14:creationId xmlns:p14="http://schemas.microsoft.com/office/powerpoint/2010/main" val="334696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 of a TM: Jove 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83412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The language of a TM (DTM or NDTM)  M is the set of strings w such that</a:t>
            </a:r>
          </a:p>
          <a:p>
            <a:endParaRPr lang="en-US" sz="2800" dirty="0"/>
          </a:p>
          <a:p>
            <a:r>
              <a:rPr lang="en-US" sz="2800" dirty="0"/>
              <a:t>When M is started from Jove-style ID</a:t>
            </a:r>
          </a:p>
          <a:p>
            <a:endParaRPr lang="en-US" sz="2800" dirty="0"/>
          </a:p>
          <a:p>
            <a:r>
              <a:rPr lang="en-US" sz="2800" b="1" dirty="0"/>
              <a:t>(</a:t>
            </a:r>
            <a:r>
              <a:rPr lang="en-US" sz="2800" b="1" dirty="0">
                <a:solidFill>
                  <a:srgbClr val="C00000"/>
                </a:solidFill>
              </a:rPr>
              <a:t>q_0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4E8F00"/>
                </a:solidFill>
              </a:rPr>
              <a:t>0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w,</a:t>
            </a:r>
            <a:r>
              <a:rPr lang="en-US" sz="2800" b="1" dirty="0"/>
              <a:t> Fuel)  </a:t>
            </a:r>
            <a:r>
              <a:rPr lang="en-US" sz="2800" dirty="0">
                <a:solidFill>
                  <a:srgbClr val="0432FF"/>
                </a:solidFill>
              </a:rPr>
              <a:t>where q_0 is the starting state</a:t>
            </a:r>
          </a:p>
          <a:p>
            <a:endParaRPr lang="en-US" sz="2800" dirty="0">
              <a:solidFill>
                <a:srgbClr val="0432FF"/>
              </a:solidFill>
            </a:endParaRPr>
          </a:p>
          <a:p>
            <a:r>
              <a:rPr lang="en-US" sz="2800" dirty="0"/>
              <a:t>The TM runs for a while, and is found ”stuck” (halted) at some ID of the form</a:t>
            </a:r>
          </a:p>
          <a:p>
            <a:endParaRPr lang="en-US" sz="2800" dirty="0"/>
          </a:p>
          <a:p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4E8F00"/>
                </a:solidFill>
              </a:rPr>
              <a:t>h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w’</a:t>
            </a:r>
            <a:r>
              <a:rPr lang="en-US" sz="2800" b="1" dirty="0"/>
              <a:t>, Fuel’)   </a:t>
            </a:r>
            <a:r>
              <a:rPr lang="en-US" sz="2800" dirty="0">
                <a:solidFill>
                  <a:srgbClr val="0432FF"/>
                </a:solidFill>
              </a:rPr>
              <a:t>for some 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0432FF"/>
                </a:solidFill>
              </a:rPr>
              <a:t> in 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198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C2-2070-D248-B988-CD09923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we will study (and what material tests you)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FE8E-5C78-EF41-A92C-239A061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" y="1108038"/>
            <a:ext cx="11177196" cy="5068925"/>
          </a:xfrm>
        </p:spPr>
        <p:txBody>
          <a:bodyPr>
            <a:normAutofit/>
          </a:bodyPr>
          <a:lstStyle/>
          <a:p>
            <a:r>
              <a:rPr lang="en-US" dirty="0"/>
              <a:t> 13.3:  You understand the conventions of setting up a TM  </a:t>
            </a:r>
          </a:p>
          <a:p>
            <a:pPr lvl="1"/>
            <a:r>
              <a:rPr lang="en-US" dirty="0"/>
              <a:t>Set up the input string you want to process on the tape, with the ”head” of the TM facing the left end of the string.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input alphabet SHALL NOT have a blank symbol in it</a:t>
            </a:r>
          </a:p>
          <a:p>
            <a:pPr lvl="2"/>
            <a:r>
              <a:rPr lang="en-US" dirty="0"/>
              <a:t>In Jove, we use “.” to denote a blank (so that your eyes can see the blank)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SHALL NOT PUT a blank in the middle of the string you want to run the TM 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To feed an “epsilon” to a TM, simply run it on a “blank tape”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“blank tape” means NOTHING BUT BLANKS</a:t>
            </a:r>
          </a:p>
          <a:p>
            <a:pPr lvl="2"/>
            <a:r>
              <a:rPr lang="en-US" dirty="0"/>
              <a:t>or &lt;…………to infinity both ways………….&gt; in Jove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993-9DDF-DA48-8774-4CABCF3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 TM, one by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0A3B-CADC-2544-AA8C-A94CCBC8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545"/>
            <a:ext cx="10515600" cy="5115418"/>
          </a:xfrm>
        </p:spPr>
        <p:txBody>
          <a:bodyPr/>
          <a:lstStyle/>
          <a:p>
            <a:r>
              <a:rPr lang="en-US" dirty="0"/>
              <a:t>Turing machines are structures </a:t>
            </a:r>
          </a:p>
          <a:p>
            <a:r>
              <a:rPr lang="en-US" dirty="0"/>
              <a:t>Has finite-state control (as with a DFA, NFA, or PDA)</a:t>
            </a:r>
          </a:p>
          <a:p>
            <a:r>
              <a:rPr lang="en-US" dirty="0"/>
              <a:t>Has an input alphabet Sigma</a:t>
            </a:r>
          </a:p>
          <a:p>
            <a:pPr lvl="1"/>
            <a:r>
              <a:rPr lang="en-US" dirty="0"/>
              <a:t>Strings over this input alphabet can be submitted as “input” to the TM</a:t>
            </a:r>
          </a:p>
          <a:p>
            <a:pPr lvl="1"/>
            <a:r>
              <a:rPr lang="en-US" dirty="0"/>
              <a:t>The input w in Sigma* </a:t>
            </a:r>
          </a:p>
          <a:p>
            <a:r>
              <a:rPr lang="en-US" dirty="0"/>
              <a:t>Has a tape that is doubly infinite</a:t>
            </a:r>
          </a:p>
          <a:p>
            <a:pPr lvl="1"/>
            <a:r>
              <a:rPr lang="en-US" dirty="0"/>
              <a:t>The read/write head faces one cell initially</a:t>
            </a:r>
          </a:p>
          <a:p>
            <a:pPr lvl="1"/>
            <a:r>
              <a:rPr lang="en-US" dirty="0"/>
              <a:t>That cell </a:t>
            </a:r>
          </a:p>
          <a:p>
            <a:r>
              <a:rPr lang="en-US" dirty="0"/>
              <a:t>Transitions mention what character is being looked at, what it must be changed to, and which way the head must move</a:t>
            </a:r>
          </a:p>
          <a:p>
            <a:pPr lvl="1"/>
            <a:r>
              <a:rPr lang="en-US" dirty="0"/>
              <a:t>Head motions are L,R,S for “move left”, “move right”, “stay at the same place”</a:t>
            </a:r>
          </a:p>
          <a:p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412AFAF-DF00-9B4B-B6F8-C766E04D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45" y="983412"/>
            <a:ext cx="2758490" cy="5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14829</TotalTime>
  <Words>4384</Words>
  <Application>Microsoft Macintosh PowerPoint</Application>
  <PresentationFormat>Widescreen</PresentationFormat>
  <Paragraphs>612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Helvetica</vt:lpstr>
      <vt:lpstr>Trebuchet MS</vt:lpstr>
      <vt:lpstr>Office Theme</vt:lpstr>
      <vt:lpstr>CS 3100, Models of Computation, Spring 20, Lec 19,20 March 23, 25, 2020</vt:lpstr>
      <vt:lpstr>Agenda for Wed March 25</vt:lpstr>
      <vt:lpstr>Agenda for the rest of the semester</vt:lpstr>
      <vt:lpstr>Nature of the upcoming material</vt:lpstr>
      <vt:lpstr>What we will study (and what material tests you)</vt:lpstr>
      <vt:lpstr>What we will study (and what material tests you)</vt:lpstr>
      <vt:lpstr>What we will study (and what material tests you)</vt:lpstr>
      <vt:lpstr>What we will study (and what material tests you)</vt:lpstr>
      <vt:lpstr>Elements of a TM, one by one</vt:lpstr>
      <vt:lpstr>General TM conventions</vt:lpstr>
      <vt:lpstr>“Care and feeding” of a TM</vt:lpstr>
      <vt:lpstr>Language of a TM</vt:lpstr>
      <vt:lpstr>  Run this!   First_Jove_Tutorial/Start_with_These_Animations.ipynb       Study the basics of DTM and NDTM behavior from there </vt:lpstr>
      <vt:lpstr>Let us now see what the book says</vt:lpstr>
      <vt:lpstr>Let us now see what Asg-6 says</vt:lpstr>
      <vt:lpstr>Consult the book for larger TMs</vt:lpstr>
      <vt:lpstr>  Run this!    First_Jove_Tutorial/CH13/CH13.ipynb        See some serious TMs from here, and get ideas for Asg-6 from here </vt:lpstr>
      <vt:lpstr>Take a look at Asg-6, Question 3</vt:lpstr>
      <vt:lpstr>  Run this!    First_Jove_Tutorial/CH15/CH15.ipynb        Get to use a PCP-solver       The only one out there that solves hard problems (as far as I know)        Authored by Ling Zhao of Univ of Alberta in early 2000’s        (posted by some kind person at https://github.com/chrozz/PCPSolver ) </vt:lpstr>
      <vt:lpstr>Where is all this material going?</vt:lpstr>
      <vt:lpstr>The Chomsky Hierarchy of Machines/Languages</vt:lpstr>
      <vt:lpstr>Full picture of Formal Language Results (Ch 14, Fig 14.2)</vt:lpstr>
      <vt:lpstr>TM in Turing’s Own Words… (Hodge’s biography)</vt:lpstr>
      <vt:lpstr>An in-depth study of TMs and Computability</vt:lpstr>
      <vt:lpstr>Example TM dtm1</vt:lpstr>
      <vt:lpstr>Example TM dtm2</vt:lpstr>
      <vt:lpstr>Languages of these TM?</vt:lpstr>
      <vt:lpstr>Languages of these TM?</vt:lpstr>
      <vt:lpstr>Languages of these TM?</vt:lpstr>
      <vt:lpstr>Simulating TMs using “PDA with 2 stacks”</vt:lpstr>
      <vt:lpstr>Simulating TMs using “PDA with 2 stacks”</vt:lpstr>
      <vt:lpstr>Simulating TMs using “PDA with 2 stacks”</vt:lpstr>
      <vt:lpstr>Checklist to do Quiz-7</vt:lpstr>
      <vt:lpstr>Procedure versus Algorithm</vt:lpstr>
      <vt:lpstr>Key Features of Algorithms</vt:lpstr>
      <vt:lpstr>Key Features of Algorithms</vt:lpstr>
      <vt:lpstr>Example TM dtm2</vt:lpstr>
      <vt:lpstr>Example DTM dtm3</vt:lpstr>
      <vt:lpstr>Example DTM dtm4</vt:lpstr>
      <vt:lpstr>Example DTM dtm5</vt:lpstr>
      <vt:lpstr>Example-1: Flip bits given on input tape</vt:lpstr>
      <vt:lpstr>Example-2: Look for 0; turn into a 1; accept</vt:lpstr>
      <vt:lpstr>Example-3: Look for 01 or 10 using nondet.</vt:lpstr>
      <vt:lpstr>Example-4: DTM to accept inputs with “101” in it</vt:lpstr>
      <vt:lpstr>Example-4: DTM to accept inputs with “101” in it</vt:lpstr>
      <vt:lpstr>Example-4: DTM to accept inputs with “101” in it</vt:lpstr>
      <vt:lpstr>Example-5: NDTM to accept inputs with “101” in it</vt:lpstr>
      <vt:lpstr>DTMs and NDTMs are Equivalent in Power</vt:lpstr>
      <vt:lpstr>How to “Determinize” this NDTM</vt:lpstr>
      <vt:lpstr>Which Machines have ND “more powerful” ?</vt:lpstr>
      <vt:lpstr>Explain This Halting Configuration</vt:lpstr>
      <vt:lpstr>What is a TM (formal version)?</vt:lpstr>
      <vt:lpstr>Transition Functions for DTM and NDTM</vt:lpstr>
      <vt:lpstr>Feeding inputs to a TM, etc.</vt:lpstr>
      <vt:lpstr>Key Features of NDTMs</vt:lpstr>
      <vt:lpstr>Example-5: NDTM to accept inputs with “101” in it</vt:lpstr>
      <vt:lpstr>Example-6: DTM to accept w#w</vt:lpstr>
      <vt:lpstr>Example-7: NDTM to accept ww</vt:lpstr>
      <vt:lpstr>Most Important Proof in Chapter 14 </vt:lpstr>
      <vt:lpstr>Most Important Proof in Chapter 14 </vt:lpstr>
      <vt:lpstr>Most Important Proof in Chapter 14 </vt:lpstr>
      <vt:lpstr>IMPORTANT: Recursive Sets</vt:lpstr>
      <vt:lpstr>IMPORTANT: Recursive Sets</vt:lpstr>
      <vt:lpstr>IMPORTANT: Recursively Enumerable Sets</vt:lpstr>
      <vt:lpstr>A general proof of a set being RE (14.3.3)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Instantaneous Description</vt:lpstr>
      <vt:lpstr>The Instantaneous Description (ID) of a TM</vt:lpstr>
      <vt:lpstr>The Instantaneous Description (ID) of a TM</vt:lpstr>
      <vt:lpstr>The Instantaneous Description (ID) of a TM</vt:lpstr>
      <vt:lpstr>The Instantaneous Description (ID) of a TM</vt:lpstr>
      <vt:lpstr>The Language of a TM: Mathematical IDs</vt:lpstr>
      <vt:lpstr>The Language of a TM: Jove 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468</cp:revision>
  <cp:lastPrinted>2018-09-12T17:40:35Z</cp:lastPrinted>
  <dcterms:created xsi:type="dcterms:W3CDTF">2017-08-23T19:27:01Z</dcterms:created>
  <dcterms:modified xsi:type="dcterms:W3CDTF">2020-03-25T16:16:25Z</dcterms:modified>
</cp:coreProperties>
</file>