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14" r:id="rId2"/>
    <p:sldId id="764" r:id="rId3"/>
    <p:sldId id="806" r:id="rId4"/>
    <p:sldId id="805" r:id="rId5"/>
    <p:sldId id="809" r:id="rId6"/>
    <p:sldId id="779" r:id="rId7"/>
    <p:sldId id="642" r:id="rId8"/>
    <p:sldId id="635" r:id="rId9"/>
    <p:sldId id="799" r:id="rId10"/>
    <p:sldId id="770" r:id="rId11"/>
    <p:sldId id="771" r:id="rId12"/>
    <p:sldId id="645" r:id="rId13"/>
    <p:sldId id="646" r:id="rId14"/>
    <p:sldId id="769" r:id="rId15"/>
    <p:sldId id="652" r:id="rId16"/>
    <p:sldId id="653" r:id="rId17"/>
    <p:sldId id="660" r:id="rId18"/>
    <p:sldId id="773" r:id="rId19"/>
    <p:sldId id="796" r:id="rId20"/>
    <p:sldId id="774" r:id="rId21"/>
    <p:sldId id="661" r:id="rId22"/>
    <p:sldId id="665" r:id="rId23"/>
    <p:sldId id="662" r:id="rId24"/>
    <p:sldId id="816" r:id="rId25"/>
    <p:sldId id="817" r:id="rId26"/>
    <p:sldId id="663" r:id="rId27"/>
    <p:sldId id="737" r:id="rId28"/>
    <p:sldId id="695" r:id="rId29"/>
    <p:sldId id="738" r:id="rId30"/>
    <p:sldId id="696" r:id="rId31"/>
    <p:sldId id="664" r:id="rId32"/>
    <p:sldId id="739" r:id="rId33"/>
    <p:sldId id="740" r:id="rId34"/>
    <p:sldId id="697" r:id="rId35"/>
    <p:sldId id="666" r:id="rId36"/>
    <p:sldId id="667" r:id="rId37"/>
    <p:sldId id="810" r:id="rId38"/>
    <p:sldId id="802" r:id="rId39"/>
    <p:sldId id="803" r:id="rId40"/>
    <p:sldId id="804" r:id="rId41"/>
    <p:sldId id="668" r:id="rId42"/>
    <p:sldId id="669" r:id="rId43"/>
    <p:sldId id="814" r:id="rId44"/>
    <p:sldId id="815" r:id="rId45"/>
    <p:sldId id="813" r:id="rId46"/>
    <p:sldId id="81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703B"/>
    <a:srgbClr val="0432FF"/>
    <a:srgbClr val="945200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/>
    <p:restoredTop sz="93548"/>
  </p:normalViewPr>
  <p:slideViewPr>
    <p:cSldViewPr snapToGrid="0" snapToObjects="1">
      <p:cViewPr varScale="1">
        <p:scale>
          <a:sx n="128" d="100"/>
          <a:sy n="128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bit.ly/3100s20Syllabu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2020, </a:t>
            </a:r>
            <a:r>
              <a:rPr lang="en-US" sz="3600" dirty="0" err="1"/>
              <a:t>Lec</a:t>
            </a:r>
            <a:r>
              <a:rPr lang="en-US" sz="3600" dirty="0"/>
              <a:t> 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283901" y="3497582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https://bit.ly/3100S20Syllabus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023"/>
            <a:ext cx="10515600" cy="2352895"/>
          </a:xfrm>
        </p:spPr>
        <p:txBody>
          <a:bodyPr>
            <a:normAutofit/>
          </a:bodyPr>
          <a:lstStyle/>
          <a:p>
            <a:r>
              <a:rPr lang="en-US" dirty="0"/>
              <a:t>If concatenation is like multiplication,</a:t>
            </a:r>
            <a:br>
              <a:rPr lang="en-US" dirty="0"/>
            </a:br>
            <a:r>
              <a:rPr lang="en-US" dirty="0"/>
              <a:t>then doing concatenation many times is like …. ?</a:t>
            </a:r>
          </a:p>
        </p:txBody>
      </p:sp>
    </p:spTree>
    <p:extLst>
      <p:ext uri="{BB962C8B-B14F-4D97-AF65-F5344CB8AC3E}">
        <p14:creationId xmlns:p14="http://schemas.microsoft.com/office/powerpoint/2010/main" val="15547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023"/>
            <a:ext cx="10515600" cy="2352895"/>
          </a:xfrm>
        </p:spPr>
        <p:txBody>
          <a:bodyPr>
            <a:normAutofit/>
          </a:bodyPr>
          <a:lstStyle/>
          <a:p>
            <a:r>
              <a:rPr lang="en-US" dirty="0"/>
              <a:t>If concatenation is like multiplication,</a:t>
            </a:r>
            <a:br>
              <a:rPr lang="en-US" dirty="0"/>
            </a:br>
            <a:r>
              <a:rPr lang="en-US" dirty="0"/>
              <a:t>then doing concatenation many times is like …. </a:t>
            </a:r>
            <a:r>
              <a:rPr lang="en-US" dirty="0">
                <a:solidFill>
                  <a:srgbClr val="0432FF"/>
                </a:solidFill>
              </a:rPr>
              <a:t>Exponentiation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6E04FF-B9A9-7C48-B98B-6F0469CB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06" y="5404513"/>
            <a:ext cx="1071194" cy="10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548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the right answer below (write it…)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0665"/>
            <a:ext cx="2989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now view </a:t>
            </a:r>
          </a:p>
          <a:p>
            <a:endParaRPr lang="en-US" sz="2000" dirty="0"/>
          </a:p>
          <a:p>
            <a:r>
              <a:rPr lang="en-US" sz="2000" dirty="0"/>
              <a:t>language concatenation </a:t>
            </a:r>
          </a:p>
          <a:p>
            <a:endParaRPr lang="en-US" sz="2000" dirty="0"/>
          </a:p>
          <a:p>
            <a:r>
              <a:rPr lang="en-US" sz="2000" dirty="0"/>
              <a:t>as multiplication, then</a:t>
            </a:r>
          </a:p>
          <a:p>
            <a:endParaRPr lang="en-US" sz="2000" dirty="0"/>
          </a:p>
          <a:p>
            <a:r>
              <a:rPr lang="en-US" sz="2000" dirty="0"/>
              <a:t>Exponentiation is</a:t>
            </a:r>
          </a:p>
          <a:p>
            <a:endParaRPr lang="en-US" sz="2000" dirty="0"/>
          </a:p>
          <a:p>
            <a:r>
              <a:rPr lang="en-US" sz="2000" dirty="0"/>
              <a:t>Repeated multiplication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2" y="1475476"/>
            <a:ext cx="38100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51" y="3895116"/>
            <a:ext cx="3200400" cy="120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2" y="3281287"/>
            <a:ext cx="2463800" cy="90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4182" y="2926080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Which of these two must be true ??</a:t>
            </a:r>
          </a:p>
        </p:txBody>
      </p:sp>
    </p:spTree>
    <p:extLst>
      <p:ext uri="{BB962C8B-B14F-4D97-AF65-F5344CB8AC3E}">
        <p14:creationId xmlns:p14="http://schemas.microsoft.com/office/powerpoint/2010/main" val="3371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548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for Language Concatenation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5476"/>
            <a:ext cx="38100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6" y="2818440"/>
            <a:ext cx="3479800" cy="111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289408"/>
            <a:ext cx="814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Much like with numbers,  33 raised to 0 is 1</a:t>
            </a:r>
          </a:p>
          <a:p>
            <a:endParaRPr lang="en-US" sz="2400" dirty="0"/>
          </a:p>
          <a:p>
            <a:r>
              <a:rPr lang="en-US" sz="2400" dirty="0"/>
              <a:t>Likewise, a “language raised to Zero is the One language”</a:t>
            </a:r>
          </a:p>
        </p:txBody>
      </p:sp>
    </p:spTree>
    <p:extLst>
      <p:ext uri="{BB962C8B-B14F-4D97-AF65-F5344CB8AC3E}">
        <p14:creationId xmlns:p14="http://schemas.microsoft.com/office/powerpoint/2010/main" val="12004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9B964-F8AF-104C-B3A1-7919D03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Interesting facts : let alphabet Sigma =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B8B111-F314-4549-8512-3B93C7B6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{‘’} = all strings of length 0</a:t>
            </a:r>
          </a:p>
          <a:p>
            <a:r>
              <a:rPr lang="en-US" dirty="0"/>
              <a:t>{0,1}                 = all strings of length 1</a:t>
            </a:r>
          </a:p>
          <a:p>
            <a:r>
              <a:rPr lang="en-US" dirty="0"/>
              <a:t>{0,1} {0,1}         = all strings of length 2</a:t>
            </a:r>
          </a:p>
          <a:p>
            <a:r>
              <a:rPr lang="en-US" dirty="0"/>
              <a:t>{0,1} {0,1} {0,1} = all strings of length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</a:t>
            </a:r>
            <a:r>
              <a:rPr lang="en-US" dirty="0" err="1"/>
              <a:t>lexp</a:t>
            </a:r>
            <a:r>
              <a:rPr lang="en-US" dirty="0"/>
              <a:t> in Python (`language </a:t>
            </a:r>
            <a:r>
              <a:rPr lang="en-US" dirty="0" err="1"/>
              <a:t>exp</a:t>
            </a:r>
            <a:r>
              <a:rPr lang="en-US" dirty="0"/>
              <a:t>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" y="1226518"/>
            <a:ext cx="8502921" cy="326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4489450"/>
            <a:ext cx="2345572" cy="942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5432168"/>
            <a:ext cx="3665534" cy="81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36" y="4489450"/>
            <a:ext cx="6972086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Now…. for the ‘star’ of the show !!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i.e. Kleene Star</a:t>
            </a:r>
          </a:p>
        </p:txBody>
      </p:sp>
    </p:spTree>
    <p:extLst>
      <p:ext uri="{BB962C8B-B14F-4D97-AF65-F5344CB8AC3E}">
        <p14:creationId xmlns:p14="http://schemas.microsoft.com/office/powerpoint/2010/main" val="7685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61828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Purpose of Kleene-Star (or “star”)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5484" y="1466491"/>
            <a:ext cx="89210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Divide-up a language design problem into manageable pieces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Design one language (and its machine) for the BLOCK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Put a WHILE around the BLOCK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ZERO or More Identifiers declared in C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Zero or more files whose names begin with ’a’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”</a:t>
            </a:r>
            <a:r>
              <a:rPr lang="en-US" sz="2400" dirty="0" err="1"/>
              <a:t>rm</a:t>
            </a:r>
            <a:r>
              <a:rPr lang="en-US" sz="2400" dirty="0"/>
              <a:t> a*”  </a:t>
            </a:r>
            <a:r>
              <a:rPr lang="en-US" sz="2400" dirty="0">
                <a:sym typeface="Wingdings"/>
              </a:rPr>
              <a:t> You are using Kleene-star or Star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>
                <a:sym typeface="Wingdings"/>
              </a:rPr>
              <a:t>Remove zero or more files beginning with ‘a’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161704"/>
            <a:ext cx="10515600" cy="2581496"/>
          </a:xfrm>
        </p:spPr>
        <p:txBody>
          <a:bodyPr>
            <a:normAutofit/>
          </a:bodyPr>
          <a:lstStyle/>
          <a:p>
            <a:r>
              <a:rPr lang="en-US" sz="2800" dirty="0"/>
              <a:t>Suppose you want to say</a:t>
            </a:r>
            <a:br>
              <a:rPr lang="en-US" sz="2800" dirty="0"/>
            </a:br>
            <a:r>
              <a:rPr lang="en-US" sz="2800" dirty="0"/>
              <a:t>“I want ALL strings of length 0  OR</a:t>
            </a:r>
            <a:br>
              <a:rPr lang="en-US" sz="2800" dirty="0"/>
            </a:br>
            <a:r>
              <a:rPr lang="en-US" sz="2800" dirty="0"/>
              <a:t>            ALL strings of length 1  OR</a:t>
            </a:r>
            <a:br>
              <a:rPr lang="en-US" sz="2800" dirty="0"/>
            </a:br>
            <a:r>
              <a:rPr lang="en-US" sz="2800" dirty="0"/>
              <a:t>            ALL strings of length 2  OR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…”  Here is a start – finish it !!!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051768-11DC-8149-BEAB-D1EB16FF3C68}"/>
              </a:ext>
            </a:extLst>
          </p:cNvPr>
          <p:cNvSpPr/>
          <p:nvPr/>
        </p:nvSpPr>
        <p:spPr>
          <a:xfrm>
            <a:off x="647131" y="4352330"/>
            <a:ext cx="2366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{0,1}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    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330D74-90BA-B345-B180-66E8B818E508}"/>
              </a:ext>
            </a:extLst>
          </p:cNvPr>
          <p:cNvSpPr/>
          <p:nvPr/>
        </p:nvSpPr>
        <p:spPr>
          <a:xfrm>
            <a:off x="647131" y="3890665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</a:t>
            </a:r>
            <a:r>
              <a:rPr lang="en-US" sz="2400" dirty="0">
                <a:solidFill>
                  <a:schemeClr val="bg1"/>
                </a:solidFill>
              </a:rPr>
              <a:t>{0,1}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C5D285E-6148-F54C-BA0B-FF7217B4C827}"/>
              </a:ext>
            </a:extLst>
          </p:cNvPr>
          <p:cNvSpPr/>
          <p:nvPr/>
        </p:nvSpPr>
        <p:spPr>
          <a:xfrm>
            <a:off x="647131" y="3429000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</a:t>
            </a:r>
            <a:r>
              <a:rPr lang="en-US" sz="2400" dirty="0">
                <a:solidFill>
                  <a:schemeClr val="bg1"/>
                </a:solidFill>
              </a:rPr>
              <a:t>{0,1} {0,1} </a:t>
            </a:r>
          </a:p>
        </p:txBody>
      </p:sp>
    </p:spTree>
    <p:extLst>
      <p:ext uri="{BB962C8B-B14F-4D97-AF65-F5344CB8AC3E}">
        <p14:creationId xmlns:p14="http://schemas.microsoft.com/office/powerpoint/2010/main" val="8199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161704"/>
            <a:ext cx="10515600" cy="2051339"/>
          </a:xfrm>
        </p:spPr>
        <p:txBody>
          <a:bodyPr>
            <a:normAutofit/>
          </a:bodyPr>
          <a:lstStyle/>
          <a:p>
            <a:r>
              <a:rPr lang="en-US" sz="2800" dirty="0"/>
              <a:t>Suppose you want to say</a:t>
            </a:r>
            <a:br>
              <a:rPr lang="en-US" sz="2800" dirty="0"/>
            </a:br>
            <a:r>
              <a:rPr lang="en-US" sz="2800" dirty="0"/>
              <a:t>“I want ALL strings of length 0  OR</a:t>
            </a:r>
            <a:br>
              <a:rPr lang="en-US" sz="2800" dirty="0"/>
            </a:br>
            <a:r>
              <a:rPr lang="en-US" sz="2800" dirty="0"/>
              <a:t>            ALL strings of length 1  OR</a:t>
            </a:r>
            <a:br>
              <a:rPr lang="en-US" sz="2800" dirty="0"/>
            </a:br>
            <a:r>
              <a:rPr lang="en-US" sz="2800" dirty="0"/>
              <a:t>            ALL strings of length 2  OR</a:t>
            </a:r>
            <a:br>
              <a:rPr lang="en-US" sz="2800" dirty="0"/>
            </a:br>
            <a:r>
              <a:rPr lang="en-US" sz="2800" dirty="0"/>
              <a:t>…"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051768-11DC-8149-BEAB-D1EB16FF3C68}"/>
              </a:ext>
            </a:extLst>
          </p:cNvPr>
          <p:cNvSpPr/>
          <p:nvPr/>
        </p:nvSpPr>
        <p:spPr>
          <a:xfrm>
            <a:off x="647131" y="4352330"/>
            <a:ext cx="2366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{0,1}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    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330D74-90BA-B345-B180-66E8B818E508}"/>
              </a:ext>
            </a:extLst>
          </p:cNvPr>
          <p:cNvSpPr/>
          <p:nvPr/>
        </p:nvSpPr>
        <p:spPr>
          <a:xfrm>
            <a:off x="647131" y="3890665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</a:t>
            </a:r>
            <a:r>
              <a:rPr lang="en-US" sz="2400" dirty="0">
                <a:solidFill>
                  <a:schemeClr val="bg1"/>
                </a:solidFill>
              </a:rPr>
              <a:t>{0,1}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C5D285E-6148-F54C-BA0B-FF7217B4C827}"/>
              </a:ext>
            </a:extLst>
          </p:cNvPr>
          <p:cNvSpPr/>
          <p:nvPr/>
        </p:nvSpPr>
        <p:spPr>
          <a:xfrm>
            <a:off x="647131" y="3429000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</a:t>
            </a:r>
            <a:r>
              <a:rPr lang="en-US" sz="2400" dirty="0">
                <a:solidFill>
                  <a:schemeClr val="bg1"/>
                </a:solidFill>
              </a:rPr>
              <a:t>{0,1} {0,1}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1E9BF9-30CB-1340-A067-6205FAA5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507432"/>
            <a:ext cx="2667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1AFA0A-E790-3F42-B6A9-76A57625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969097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C1D9DB-D526-9F44-8336-34C21153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4430762"/>
            <a:ext cx="266700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7CD025D-9F33-DD4F-926F-E147C6A2A72F}"/>
              </a:ext>
            </a:extLst>
          </p:cNvPr>
          <p:cNvSpPr txBox="1"/>
          <p:nvPr/>
        </p:nvSpPr>
        <p:spPr>
          <a:xfrm>
            <a:off x="982639" y="263401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Does this do it ?</a:t>
            </a:r>
          </a:p>
        </p:txBody>
      </p:sp>
    </p:spTree>
    <p:extLst>
      <p:ext uri="{BB962C8B-B14F-4D97-AF65-F5344CB8AC3E}">
        <p14:creationId xmlns:p14="http://schemas.microsoft.com/office/powerpoint/2010/main" val="25688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3119857"/>
            <a:ext cx="10515600" cy="1094334"/>
          </a:xfrm>
        </p:spPr>
        <p:txBody>
          <a:bodyPr>
            <a:normAutofit/>
          </a:bodyPr>
          <a:lstStyle/>
          <a:p>
            <a:r>
              <a:rPr lang="en-US" dirty="0"/>
              <a:t>Lecture 2, </a:t>
            </a:r>
            <a:r>
              <a:rPr lang="en-US" dirty="0" smtClean="0"/>
              <a:t>Covering </a:t>
            </a:r>
            <a:r>
              <a:rPr lang="en-US" dirty="0"/>
              <a:t>Chapter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dirty="0" smtClean="0">
                <a:solidFill>
                  <a:srgbClr val="0096FF"/>
                </a:solidFill>
              </a:rPr>
              <a:t>(Please remind me to turn on recording before the lecture begins)</a:t>
            </a:r>
            <a:endParaRPr lang="en-US" sz="2000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161704"/>
            <a:ext cx="10515600" cy="2051339"/>
          </a:xfrm>
        </p:spPr>
        <p:txBody>
          <a:bodyPr>
            <a:normAutofit/>
          </a:bodyPr>
          <a:lstStyle/>
          <a:p>
            <a:r>
              <a:rPr lang="en-US" sz="2800" dirty="0"/>
              <a:t>Suppose you want to say</a:t>
            </a:r>
            <a:br>
              <a:rPr lang="en-US" sz="2800" dirty="0"/>
            </a:br>
            <a:r>
              <a:rPr lang="en-US" sz="2800" dirty="0"/>
              <a:t>“I want ALL strings of length 0  OR</a:t>
            </a:r>
            <a:br>
              <a:rPr lang="en-US" sz="2800" dirty="0"/>
            </a:br>
            <a:r>
              <a:rPr lang="en-US" sz="2800" dirty="0"/>
              <a:t>            ALL strings of length 1  OR</a:t>
            </a:r>
            <a:br>
              <a:rPr lang="en-US" sz="2800" dirty="0"/>
            </a:br>
            <a:r>
              <a:rPr lang="en-US" sz="2800" dirty="0"/>
              <a:t>            ALL strings of length 2  OR</a:t>
            </a:r>
            <a:br>
              <a:rPr lang="en-US" sz="2800" dirty="0"/>
            </a:br>
            <a:r>
              <a:rPr lang="en-US" sz="2800" dirty="0"/>
              <a:t>…"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051768-11DC-8149-BEAB-D1EB16FF3C68}"/>
              </a:ext>
            </a:extLst>
          </p:cNvPr>
          <p:cNvSpPr/>
          <p:nvPr/>
        </p:nvSpPr>
        <p:spPr>
          <a:xfrm>
            <a:off x="647131" y="4352330"/>
            <a:ext cx="2366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{0,1}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    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330D74-90BA-B345-B180-66E8B818E508}"/>
              </a:ext>
            </a:extLst>
          </p:cNvPr>
          <p:cNvSpPr/>
          <p:nvPr/>
        </p:nvSpPr>
        <p:spPr>
          <a:xfrm>
            <a:off x="647131" y="3890665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{0,1} </a:t>
            </a:r>
            <a:r>
              <a:rPr lang="en-US" sz="2400" dirty="0">
                <a:solidFill>
                  <a:schemeClr val="bg1"/>
                </a:solidFill>
              </a:rPr>
              <a:t>{0,1}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C5D285E-6148-F54C-BA0B-FF7217B4C827}"/>
              </a:ext>
            </a:extLst>
          </p:cNvPr>
          <p:cNvSpPr/>
          <p:nvPr/>
        </p:nvSpPr>
        <p:spPr>
          <a:xfrm>
            <a:off x="647131" y="3429000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{0,1} </a:t>
            </a:r>
            <a:r>
              <a:rPr lang="en-US" sz="2400" dirty="0">
                <a:solidFill>
                  <a:schemeClr val="bg1"/>
                </a:solidFill>
              </a:rPr>
              <a:t>{0,1} {0,1}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1E9BF9-30CB-1340-A067-6205FAA5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507432"/>
            <a:ext cx="2667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1AFA0A-E790-3F42-B6A9-76A57625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969097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C1D9DB-D526-9F44-8336-34C21153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4430762"/>
            <a:ext cx="266700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7CD025D-9F33-DD4F-926F-E147C6A2A72F}"/>
              </a:ext>
            </a:extLst>
          </p:cNvPr>
          <p:cNvSpPr txBox="1"/>
          <p:nvPr/>
        </p:nvSpPr>
        <p:spPr>
          <a:xfrm>
            <a:off x="982639" y="2634018"/>
            <a:ext cx="86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NO, Don’t forget the Unit Language for Concatenation !!  i.e. the set with Epsilon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44B02A-FDD0-C449-8E9D-220658ABCAE2}"/>
              </a:ext>
            </a:extLst>
          </p:cNvPr>
          <p:cNvSpPr/>
          <p:nvPr/>
        </p:nvSpPr>
        <p:spPr>
          <a:xfrm>
            <a:off x="647131" y="3031509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{‘’}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34D5755-6A8B-0149-9C0C-C68ED7BA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95" y="3075021"/>
            <a:ext cx="266700" cy="304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D513A533-B92C-BA41-A0D4-D697F781E761}"/>
              </a:ext>
            </a:extLst>
          </p:cNvPr>
          <p:cNvCxnSpPr>
            <a:endCxn id="7" idx="3"/>
          </p:cNvCxnSpPr>
          <p:nvPr/>
        </p:nvCxnSpPr>
        <p:spPr>
          <a:xfrm flipH="1">
            <a:off x="1287050" y="3003350"/>
            <a:ext cx="2029356" cy="25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F491360-D67E-A143-9FC9-3AC028AC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06" y="5404513"/>
            <a:ext cx="1071194" cy="10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Star (three equivalent ones)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0" y="1559704"/>
            <a:ext cx="11696700" cy="438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F6DE4A-D457-094F-BAE5-50D0E4F39700}"/>
              </a:ext>
            </a:extLst>
          </p:cNvPr>
          <p:cNvSpPr txBox="1"/>
          <p:nvPr/>
        </p:nvSpPr>
        <p:spPr>
          <a:xfrm>
            <a:off x="8516203" y="6223379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“Pick your poison…”</a:t>
            </a:r>
          </a:p>
        </p:txBody>
      </p:sp>
    </p:spTree>
    <p:extLst>
      <p:ext uri="{BB962C8B-B14F-4D97-AF65-F5344CB8AC3E}">
        <p14:creationId xmlns:p14="http://schemas.microsoft.com/office/powerpoint/2010/main" val="25750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365126"/>
            <a:ext cx="11809709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Star as a limit (handy for coding</a:t>
            </a:r>
            <a:r>
              <a:rPr lang="en-US"/>
              <a:t>, understanding)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2" y="1110557"/>
            <a:ext cx="2921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3" y="3142772"/>
            <a:ext cx="10027403" cy="3699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65" y="1110557"/>
            <a:ext cx="297327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star of ANY language CONTAINS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7" y="300578"/>
            <a:ext cx="584200" cy="85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2531131"/>
            <a:ext cx="98298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1349313"/>
            <a:ext cx="8191500" cy="119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3760394"/>
            <a:ext cx="6794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703B"/>
                </a:solidFill>
              </a:rPr>
              <a:t>CRUCIAL OBSERVATION !!!!!</a:t>
            </a:r>
            <a:endParaRPr lang="en-US" dirty="0">
              <a:solidFill>
                <a:srgbClr val="FF70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universal language over an alphabet, say Sigma?</a:t>
            </a:r>
          </a:p>
          <a:p>
            <a:pPr lvl="1"/>
            <a:r>
              <a:rPr lang="en-US" dirty="0" smtClean="0"/>
              <a:t>E.g. Sigma = {0,1} ; what is the universal language over it?</a:t>
            </a:r>
          </a:p>
          <a:p>
            <a:pPr lvl="2"/>
            <a:r>
              <a:rPr lang="en-US" dirty="0" smtClean="0"/>
              <a:t>Express it in terms of Star!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0096FF"/>
                </a:solidFill>
              </a:rPr>
              <a:t>So now, what does it mean to complement a language L, given a Sigma?</a:t>
            </a:r>
          </a:p>
          <a:p>
            <a:pPr lvl="1"/>
            <a:r>
              <a:rPr lang="en-US" dirty="0" smtClean="0"/>
              <a:t>What language are we creating?</a:t>
            </a:r>
          </a:p>
          <a:p>
            <a:pPr lvl="1"/>
            <a:r>
              <a:rPr lang="en-US" dirty="0" smtClean="0"/>
              <a:t>Express in terms of  Sigma,  Star,  and set subtraction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0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703B"/>
                </a:solidFill>
              </a:rPr>
              <a:t>CRUCIAL OBSERVATION !!!!!</a:t>
            </a:r>
            <a:endParaRPr lang="en-US" dirty="0">
              <a:solidFill>
                <a:srgbClr val="FF70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language L and a given alphabet     ,  the complement of L , written           is nothing but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Lecture-1 we had not introduced the star operator; there we called this universal set “U”. </a:t>
            </a:r>
            <a:r>
              <a:rPr lang="en-US" dirty="0" smtClean="0">
                <a:solidFill>
                  <a:srgbClr val="0096FF"/>
                </a:solidFill>
              </a:rPr>
              <a:t>WE SHALL NO LONGER USE THAT NOTATION, NOW THAT WE HAVE DEFINED STAR!       </a:t>
            </a:r>
            <a:endParaRPr lang="en-US" dirty="0">
              <a:solidFill>
                <a:srgbClr val="0096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07" y="2409135"/>
            <a:ext cx="13589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06" y="1922118"/>
            <a:ext cx="2921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385" y="2371035"/>
            <a:ext cx="292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star of ANY language CONTAINS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7" y="300578"/>
            <a:ext cx="5842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3731465"/>
            <a:ext cx="60833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2288068"/>
            <a:ext cx="115951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0" y="1422460"/>
            <a:ext cx="613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34357-4734-5643-B218-E14F083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minute quiz: Property of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5ECF6E-C5F8-8543-89A4-72B9FD09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just two languages L1 and L2 such that</a:t>
            </a:r>
          </a:p>
          <a:p>
            <a:pPr lvl="1"/>
            <a:r>
              <a:rPr lang="en-US" dirty="0"/>
              <a:t>L1* and L2* are finite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L1 =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L2 = ?</a:t>
            </a:r>
          </a:p>
          <a:p>
            <a:pPr lvl="1"/>
            <a:endParaRPr lang="en-US" dirty="0"/>
          </a:p>
          <a:p>
            <a:r>
              <a:rPr lang="en-US" dirty="0"/>
              <a:t>The Star of any other language is an infinite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9019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328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On listing strings in 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need to list strings from a language</a:t>
            </a:r>
          </a:p>
          <a:p>
            <a:pPr lvl="1"/>
            <a:r>
              <a:rPr lang="en-US" dirty="0"/>
              <a:t>To feed the strings to some tool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show someone what the language contains (by way of example)</a:t>
            </a:r>
          </a:p>
          <a:p>
            <a:pPr lvl="1"/>
            <a:endParaRPr lang="en-US" dirty="0"/>
          </a:p>
          <a:p>
            <a:r>
              <a:rPr lang="en-US" dirty="0"/>
              <a:t>How do we ”smartly list” strings from an infinite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397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328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list a language “smartly”?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WAY: </a:t>
            </a:r>
          </a:p>
          <a:p>
            <a:pPr lvl="1"/>
            <a:r>
              <a:rPr lang="en-US" dirty="0"/>
              <a:t>Choose a method that guarantees that you will NEVER list some string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RIGHT WAY:</a:t>
            </a:r>
          </a:p>
          <a:p>
            <a:pPr lvl="1"/>
            <a:r>
              <a:rPr lang="en-US" dirty="0"/>
              <a:t>Choose a method that guarantees that every string will be EVENTUALLY listed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Such methods of listing are called </a:t>
            </a:r>
            <a:r>
              <a:rPr lang="en-US" b="1" dirty="0">
                <a:solidFill>
                  <a:srgbClr val="FF000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1490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D241F-240D-EB46-B170-629B89F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to expect for all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AB1DB-B8E6-924F-A8A9-A1944A6A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 </a:t>
            </a:r>
            <a:r>
              <a:rPr lang="en-US" dirty="0">
                <a:solidFill>
                  <a:srgbClr val="FF0000"/>
                </a:solidFill>
              </a:rPr>
              <a:t>reading to be done before class</a:t>
            </a:r>
          </a:p>
          <a:p>
            <a:pPr lvl="1"/>
            <a:r>
              <a:rPr lang="en-US" dirty="0"/>
              <a:t>Class is for review + detailed examples + Q/A</a:t>
            </a:r>
          </a:p>
          <a:p>
            <a:r>
              <a:rPr lang="en-US" dirty="0">
                <a:solidFill>
                  <a:srgbClr val="FF0000"/>
                </a:solidFill>
              </a:rPr>
              <a:t>Watch posted videos for lecture</a:t>
            </a:r>
          </a:p>
          <a:p>
            <a:pPr lvl="1"/>
            <a:r>
              <a:rPr lang="en-US" dirty="0"/>
              <a:t>This helps you plan your reading + try out things beforehand</a:t>
            </a:r>
          </a:p>
          <a:p>
            <a:r>
              <a:rPr lang="en-US" dirty="0">
                <a:solidFill>
                  <a:srgbClr val="FF0000"/>
                </a:solidFill>
              </a:rPr>
              <a:t>Pace will pick up</a:t>
            </a:r>
          </a:p>
          <a:p>
            <a:pPr lvl="1"/>
            <a:r>
              <a:rPr lang="en-US" dirty="0"/>
              <a:t>Also, non-trivial material will appear – will give you sufficient </a:t>
            </a:r>
            <a:r>
              <a:rPr lang="en-US" dirty="0" smtClean="0"/>
              <a:t>notice</a:t>
            </a:r>
          </a:p>
          <a:p>
            <a:r>
              <a:rPr lang="en-US" dirty="0" smtClean="0"/>
              <a:t>Asg-1 has been posted</a:t>
            </a:r>
          </a:p>
          <a:p>
            <a:pPr lvl="1"/>
            <a:r>
              <a:rPr lang="en-US" dirty="0" smtClean="0"/>
              <a:t>Mainly “worked out” problems</a:t>
            </a:r>
          </a:p>
          <a:p>
            <a:pPr lvl="1"/>
            <a:r>
              <a:rPr lang="en-US" dirty="0" smtClean="0"/>
              <a:t>Fast-track your learning of basic Python (just 4-5 simple ideas), </a:t>
            </a:r>
            <a:r>
              <a:rPr lang="en-US" dirty="0" err="1" smtClean="0"/>
              <a:t>colab</a:t>
            </a:r>
            <a:r>
              <a:rPr lang="en-US" dirty="0" smtClean="0"/>
              <a:t> (how to use it) and reading </a:t>
            </a:r>
            <a:r>
              <a:rPr lang="en-US" dirty="0" err="1" smtClean="0"/>
              <a:t>Ch</a:t>
            </a:r>
            <a:r>
              <a:rPr lang="en-US" dirty="0" smtClean="0"/>
              <a:t> 2-3</a:t>
            </a:r>
          </a:p>
          <a:p>
            <a:pPr lvl="1"/>
            <a:r>
              <a:rPr lang="en-US" dirty="0" smtClean="0"/>
              <a:t>Easy, but get started soon, as there will be no deadline extensions in this course</a:t>
            </a:r>
          </a:p>
          <a:p>
            <a:pPr lvl="1"/>
            <a:r>
              <a:rPr lang="en-US" dirty="0" smtClean="0"/>
              <a:t>Submit early, Submit Often, ask questions!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328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list a language “smartly”?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WAY: </a:t>
            </a:r>
          </a:p>
          <a:p>
            <a:pPr lvl="1"/>
            <a:r>
              <a:rPr lang="en-US" dirty="0"/>
              <a:t>Choose a method that guarantees that you will NEVER list some string</a:t>
            </a:r>
          </a:p>
          <a:p>
            <a:pPr lvl="2"/>
            <a:r>
              <a:rPr lang="en-US" dirty="0"/>
              <a:t>Called Lexicographic Order of listing</a:t>
            </a:r>
          </a:p>
          <a:p>
            <a:pPr lvl="2"/>
            <a:r>
              <a:rPr lang="en-US" u="sng" dirty="0"/>
              <a:t>This is NOT an enumeration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RIGHT WAY:</a:t>
            </a:r>
          </a:p>
          <a:p>
            <a:pPr lvl="1"/>
            <a:r>
              <a:rPr lang="en-US" dirty="0"/>
              <a:t>Choose a method that guarantees that every string will be EVENTUALLY listed</a:t>
            </a:r>
          </a:p>
          <a:p>
            <a:pPr lvl="2"/>
            <a:r>
              <a:rPr lang="en-US" dirty="0"/>
              <a:t>Called Numeric Order of </a:t>
            </a:r>
            <a:r>
              <a:rPr lang="en-US" dirty="0">
                <a:solidFill>
                  <a:srgbClr val="FF000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14775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105535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enumeration and non-enumeration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" y="4427957"/>
            <a:ext cx="117221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" y="2288068"/>
            <a:ext cx="11595100" cy="105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420" y="1496836"/>
            <a:ext cx="1038321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Numeric order : This is an enumeration (gets to any string eventually,     i.e. in a FINITE NUMBER of steps)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420" y="3469564"/>
            <a:ext cx="10383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Lexicographic order : NOT an enumeration. Does not guarantee to EVER get to some strings (anything containing 1 won’t be listed !!)</a:t>
            </a:r>
          </a:p>
        </p:txBody>
      </p:sp>
    </p:spTree>
    <p:extLst>
      <p:ext uri="{BB962C8B-B14F-4D97-AF65-F5344CB8AC3E}">
        <p14:creationId xmlns:p14="http://schemas.microsoft.com/office/powerpoint/2010/main" val="18614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See the book for code that enumerates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1D96F8-892F-A34A-9039-3A3474C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the book for code that enumerates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151B50-530B-3D4B-BCD3-5392A264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enumerate in numeric order</a:t>
            </a:r>
          </a:p>
          <a:p>
            <a:pPr lvl="1"/>
            <a:r>
              <a:rPr lang="en-US" dirty="0"/>
              <a:t>See book</a:t>
            </a:r>
          </a:p>
          <a:p>
            <a:pPr lvl="1"/>
            <a:endParaRPr lang="en-US" dirty="0"/>
          </a:p>
          <a:p>
            <a:r>
              <a:rPr lang="en-US" dirty="0"/>
              <a:t>Code to list in lexicographic order</a:t>
            </a:r>
          </a:p>
          <a:p>
            <a:pPr lvl="1"/>
            <a:r>
              <a:rPr lang="en-US" dirty="0"/>
              <a:t>It is easy to list strings in lexicographic order</a:t>
            </a:r>
          </a:p>
          <a:p>
            <a:pPr lvl="2"/>
            <a:r>
              <a:rPr lang="en-US" dirty="0"/>
              <a:t>But this is useless for most purposes (not an enumeration)</a:t>
            </a:r>
          </a:p>
        </p:txBody>
      </p:sp>
    </p:spTree>
    <p:extLst>
      <p:ext uri="{BB962C8B-B14F-4D97-AF65-F5344CB8AC3E}">
        <p14:creationId xmlns:p14="http://schemas.microsoft.com/office/powerpoint/2010/main" val="23104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each string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2184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and Language Reversal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79" y="1083055"/>
            <a:ext cx="68834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0" y="1117107"/>
            <a:ext cx="2946400" cy="78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0" y="1943739"/>
            <a:ext cx="7272463" cy="4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4"/>
            <a:ext cx="10515600" cy="1320475"/>
          </a:xfrm>
        </p:spPr>
        <p:txBody>
          <a:bodyPr>
            <a:normAutofit/>
          </a:bodyPr>
          <a:lstStyle/>
          <a:p>
            <a:r>
              <a:rPr lang="en-US" dirty="0"/>
              <a:t>1-min Exercise</a:t>
            </a:r>
            <a:br>
              <a:rPr lang="en-US" dirty="0"/>
            </a:br>
            <a:r>
              <a:rPr lang="en-US" dirty="0"/>
              <a:t>Set Comprehension for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6140" y="1922556"/>
            <a:ext cx="111840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Write below a set comprehension listing all palindromes over {0,1}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Allowed to use notations are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 err="1"/>
              <a:t>w^R</a:t>
            </a:r>
            <a:r>
              <a:rPr lang="en-US" sz="2800" dirty="0"/>
              <a:t> for the reverse of w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w1 w2 for concatenation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Call it Pal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4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4"/>
            <a:ext cx="10515600" cy="1320475"/>
          </a:xfrm>
        </p:spPr>
        <p:txBody>
          <a:bodyPr>
            <a:normAutofit/>
          </a:bodyPr>
          <a:lstStyle/>
          <a:p>
            <a:r>
              <a:rPr lang="en-US" dirty="0"/>
              <a:t>1-min Exercise</a:t>
            </a:r>
            <a:br>
              <a:rPr lang="en-US" dirty="0"/>
            </a:br>
            <a:r>
              <a:rPr lang="en-US" dirty="0"/>
              <a:t>Set Comprehension for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1376" y="2305615"/>
            <a:ext cx="40543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Is star(Pal) = Pal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Justify your answer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Is Pal Pal = Pal ?</a:t>
            </a:r>
          </a:p>
        </p:txBody>
      </p:sp>
    </p:spTree>
    <p:extLst>
      <p:ext uri="{BB962C8B-B14F-4D97-AF65-F5344CB8AC3E}">
        <p14:creationId xmlns:p14="http://schemas.microsoft.com/office/powerpoint/2010/main" val="3485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AF6D4B-06EB-A141-9D78-CEF00994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392228-2AAC-BC48-AD04-C14F3C7D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 Sigma* = Sigma* Pal   ??</a:t>
            </a:r>
          </a:p>
          <a:p>
            <a:r>
              <a:rPr lang="en-US" dirty="0"/>
              <a:t>Pal U Sigma* = Sigma* U Pal ??</a:t>
            </a:r>
          </a:p>
        </p:txBody>
      </p:sp>
    </p:spTree>
    <p:extLst>
      <p:ext uri="{BB962C8B-B14F-4D97-AF65-F5344CB8AC3E}">
        <p14:creationId xmlns:p14="http://schemas.microsoft.com/office/powerpoint/2010/main" val="25690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AF6D4B-06EB-A141-9D78-CEF00994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9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this course is about: </a:t>
            </a:r>
            <a:br>
              <a:rPr lang="en-US" dirty="0"/>
            </a:br>
            <a:r>
              <a:rPr lang="en-US" dirty="0"/>
              <a:t>STRUCTURE of information in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392228-2AAC-BC48-AD04-C14F3C7D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Pal Sigma* = Sigma* Pal   ?</a:t>
            </a:r>
          </a:p>
          <a:p>
            <a:pPr lvl="1"/>
            <a:r>
              <a:rPr lang="en-US" dirty="0"/>
              <a:t>Answer:     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Is Pal U Sigma* = Sigma* U Pal  ?</a:t>
            </a:r>
          </a:p>
          <a:p>
            <a:pPr lvl="1"/>
            <a:r>
              <a:rPr lang="en-US" dirty="0"/>
              <a:t>Answer: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E682B-26A7-844B-B452-28D99587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Match </a:t>
            </a:r>
            <a:r>
              <a:rPr lang="en-US" sz="3600" dirty="0"/>
              <a:t>these in all possible </a:t>
            </a:r>
            <a:r>
              <a:rPr lang="en-US" sz="3600" dirty="0" smtClean="0"/>
              <a:t>ways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8BA07-91FC-0242-A647-357170ED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813268"/>
            <a:ext cx="668706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Symbol : </a:t>
            </a:r>
            <a:r>
              <a:rPr lang="en-US" dirty="0">
                <a:solidFill>
                  <a:srgbClr val="0432FF"/>
                </a:solidFill>
              </a:rPr>
              <a:t>string-of-length-one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rgbClr val="0432FF"/>
                </a:solidFill>
              </a:rPr>
              <a:t> : sequence of Symbols</a:t>
            </a:r>
          </a:p>
          <a:p>
            <a:r>
              <a:rPr lang="en-US" dirty="0"/>
              <a:t>Alphabet</a:t>
            </a:r>
            <a:r>
              <a:rPr lang="en-US" dirty="0">
                <a:solidFill>
                  <a:srgbClr val="0432FF"/>
                </a:solidFill>
              </a:rPr>
              <a:t> : set of Symbols</a:t>
            </a:r>
            <a:endParaRPr lang="en-US" dirty="0"/>
          </a:p>
          <a:p>
            <a:r>
              <a:rPr lang="en-US" dirty="0"/>
              <a:t>Language</a:t>
            </a:r>
            <a:r>
              <a:rPr lang="en-US" dirty="0">
                <a:solidFill>
                  <a:srgbClr val="0432FF"/>
                </a:solidFill>
              </a:rPr>
              <a:t> : set of Strings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Set</a:t>
            </a:r>
            <a:r>
              <a:rPr lang="en-US" dirty="0">
                <a:solidFill>
                  <a:srgbClr val="0432FF"/>
                </a:solidFill>
              </a:rPr>
              <a:t> : an arbitrary set (no restrictions)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2A4D3-F492-904E-9C85-D4F95C04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98" y="2252212"/>
            <a:ext cx="2755660" cy="31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AF6D4B-06EB-A141-9D78-CEF00994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9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this course is about: </a:t>
            </a:r>
            <a:br>
              <a:rPr lang="en-US" dirty="0"/>
            </a:br>
            <a:r>
              <a:rPr lang="en-US" dirty="0"/>
              <a:t>STRUCTURE of information in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392228-2AAC-BC48-AD04-C14F3C7D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Pal U Sigma* = Sigma* U Pal  </a:t>
            </a:r>
          </a:p>
          <a:p>
            <a:pPr lvl="1"/>
            <a:r>
              <a:rPr lang="en-US" dirty="0"/>
              <a:t>Yes! </a:t>
            </a:r>
          </a:p>
          <a:p>
            <a:pPr lvl="1"/>
            <a:r>
              <a:rPr lang="en-US" dirty="0"/>
              <a:t>Union with Sigma* blends structure </a:t>
            </a:r>
          </a:p>
          <a:p>
            <a:pPr marL="457200" lvl="1" indent="0">
              <a:buNone/>
            </a:pPr>
            <a:r>
              <a:rPr lang="en-US" dirty="0"/>
              <a:t>   away !!</a:t>
            </a:r>
          </a:p>
          <a:p>
            <a:pPr marL="457200" lvl="1" indent="0">
              <a:buNone/>
            </a:pPr>
            <a:r>
              <a:rPr lang="en-US" dirty="0"/>
              <a:t>(destroys information 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="" xmlns:a16="http://schemas.microsoft.com/office/drawing/2014/main" id="{46C1E065-AC1D-AF40-BB0B-334CFC45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99" y="2634711"/>
            <a:ext cx="5550733" cy="40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sizes  </a:t>
            </a:r>
            <a:r>
              <a:rPr lang="en-US" sz="3600" dirty="0"/>
              <a:t>|{</a:t>
            </a:r>
            <a:r>
              <a:rPr lang="en-US" sz="3600" dirty="0" err="1"/>
              <a:t>a,ab</a:t>
            </a:r>
            <a:r>
              <a:rPr lang="en-US" sz="3600" dirty="0"/>
              <a:t>}{</a:t>
            </a:r>
            <a:r>
              <a:rPr lang="en-US" sz="3600" dirty="0" err="1"/>
              <a:t>a,ab</a:t>
            </a:r>
            <a:r>
              <a:rPr lang="en-US" sz="3600" dirty="0"/>
              <a:t>}| vs. |{‘’,a}{‘’,a}|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E990E2-C811-694A-9750-57A16B064F3F}"/>
              </a:ext>
            </a:extLst>
          </p:cNvPr>
          <p:cNvSpPr txBox="1"/>
          <p:nvPr/>
        </p:nvSpPr>
        <p:spPr>
          <a:xfrm>
            <a:off x="1804086" y="180408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bigger?</a:t>
            </a:r>
          </a:p>
        </p:txBody>
      </p:sp>
    </p:spTree>
    <p:extLst>
      <p:ext uri="{BB962C8B-B14F-4D97-AF65-F5344CB8AC3E}">
        <p14:creationId xmlns:p14="http://schemas.microsoft.com/office/powerpoint/2010/main" val="2111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Ex:  (({</a:t>
            </a:r>
            <a:r>
              <a:rPr lang="en-US" dirty="0" err="1"/>
              <a:t>a,ab</a:t>
            </a:r>
            <a:r>
              <a:rPr lang="en-US" dirty="0"/>
              <a:t>}{</a:t>
            </a:r>
            <a:r>
              <a:rPr lang="en-US" dirty="0" err="1"/>
              <a:t>a,ab</a:t>
            </a:r>
            <a:r>
              <a:rPr lang="en-US" dirty="0"/>
              <a:t>})^R)^*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F3BB87-B681-B546-92F2-9D6398E1F0B0}"/>
              </a:ext>
            </a:extLst>
          </p:cNvPr>
          <p:cNvSpPr txBox="1"/>
          <p:nvPr/>
        </p:nvSpPr>
        <p:spPr>
          <a:xfrm>
            <a:off x="1119908" y="1721577"/>
            <a:ext cx="10233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Here, juxtaposition is concatenation, ^R is reverse, and ^* is Kleene star</a:t>
            </a:r>
          </a:p>
          <a:p>
            <a:r>
              <a:rPr lang="en-US" sz="2400" dirty="0"/>
              <a:t>If this is an infinite set, then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6 elements in numeric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6 elements in lexicographic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 for answer below:</a:t>
            </a:r>
          </a:p>
        </p:txBody>
      </p:sp>
    </p:spTree>
    <p:extLst>
      <p:ext uri="{BB962C8B-B14F-4D97-AF65-F5344CB8AC3E}">
        <p14:creationId xmlns:p14="http://schemas.microsoft.com/office/powerpoint/2010/main" val="2026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Drill Problems to try soon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04" y="1336543"/>
            <a:ext cx="4531710" cy="51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Drill Problems to try soon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3" y="1573248"/>
            <a:ext cx="4431174" cy="52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39" y="298905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24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698E3-E96C-B24A-8721-F5908968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3649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Plans for using Jove which helped during F’19 </a:t>
            </a:r>
            <a:br>
              <a:rPr lang="en-US" dirty="0"/>
            </a:br>
            <a:r>
              <a:rPr lang="en-US" sz="2200" dirty="0"/>
              <a:t>(feedback from F’19 hopefully will improve things)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98F7CC-EBDE-1944-B9E9-E3C9EED3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216" cy="2116180"/>
          </a:xfrm>
        </p:spPr>
        <p:txBody>
          <a:bodyPr/>
          <a:lstStyle/>
          <a:p>
            <a:r>
              <a:rPr lang="en-US" dirty="0"/>
              <a:t>Students did face issues </a:t>
            </a:r>
            <a:r>
              <a:rPr lang="en-US" dirty="0" err="1"/>
              <a:t>wrt</a:t>
            </a:r>
            <a:r>
              <a:rPr lang="en-US" dirty="0"/>
              <a:t> the Windows platform</a:t>
            </a:r>
          </a:p>
          <a:p>
            <a:r>
              <a:rPr lang="en-US" dirty="0"/>
              <a:t>Mac install was smooth</a:t>
            </a:r>
          </a:p>
          <a:p>
            <a:r>
              <a:rPr lang="en-US" dirty="0" err="1"/>
              <a:t>Colab</a:t>
            </a:r>
            <a:r>
              <a:rPr lang="en-US" dirty="0"/>
              <a:t> is given to you to help accelerate w/o any installation</a:t>
            </a:r>
          </a:p>
          <a:p>
            <a:r>
              <a:rPr lang="en-US" dirty="0"/>
              <a:t>We will give you practice during Asg-1 (based on feedback F’19)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C3D38C5-9EAB-7044-9EF5-6872DD89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8" y="3822303"/>
            <a:ext cx="7028420" cy="27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4132C-0C78-BB42-AC9D-02810FD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objects (of various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090BC2-8C9B-0A4A-8DB4-8F735D24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these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type error!</a:t>
            </a:r>
          </a:p>
          <a:p>
            <a:pPr lvl="1"/>
            <a:endParaRPr lang="en-US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one is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BA4228-D67D-7E4B-BD2F-069DADB2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71" y="1825625"/>
            <a:ext cx="6414717" cy="618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8C0717-0A90-2346-AEA5-303E00A4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71" y="3759994"/>
            <a:ext cx="6134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E0967-8887-4149-A37B-F557005F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 of all operations as having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1D459-487D-2A40-B1FA-7F4A60AD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45782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Language union and intersection have type Lang x Lang -&gt; Lang</a:t>
            </a:r>
          </a:p>
          <a:p>
            <a:endParaRPr lang="en-US" dirty="0"/>
          </a:p>
          <a:p>
            <a:r>
              <a:rPr lang="en-US" dirty="0"/>
              <a:t>Language concatenation has type Lang x Lang -&gt; Lang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Zero of language concatenation:</a:t>
            </a:r>
          </a:p>
          <a:p>
            <a:pPr lvl="1"/>
            <a:r>
              <a:rPr lang="en-US" dirty="0"/>
              <a:t>What that language – call it Zero – such that 	</a:t>
            </a:r>
          </a:p>
          <a:p>
            <a:pPr lvl="2"/>
            <a:r>
              <a:rPr lang="en-US" dirty="0"/>
              <a:t>Zero L = L Zero = Zero ?</a:t>
            </a:r>
          </a:p>
          <a:p>
            <a:pPr lvl="2"/>
            <a:endParaRPr lang="en-US" dirty="0"/>
          </a:p>
          <a:p>
            <a:r>
              <a:rPr lang="en-US" dirty="0"/>
              <a:t>One of language concatenation</a:t>
            </a:r>
          </a:p>
          <a:p>
            <a:pPr lvl="1"/>
            <a:r>
              <a:rPr lang="en-US" dirty="0"/>
              <a:t>What is that language – call it One – such that</a:t>
            </a:r>
          </a:p>
          <a:p>
            <a:pPr lvl="2"/>
            <a:r>
              <a:rPr lang="en-US" dirty="0"/>
              <a:t>One L = L One = L 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645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4619270"/>
            <a:ext cx="3352800" cy="97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953919"/>
            <a:ext cx="2590800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252735"/>
            <a:ext cx="259080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5780521"/>
            <a:ext cx="25781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500968"/>
            <a:ext cx="4800600" cy="43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5514" y="425280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 this true ??</a:t>
            </a:r>
          </a:p>
        </p:txBody>
      </p:sp>
    </p:spTree>
    <p:extLst>
      <p:ext uri="{BB962C8B-B14F-4D97-AF65-F5344CB8AC3E}">
        <p14:creationId xmlns:p14="http://schemas.microsoft.com/office/powerpoint/2010/main" val="1656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 1: Find the difference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602" name="Picture 2" descr="https://lh6.googleusercontent.com/JJlqn7eolboyQe0-wiyZDy3q9jsulTCdPUC-Crmj0V2vPrvjtRP2TB_1eGDSVkOoCrA540OxVnEoOuGJO1PiLqo8Mzo8ACbbrel8wPNo3-BmkKrrKc0ztYE-tAOFl0hViWrsCFyGfx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2204"/>
            <a:ext cx="10353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95706" y="3735411"/>
            <a:ext cx="94003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How is the above language different from the following?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err="1"/>
              <a:t>L_balPar</a:t>
            </a:r>
            <a:r>
              <a:rPr lang="en-US" sz="2400" dirty="0"/>
              <a:t> = { x : x is a string of “well balanced parentheses” }  ?    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Is L1 included in </a:t>
            </a:r>
            <a:r>
              <a:rPr lang="en-US" sz="2400" dirty="0" err="1"/>
              <a:t>L_balPar</a:t>
            </a:r>
            <a:r>
              <a:rPr lang="en-US" sz="2400" dirty="0"/>
              <a:t> or vice-versa ?? 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400" dirty="0"/>
              <a:t>If so, </a:t>
            </a:r>
            <a:r>
              <a:rPr lang="en-US" sz="2400" dirty="0">
                <a:solidFill>
                  <a:srgbClr val="0432FF"/>
                </a:solidFill>
              </a:rPr>
              <a:t>which way does the inclusion hold?</a:t>
            </a:r>
          </a:p>
        </p:txBody>
      </p:sp>
    </p:spTree>
    <p:extLst>
      <p:ext uri="{BB962C8B-B14F-4D97-AF65-F5344CB8AC3E}">
        <p14:creationId xmlns:p14="http://schemas.microsoft.com/office/powerpoint/2010/main" val="41733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 2: Same or different?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BCF7C6-6711-AC45-9ACC-D64F999A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493622"/>
            <a:ext cx="11330091" cy="6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12130</TotalTime>
  <Words>1371</Words>
  <Application>Microsoft Macintosh PowerPoint</Application>
  <PresentationFormat>Widescreen</PresentationFormat>
  <Paragraphs>231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Helvetica Light</vt:lpstr>
      <vt:lpstr>Trebuchet MS</vt:lpstr>
      <vt:lpstr>Wingdings</vt:lpstr>
      <vt:lpstr>Arial</vt:lpstr>
      <vt:lpstr>Office Theme</vt:lpstr>
      <vt:lpstr>CS 3100, Models of Computation, Spring 2020, Lec 2</vt:lpstr>
      <vt:lpstr>Lecture 2, Covering Chapter 3 (Please remind me to turn on recording before the lecture begins)</vt:lpstr>
      <vt:lpstr>Pattern to expect for all future lectures</vt:lpstr>
      <vt:lpstr>Recap: Match these in all possible ways</vt:lpstr>
      <vt:lpstr>Operations on objects (of various types)</vt:lpstr>
      <vt:lpstr>Think of all operations as having types</vt:lpstr>
      <vt:lpstr>Assessment: Language Concatenation</vt:lpstr>
      <vt:lpstr>Assessment 1: Find the difference</vt:lpstr>
      <vt:lpstr>Assessment 2: Same or different?</vt:lpstr>
      <vt:lpstr>If concatenation is like multiplication, then doing concatenation many times is like …. ?</vt:lpstr>
      <vt:lpstr>If concatenation is like multiplication, then doing concatenation many times is like …. Exponentiation</vt:lpstr>
      <vt:lpstr>Choose the right answer below (write it…)</vt:lpstr>
      <vt:lpstr>Answer for Language Concatenation Definition</vt:lpstr>
      <vt:lpstr>Interesting facts : let alphabet Sigma = {0,1}</vt:lpstr>
      <vt:lpstr>Defining lexp in Python (`language exp’)</vt:lpstr>
      <vt:lpstr>Now…. for the ‘star’ of the show !!</vt:lpstr>
      <vt:lpstr>Purpose of Kleene-Star (or “star”)</vt:lpstr>
      <vt:lpstr>Suppose you want to say “I want ALL strings of length 0  OR             ALL strings of length 1  OR             ALL strings of length 2  OR  …”  Here is a start – finish it !!!</vt:lpstr>
      <vt:lpstr>Suppose you want to say “I want ALL strings of length 0  OR             ALL strings of length 1  OR             ALL strings of length 2  OR …"</vt:lpstr>
      <vt:lpstr>Suppose you want to say “I want ALL strings of length 0  OR             ALL strings of length 1  OR             ALL strings of length 2  OR …"</vt:lpstr>
      <vt:lpstr>Definition of Star (three equivalent ones)</vt:lpstr>
      <vt:lpstr>Star as a limit (handy for coding, understanding)</vt:lpstr>
      <vt:lpstr>The star of ANY language CONTAINS </vt:lpstr>
      <vt:lpstr>CRUCIAL OBSERVATION !!!!!</vt:lpstr>
      <vt:lpstr>CRUCIAL OBSERVATION !!!!!</vt:lpstr>
      <vt:lpstr>The star of ANY language CONTAINS </vt:lpstr>
      <vt:lpstr>One minute quiz: Property of Star</vt:lpstr>
      <vt:lpstr>On listing strings in a language</vt:lpstr>
      <vt:lpstr>How do you list a language “smartly”?</vt:lpstr>
      <vt:lpstr>How do you list a language “smartly”?</vt:lpstr>
      <vt:lpstr>Example of enumeration and non-enumeration</vt:lpstr>
      <vt:lpstr>See the book for code that enumerates</vt:lpstr>
      <vt:lpstr>See the book for code that enumerates</vt:lpstr>
      <vt:lpstr>Language Reversal</vt:lpstr>
      <vt:lpstr>String and Language Reversal</vt:lpstr>
      <vt:lpstr>1-min Exercise Set Comprehension for Palindromes</vt:lpstr>
      <vt:lpstr>1-min Exercise Set Comprehension for Palindromes</vt:lpstr>
      <vt:lpstr>More exercises </vt:lpstr>
      <vt:lpstr>What this course is about:  STRUCTURE of information in strings</vt:lpstr>
      <vt:lpstr>What this course is about:  STRUCTURE of information in strings</vt:lpstr>
      <vt:lpstr>Compare sizes  |{a,ab}{a,ab}| vs. |{‘’,a}{‘’,a}|</vt:lpstr>
      <vt:lpstr>Ex:  (({a,ab}{a,ab})^R)^*</vt:lpstr>
      <vt:lpstr>Drill Problems to try soon</vt:lpstr>
      <vt:lpstr>Drill Problems to try soon</vt:lpstr>
      <vt:lpstr>                          Extra Slides</vt:lpstr>
      <vt:lpstr>Plans for using Jove which helped during F’19  (feedback from F’19 hopefully will improve things)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433</cp:revision>
  <cp:lastPrinted>2020-01-08T16:39:19Z</cp:lastPrinted>
  <dcterms:created xsi:type="dcterms:W3CDTF">2017-08-23T19:27:01Z</dcterms:created>
  <dcterms:modified xsi:type="dcterms:W3CDTF">2020-01-08T16:48:39Z</dcterms:modified>
</cp:coreProperties>
</file>